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28" r:id="rId5"/>
    <p:sldId id="262" r:id="rId6"/>
    <p:sldId id="270" r:id="rId7"/>
    <p:sldId id="342" r:id="rId8"/>
    <p:sldId id="285" r:id="rId9"/>
    <p:sldId id="287" r:id="rId10"/>
    <p:sldId id="295" r:id="rId11"/>
    <p:sldId id="307" r:id="rId12"/>
    <p:sldId id="308" r:id="rId13"/>
    <p:sldId id="309" r:id="rId14"/>
    <p:sldId id="337" r:id="rId15"/>
    <p:sldId id="333" r:id="rId16"/>
    <p:sldId id="331" r:id="rId17"/>
    <p:sldId id="332" r:id="rId18"/>
    <p:sldId id="334" r:id="rId19"/>
    <p:sldId id="327" r:id="rId20"/>
    <p:sldId id="336" r:id="rId21"/>
    <p:sldId id="321" r:id="rId22"/>
    <p:sldId id="322" r:id="rId23"/>
    <p:sldId id="323" r:id="rId24"/>
    <p:sldId id="324" r:id="rId25"/>
    <p:sldId id="325" r:id="rId26"/>
    <p:sldId id="338" r:id="rId27"/>
    <p:sldId id="339" r:id="rId28"/>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2" autoAdjust="0"/>
    <p:restoredTop sz="94660"/>
  </p:normalViewPr>
  <p:slideViewPr>
    <p:cSldViewPr>
      <p:cViewPr>
        <p:scale>
          <a:sx n="75" d="100"/>
          <a:sy n="75" d="100"/>
        </p:scale>
        <p:origin x="-1116" y="-138"/>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8093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1812925"/>
            <a:ext cx="9051925" cy="5130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451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11150"/>
            <a:ext cx="6637337" cy="66325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465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503238" y="1812925"/>
            <a:ext cx="9051925" cy="5130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601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3231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12925"/>
            <a:ext cx="4449763"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884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39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88318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042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42450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675" y="6083300"/>
            <a:ext cx="6035675" cy="9112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794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9891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43" name="exstream_shape0"/>
          <p:cNvSpPr>
            <a:spLocks noChangeArrowheads="1"/>
          </p:cNvSpPr>
          <p:nvPr/>
        </p:nvSpPr>
        <p:spPr bwMode="auto">
          <a:xfrm>
            <a:off x="457200" y="457200"/>
            <a:ext cx="1343025" cy="43815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42" name="exstream_shape1"/>
          <p:cNvSpPr>
            <a:spLocks noChangeArrowheads="1"/>
          </p:cNvSpPr>
          <p:nvPr/>
        </p:nvSpPr>
        <p:spPr bwMode="auto">
          <a:xfrm>
            <a:off x="457200" y="457200"/>
            <a:ext cx="0" cy="438150"/>
          </a:xfrm>
          <a:custGeom>
            <a:avLst/>
            <a:gdLst>
              <a:gd name="T0" fmla="*/ 0 h 276"/>
              <a:gd name="T1" fmla="*/ 276 h 276"/>
            </a:gdLst>
            <a:ahLst/>
            <a:cxnLst>
              <a:cxn ang="0">
                <a:pos x="0" y="T0"/>
              </a:cxn>
              <a:cxn ang="0">
                <a:pos x="0" y="T1"/>
              </a:cxn>
            </a:cxnLst>
            <a:rect l="0" t="0" r="r" b="b"/>
            <a:pathLst>
              <a:path h="276">
                <a:moveTo>
                  <a:pt x="0" y="0"/>
                </a:moveTo>
                <a:lnTo>
                  <a:pt x="0" y="276"/>
                </a:lnTo>
              </a:path>
            </a:pathLst>
          </a:custGeom>
          <a:solidFill>
            <a:srgbClr val="FFFFFF"/>
          </a:solidFill>
          <a:ln w="12700">
            <a:solidFill>
              <a:srgbClr val="919190"/>
            </a:solidFill>
            <a:round/>
            <a:headEnd/>
            <a:tailEnd/>
          </a:ln>
        </p:spPr>
        <p:txBody>
          <a:bodyPr/>
          <a:lstStyle/>
          <a:p>
            <a:endParaRPr lang="en-US"/>
          </a:p>
        </p:txBody>
      </p:sp>
      <p:sp>
        <p:nvSpPr>
          <p:cNvPr id="72741" name="exstream_shape2"/>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72740" name="exstream_shape3"/>
          <p:cNvSpPr>
            <a:spLocks noChangeArrowheads="1"/>
          </p:cNvSpPr>
          <p:nvPr/>
        </p:nvSpPr>
        <p:spPr bwMode="auto">
          <a:xfrm>
            <a:off x="1800225" y="457200"/>
            <a:ext cx="3228975" cy="43815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39" name="exstream_shape4"/>
          <p:cNvSpPr>
            <a:spLocks noChangeArrowheads="1"/>
          </p:cNvSpPr>
          <p:nvPr/>
        </p:nvSpPr>
        <p:spPr bwMode="auto">
          <a:xfrm>
            <a:off x="1800225" y="457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72738" name="exstream_shape5"/>
          <p:cNvSpPr>
            <a:spLocks noChangeArrowheads="1"/>
          </p:cNvSpPr>
          <p:nvPr/>
        </p:nvSpPr>
        <p:spPr bwMode="auto">
          <a:xfrm>
            <a:off x="5029200" y="457200"/>
            <a:ext cx="4572000" cy="43815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37" name="exstream_shape6"/>
          <p:cNvSpPr>
            <a:spLocks noChangeArrowheads="1"/>
          </p:cNvSpPr>
          <p:nvPr/>
        </p:nvSpPr>
        <p:spPr bwMode="auto">
          <a:xfrm>
            <a:off x="9601200" y="457200"/>
            <a:ext cx="0" cy="438150"/>
          </a:xfrm>
          <a:custGeom>
            <a:avLst/>
            <a:gdLst>
              <a:gd name="T0" fmla="*/ 0 h 276"/>
              <a:gd name="T1" fmla="*/ 276 h 276"/>
            </a:gdLst>
            <a:ahLst/>
            <a:cxnLst>
              <a:cxn ang="0">
                <a:pos x="0" y="T0"/>
              </a:cxn>
              <a:cxn ang="0">
                <a:pos x="0" y="T1"/>
              </a:cxn>
            </a:cxnLst>
            <a:rect l="0" t="0" r="r" b="b"/>
            <a:pathLst>
              <a:path h="276">
                <a:moveTo>
                  <a:pt x="0" y="0"/>
                </a:moveTo>
                <a:lnTo>
                  <a:pt x="0" y="276"/>
                </a:lnTo>
              </a:path>
            </a:pathLst>
          </a:custGeom>
          <a:solidFill>
            <a:srgbClr val="FFFFFF"/>
          </a:solidFill>
          <a:ln w="12700">
            <a:solidFill>
              <a:srgbClr val="919190"/>
            </a:solidFill>
            <a:round/>
            <a:headEnd/>
            <a:tailEnd/>
          </a:ln>
        </p:spPr>
        <p:txBody>
          <a:bodyPr/>
          <a:lstStyle/>
          <a:p>
            <a:endParaRPr lang="en-US"/>
          </a:p>
        </p:txBody>
      </p:sp>
      <p:sp>
        <p:nvSpPr>
          <p:cNvPr id="72736" name="exstream_shape7"/>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72735" name="exstream_shape8"/>
          <p:cNvSpPr>
            <a:spLocks noChangeArrowheads="1"/>
          </p:cNvSpPr>
          <p:nvPr/>
        </p:nvSpPr>
        <p:spPr bwMode="auto">
          <a:xfrm>
            <a:off x="457200" y="895350"/>
            <a:ext cx="13430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34" name="exstream_shape9"/>
          <p:cNvSpPr>
            <a:spLocks noChangeArrowheads="1"/>
          </p:cNvSpPr>
          <p:nvPr/>
        </p:nvSpPr>
        <p:spPr bwMode="auto">
          <a:xfrm>
            <a:off x="457200" y="89535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72733" name="exstream_shape10"/>
          <p:cNvSpPr>
            <a:spLocks noChangeArrowheads="1"/>
          </p:cNvSpPr>
          <p:nvPr/>
        </p:nvSpPr>
        <p:spPr bwMode="auto">
          <a:xfrm>
            <a:off x="1800225" y="895350"/>
            <a:ext cx="32289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32" name="exstream_shape11"/>
          <p:cNvSpPr>
            <a:spLocks noChangeArrowheads="1"/>
          </p:cNvSpPr>
          <p:nvPr/>
        </p:nvSpPr>
        <p:spPr bwMode="auto">
          <a:xfrm>
            <a:off x="5029200" y="89535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31" name="exstream_shape12"/>
          <p:cNvSpPr>
            <a:spLocks noChangeArrowheads="1"/>
          </p:cNvSpPr>
          <p:nvPr/>
        </p:nvSpPr>
        <p:spPr bwMode="auto">
          <a:xfrm>
            <a:off x="9601200" y="89535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72730" name="exstream_shape13"/>
          <p:cNvSpPr>
            <a:spLocks noChangeArrowheads="1"/>
          </p:cNvSpPr>
          <p:nvPr/>
        </p:nvSpPr>
        <p:spPr bwMode="auto">
          <a:xfrm>
            <a:off x="457200" y="1028700"/>
            <a:ext cx="1343025"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29" name="exstream_shape14"/>
          <p:cNvSpPr>
            <a:spLocks noChangeArrowheads="1"/>
          </p:cNvSpPr>
          <p:nvPr/>
        </p:nvSpPr>
        <p:spPr bwMode="auto">
          <a:xfrm>
            <a:off x="457200" y="1028700"/>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72728" name="exstream_shape15"/>
          <p:cNvSpPr>
            <a:spLocks noChangeArrowheads="1"/>
          </p:cNvSpPr>
          <p:nvPr/>
        </p:nvSpPr>
        <p:spPr bwMode="auto">
          <a:xfrm>
            <a:off x="1800225" y="1028700"/>
            <a:ext cx="3228975"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27" name="exstream_shape16"/>
          <p:cNvSpPr>
            <a:spLocks noChangeArrowheads="1"/>
          </p:cNvSpPr>
          <p:nvPr/>
        </p:nvSpPr>
        <p:spPr bwMode="auto">
          <a:xfrm>
            <a:off x="5029200" y="1028700"/>
            <a:ext cx="457200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26" name="exstream_shape17"/>
          <p:cNvSpPr>
            <a:spLocks noChangeArrowheads="1"/>
          </p:cNvSpPr>
          <p:nvPr/>
        </p:nvSpPr>
        <p:spPr bwMode="auto">
          <a:xfrm>
            <a:off x="9601200" y="1028700"/>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72725" name="exstream_shape18"/>
          <p:cNvSpPr>
            <a:spLocks noChangeArrowheads="1"/>
          </p:cNvSpPr>
          <p:nvPr/>
        </p:nvSpPr>
        <p:spPr bwMode="auto">
          <a:xfrm>
            <a:off x="457200" y="4581525"/>
            <a:ext cx="134302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24" name="exstream_shape19"/>
          <p:cNvSpPr>
            <a:spLocks noChangeArrowheads="1"/>
          </p:cNvSpPr>
          <p:nvPr/>
        </p:nvSpPr>
        <p:spPr bwMode="auto">
          <a:xfrm>
            <a:off x="457200" y="4581525"/>
            <a:ext cx="0" cy="2733675"/>
          </a:xfrm>
          <a:custGeom>
            <a:avLst/>
            <a:gdLst>
              <a:gd name="T0" fmla="*/ 0 h 1722"/>
              <a:gd name="T1" fmla="*/ 1722 h 1722"/>
            </a:gdLst>
            <a:ahLst/>
            <a:cxnLst>
              <a:cxn ang="0">
                <a:pos x="0" y="T0"/>
              </a:cxn>
              <a:cxn ang="0">
                <a:pos x="0" y="T1"/>
              </a:cxn>
            </a:cxnLst>
            <a:rect l="0" t="0" r="r" b="b"/>
            <a:pathLst>
              <a:path h="1722">
                <a:moveTo>
                  <a:pt x="0" y="0"/>
                </a:moveTo>
                <a:lnTo>
                  <a:pt x="0" y="1722"/>
                </a:lnTo>
              </a:path>
            </a:pathLst>
          </a:custGeom>
          <a:solidFill>
            <a:srgbClr val="FFFFFF"/>
          </a:solidFill>
          <a:ln w="12700">
            <a:solidFill>
              <a:srgbClr val="919190"/>
            </a:solidFill>
            <a:round/>
            <a:headEnd/>
            <a:tailEnd/>
          </a:ln>
        </p:spPr>
        <p:txBody>
          <a:bodyPr/>
          <a:lstStyle/>
          <a:p>
            <a:endParaRPr lang="en-US"/>
          </a:p>
        </p:txBody>
      </p:sp>
      <p:sp>
        <p:nvSpPr>
          <p:cNvPr id="72723" name="exstream_shape20"/>
          <p:cNvSpPr>
            <a:spLocks noChangeArrowheads="1"/>
          </p:cNvSpPr>
          <p:nvPr/>
        </p:nvSpPr>
        <p:spPr bwMode="auto">
          <a:xfrm>
            <a:off x="457200" y="7315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72722" name="exstream_shape21"/>
          <p:cNvSpPr>
            <a:spLocks noChangeArrowheads="1"/>
          </p:cNvSpPr>
          <p:nvPr/>
        </p:nvSpPr>
        <p:spPr bwMode="auto">
          <a:xfrm>
            <a:off x="1800225" y="4581525"/>
            <a:ext cx="322897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21" name="exstream_shape22"/>
          <p:cNvSpPr>
            <a:spLocks noChangeArrowheads="1"/>
          </p:cNvSpPr>
          <p:nvPr/>
        </p:nvSpPr>
        <p:spPr bwMode="auto">
          <a:xfrm>
            <a:off x="1800225" y="7315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72720" name="exstream_shape23"/>
          <p:cNvSpPr>
            <a:spLocks noChangeArrowheads="1"/>
          </p:cNvSpPr>
          <p:nvPr/>
        </p:nvSpPr>
        <p:spPr bwMode="auto">
          <a:xfrm>
            <a:off x="5029200" y="4581525"/>
            <a:ext cx="45720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719" name="exstream_shape24"/>
          <p:cNvSpPr>
            <a:spLocks noChangeArrowheads="1"/>
          </p:cNvSpPr>
          <p:nvPr/>
        </p:nvSpPr>
        <p:spPr bwMode="auto">
          <a:xfrm>
            <a:off x="9601200" y="4581525"/>
            <a:ext cx="0" cy="2733675"/>
          </a:xfrm>
          <a:custGeom>
            <a:avLst/>
            <a:gdLst>
              <a:gd name="T0" fmla="*/ 0 h 1722"/>
              <a:gd name="T1" fmla="*/ 1722 h 1722"/>
            </a:gdLst>
            <a:ahLst/>
            <a:cxnLst>
              <a:cxn ang="0">
                <a:pos x="0" y="T0"/>
              </a:cxn>
              <a:cxn ang="0">
                <a:pos x="0" y="T1"/>
              </a:cxn>
            </a:cxnLst>
            <a:rect l="0" t="0" r="r" b="b"/>
            <a:pathLst>
              <a:path h="1722">
                <a:moveTo>
                  <a:pt x="0" y="0"/>
                </a:moveTo>
                <a:lnTo>
                  <a:pt x="0" y="1722"/>
                </a:lnTo>
              </a:path>
            </a:pathLst>
          </a:custGeom>
          <a:solidFill>
            <a:srgbClr val="FFFFFF"/>
          </a:solidFill>
          <a:ln w="12700">
            <a:solidFill>
              <a:srgbClr val="919190"/>
            </a:solidFill>
            <a:round/>
            <a:headEnd/>
            <a:tailEnd/>
          </a:ln>
        </p:spPr>
        <p:txBody>
          <a:bodyPr/>
          <a:lstStyle/>
          <a:p>
            <a:endParaRPr lang="en-US"/>
          </a:p>
        </p:txBody>
      </p:sp>
      <p:sp>
        <p:nvSpPr>
          <p:cNvPr id="72718" name="exstream_shape25"/>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72717" name="exstream_shape26"/>
          <p:cNvSpPr txBox="1">
            <a:spLocks noChangeArrowheads="1"/>
          </p:cNvSpPr>
          <p:nvPr/>
        </p:nvSpPr>
        <p:spPr bwMode="auto">
          <a:xfrm>
            <a:off x="581025" y="1638300"/>
            <a:ext cx="36004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2716" name="exstream_shape27"/>
          <p:cNvSpPr txBox="1">
            <a:spLocks noChangeArrowheads="1"/>
          </p:cNvSpPr>
          <p:nvPr/>
        </p:nvSpPr>
        <p:spPr bwMode="auto">
          <a:xfrm>
            <a:off x="581025" y="1638300"/>
            <a:ext cx="36004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2800" b="1">
                <a:solidFill>
                  <a:srgbClr val="6191A3"/>
                </a:solidFill>
                <a:latin typeface="Times New Roman"/>
              </a:rPr>
              <a:t>Consultative Analytics</a:t>
            </a:r>
          </a:p>
        </p:txBody>
      </p:sp>
      <p:pic>
        <p:nvPicPr>
          <p:cNvPr id="72715" name="exstream_shape28" descr="\\5C077\exstream\HTMLImage2.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9775" y="1028700"/>
            <a:ext cx="3781425" cy="62865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pic>
        <p:nvPicPr>
          <p:cNvPr id="72714" name="exstream_shape29" descr="\\5C077\exstream\HTMLImage1.jpg"/>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914900"/>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72713" name="exstream_shape30"/>
          <p:cNvSpPr txBox="1">
            <a:spLocks noChangeArrowheads="1"/>
          </p:cNvSpPr>
          <p:nvPr/>
        </p:nvSpPr>
        <p:spPr bwMode="auto">
          <a:xfrm>
            <a:off x="866775" y="2238375"/>
            <a:ext cx="4838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2712" name="exstream_shape31"/>
          <p:cNvSpPr txBox="1">
            <a:spLocks noChangeArrowheads="1"/>
          </p:cNvSpPr>
          <p:nvPr/>
        </p:nvSpPr>
        <p:spPr bwMode="auto">
          <a:xfrm>
            <a:off x="866775" y="2238375"/>
            <a:ext cx="48387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b="1" dirty="0">
                <a:solidFill>
                  <a:srgbClr val="000000"/>
                </a:solidFill>
              </a:rPr>
              <a:t> Customer </a:t>
            </a:r>
            <a:r>
              <a:rPr lang="en-US" b="1" dirty="0" smtClean="0">
                <a:solidFill>
                  <a:srgbClr val="000000"/>
                </a:solidFill>
              </a:rPr>
              <a:t>ABC – CM Package</a:t>
            </a:r>
            <a:endParaRPr lang="en-US" b="1" dirty="0">
              <a:solidFill>
                <a:srgbClr val="000000"/>
              </a:solidFill>
            </a:endParaRPr>
          </a:p>
        </p:txBody>
      </p:sp>
      <p:sp>
        <p:nvSpPr>
          <p:cNvPr id="72711" name="exstream_shape32"/>
          <p:cNvSpPr txBox="1">
            <a:spLocks noChangeArrowheads="1"/>
          </p:cNvSpPr>
          <p:nvPr/>
        </p:nvSpPr>
        <p:spPr bwMode="auto">
          <a:xfrm>
            <a:off x="885825" y="2695575"/>
            <a:ext cx="16859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2710" name="exstream_shape33"/>
          <p:cNvSpPr txBox="1">
            <a:spLocks noChangeArrowheads="1"/>
          </p:cNvSpPr>
          <p:nvPr/>
        </p:nvSpPr>
        <p:spPr bwMode="auto">
          <a:xfrm>
            <a:off x="885825" y="2695575"/>
            <a:ext cx="16859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2709" name="exstream_shape34"/>
          <p:cNvSpPr txBox="1">
            <a:spLocks noChangeArrowheads="1"/>
          </p:cNvSpPr>
          <p:nvPr/>
        </p:nvSpPr>
        <p:spPr bwMode="auto">
          <a:xfrm>
            <a:off x="542925" y="6505575"/>
            <a:ext cx="52197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2708" name="exstream_shape35"/>
          <p:cNvSpPr txBox="1">
            <a:spLocks noChangeArrowheads="1"/>
          </p:cNvSpPr>
          <p:nvPr/>
        </p:nvSpPr>
        <p:spPr bwMode="auto">
          <a:xfrm>
            <a:off x="542925" y="6505575"/>
            <a:ext cx="52197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a:solidFill>
                  <a:srgbClr val="000000"/>
                </a:solidFill>
                <a:latin typeface="Times New Roman"/>
              </a:rPr>
              <a:t>Copyright 2013 Cigna  - Confidential &amp; Privileged - Not for Distribution</a:t>
            </a:r>
          </a:p>
        </p:txBody>
      </p:sp>
      <p:sp>
        <p:nvSpPr>
          <p:cNvPr id="72707" name="exstream_shape36"/>
          <p:cNvSpPr txBox="1">
            <a:spLocks noChangeArrowheads="1"/>
          </p:cNvSpPr>
          <p:nvPr/>
        </p:nvSpPr>
        <p:spPr bwMode="auto">
          <a:xfrm>
            <a:off x="4010025" y="1600200"/>
            <a:ext cx="2952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2706" name="exstream_shape37"/>
          <p:cNvSpPr txBox="1">
            <a:spLocks noChangeArrowheads="1"/>
          </p:cNvSpPr>
          <p:nvPr/>
        </p:nvSpPr>
        <p:spPr bwMode="auto">
          <a:xfrm>
            <a:off x="4010025" y="1600200"/>
            <a:ext cx="2952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300">
                <a:solidFill>
                  <a:srgbClr val="000000"/>
                </a:solidFill>
                <a:latin typeface="Times New Roman"/>
              </a:rPr>
              <a:t>SM</a:t>
            </a:r>
          </a:p>
        </p:txBody>
      </p:sp>
    </p:spTree>
    <p:extLst>
      <p:ext uri="{BB962C8B-B14F-4D97-AF65-F5344CB8AC3E}">
        <p14:creationId xmlns:p14="http://schemas.microsoft.com/office/powerpoint/2010/main" val="2917238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25" name="exstream_shape6924"/>
          <p:cNvSpPr>
            <a:spLocks noChangeArrowheads="1"/>
          </p:cNvSpPr>
          <p:nvPr/>
        </p:nvSpPr>
        <p:spPr bwMode="auto">
          <a:xfrm>
            <a:off x="1638300" y="5638800"/>
            <a:ext cx="190500" cy="742950"/>
          </a:xfrm>
          <a:custGeom>
            <a:avLst/>
            <a:gdLst>
              <a:gd name="T0" fmla="*/ 0 w 20"/>
              <a:gd name="T1" fmla="*/ 0 h 78"/>
              <a:gd name="T2" fmla="*/ 19 w 20"/>
              <a:gd name="T3" fmla="*/ 0 h 78"/>
              <a:gd name="T4" fmla="*/ 19 w 20"/>
              <a:gd name="T5" fmla="*/ 77 h 78"/>
              <a:gd name="T6" fmla="*/ 0 w 20"/>
              <a:gd name="T7" fmla="*/ 77 h 78"/>
              <a:gd name="T8" fmla="*/ 0 w 20"/>
              <a:gd name="T9" fmla="*/ 0 h 78"/>
            </a:gdLst>
            <a:ahLst/>
            <a:cxnLst>
              <a:cxn ang="0">
                <a:pos x="T0" y="T1"/>
              </a:cxn>
              <a:cxn ang="0">
                <a:pos x="T2" y="T3"/>
              </a:cxn>
              <a:cxn ang="0">
                <a:pos x="T4" y="T5"/>
              </a:cxn>
              <a:cxn ang="0">
                <a:pos x="T6" y="T7"/>
              </a:cxn>
              <a:cxn ang="0">
                <a:pos x="T8" y="T9"/>
              </a:cxn>
            </a:cxnLst>
            <a:rect l="0" t="0" r="r" b="b"/>
            <a:pathLst>
              <a:path w="20" h="78">
                <a:moveTo>
                  <a:pt x="0" y="0"/>
                </a:moveTo>
                <a:lnTo>
                  <a:pt x="19" y="0"/>
                </a:lnTo>
                <a:lnTo>
                  <a:pt x="19" y="77"/>
                </a:lnTo>
                <a:lnTo>
                  <a:pt x="0" y="77"/>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32924" name="exstream_shape6925"/>
          <p:cNvSpPr>
            <a:spLocks noChangeArrowheads="1"/>
          </p:cNvSpPr>
          <p:nvPr/>
        </p:nvSpPr>
        <p:spPr bwMode="auto">
          <a:xfrm>
            <a:off x="1819275" y="5686425"/>
            <a:ext cx="190500" cy="695325"/>
          </a:xfrm>
          <a:custGeom>
            <a:avLst/>
            <a:gdLst>
              <a:gd name="T0" fmla="*/ 0 w 20"/>
              <a:gd name="T1" fmla="*/ 0 h 73"/>
              <a:gd name="T2" fmla="*/ 19 w 20"/>
              <a:gd name="T3" fmla="*/ 0 h 73"/>
              <a:gd name="T4" fmla="*/ 19 w 20"/>
              <a:gd name="T5" fmla="*/ 72 h 73"/>
              <a:gd name="T6" fmla="*/ 0 w 20"/>
              <a:gd name="T7" fmla="*/ 72 h 73"/>
              <a:gd name="T8" fmla="*/ 0 w 20"/>
              <a:gd name="T9" fmla="*/ 0 h 73"/>
            </a:gdLst>
            <a:ahLst/>
            <a:cxnLst>
              <a:cxn ang="0">
                <a:pos x="T0" y="T1"/>
              </a:cxn>
              <a:cxn ang="0">
                <a:pos x="T2" y="T3"/>
              </a:cxn>
              <a:cxn ang="0">
                <a:pos x="T4" y="T5"/>
              </a:cxn>
              <a:cxn ang="0">
                <a:pos x="T6" y="T7"/>
              </a:cxn>
              <a:cxn ang="0">
                <a:pos x="T8" y="T9"/>
              </a:cxn>
            </a:cxnLst>
            <a:rect l="0" t="0" r="r" b="b"/>
            <a:pathLst>
              <a:path w="20" h="73">
                <a:moveTo>
                  <a:pt x="0" y="0"/>
                </a:moveTo>
                <a:lnTo>
                  <a:pt x="19" y="0"/>
                </a:lnTo>
                <a:lnTo>
                  <a:pt x="19" y="72"/>
                </a:lnTo>
                <a:lnTo>
                  <a:pt x="0" y="7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32923" name="exstream_shape6926"/>
          <p:cNvSpPr>
            <a:spLocks noChangeArrowheads="1"/>
          </p:cNvSpPr>
          <p:nvPr/>
        </p:nvSpPr>
        <p:spPr bwMode="auto">
          <a:xfrm>
            <a:off x="2000250" y="5362575"/>
            <a:ext cx="190500" cy="1019175"/>
          </a:xfrm>
          <a:custGeom>
            <a:avLst/>
            <a:gdLst>
              <a:gd name="T0" fmla="*/ 0 w 20"/>
              <a:gd name="T1" fmla="*/ 0 h 107"/>
              <a:gd name="T2" fmla="*/ 19 w 20"/>
              <a:gd name="T3" fmla="*/ 0 h 107"/>
              <a:gd name="T4" fmla="*/ 19 w 20"/>
              <a:gd name="T5" fmla="*/ 106 h 107"/>
              <a:gd name="T6" fmla="*/ 0 w 20"/>
              <a:gd name="T7" fmla="*/ 106 h 107"/>
              <a:gd name="T8" fmla="*/ 0 w 20"/>
              <a:gd name="T9" fmla="*/ 0 h 107"/>
            </a:gdLst>
            <a:ahLst/>
            <a:cxnLst>
              <a:cxn ang="0">
                <a:pos x="T0" y="T1"/>
              </a:cxn>
              <a:cxn ang="0">
                <a:pos x="T2" y="T3"/>
              </a:cxn>
              <a:cxn ang="0">
                <a:pos x="T4" y="T5"/>
              </a:cxn>
              <a:cxn ang="0">
                <a:pos x="T6" y="T7"/>
              </a:cxn>
              <a:cxn ang="0">
                <a:pos x="T8" y="T9"/>
              </a:cxn>
            </a:cxnLst>
            <a:rect l="0" t="0" r="r" b="b"/>
            <a:pathLst>
              <a:path w="20" h="107">
                <a:moveTo>
                  <a:pt x="0" y="0"/>
                </a:moveTo>
                <a:lnTo>
                  <a:pt x="19" y="0"/>
                </a:lnTo>
                <a:lnTo>
                  <a:pt x="19" y="106"/>
                </a:lnTo>
                <a:lnTo>
                  <a:pt x="0" y="106"/>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32922" name="exstream_shape6927"/>
          <p:cNvSpPr>
            <a:spLocks noChangeArrowheads="1"/>
          </p:cNvSpPr>
          <p:nvPr/>
        </p:nvSpPr>
        <p:spPr bwMode="auto">
          <a:xfrm>
            <a:off x="2286000" y="6200775"/>
            <a:ext cx="190500" cy="180975"/>
          </a:xfrm>
          <a:custGeom>
            <a:avLst/>
            <a:gdLst>
              <a:gd name="T0" fmla="*/ 0 w 20"/>
              <a:gd name="T1" fmla="*/ 0 h 19"/>
              <a:gd name="T2" fmla="*/ 19 w 20"/>
              <a:gd name="T3" fmla="*/ 0 h 19"/>
              <a:gd name="T4" fmla="*/ 19 w 20"/>
              <a:gd name="T5" fmla="*/ 18 h 19"/>
              <a:gd name="T6" fmla="*/ 0 w 20"/>
              <a:gd name="T7" fmla="*/ 18 h 19"/>
              <a:gd name="T8" fmla="*/ 0 w 20"/>
              <a:gd name="T9" fmla="*/ 0 h 19"/>
            </a:gdLst>
            <a:ahLst/>
            <a:cxnLst>
              <a:cxn ang="0">
                <a:pos x="T0" y="T1"/>
              </a:cxn>
              <a:cxn ang="0">
                <a:pos x="T2" y="T3"/>
              </a:cxn>
              <a:cxn ang="0">
                <a:pos x="T4" y="T5"/>
              </a:cxn>
              <a:cxn ang="0">
                <a:pos x="T6" y="T7"/>
              </a:cxn>
              <a:cxn ang="0">
                <a:pos x="T8" y="T9"/>
              </a:cxn>
            </a:cxnLst>
            <a:rect l="0" t="0" r="r" b="b"/>
            <a:pathLst>
              <a:path w="20" h="19">
                <a:moveTo>
                  <a:pt x="0" y="0"/>
                </a:moveTo>
                <a:lnTo>
                  <a:pt x="19" y="0"/>
                </a:lnTo>
                <a:lnTo>
                  <a:pt x="19" y="18"/>
                </a:lnTo>
                <a:lnTo>
                  <a:pt x="0" y="18"/>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32921" name="exstream_shape6928"/>
          <p:cNvSpPr>
            <a:spLocks noChangeArrowheads="1"/>
          </p:cNvSpPr>
          <p:nvPr/>
        </p:nvSpPr>
        <p:spPr bwMode="auto">
          <a:xfrm>
            <a:off x="2466975" y="6296025"/>
            <a:ext cx="190500" cy="85725"/>
          </a:xfrm>
          <a:custGeom>
            <a:avLst/>
            <a:gdLst>
              <a:gd name="T0" fmla="*/ 0 w 20"/>
              <a:gd name="T1" fmla="*/ 0 h 9"/>
              <a:gd name="T2" fmla="*/ 19 w 20"/>
              <a:gd name="T3" fmla="*/ 0 h 9"/>
              <a:gd name="T4" fmla="*/ 19 w 20"/>
              <a:gd name="T5" fmla="*/ 8 h 9"/>
              <a:gd name="T6" fmla="*/ 0 w 20"/>
              <a:gd name="T7" fmla="*/ 8 h 9"/>
              <a:gd name="T8" fmla="*/ 0 w 20"/>
              <a:gd name="T9" fmla="*/ 0 h 9"/>
            </a:gdLst>
            <a:ahLst/>
            <a:cxnLst>
              <a:cxn ang="0">
                <a:pos x="T0" y="T1"/>
              </a:cxn>
              <a:cxn ang="0">
                <a:pos x="T2" y="T3"/>
              </a:cxn>
              <a:cxn ang="0">
                <a:pos x="T4" y="T5"/>
              </a:cxn>
              <a:cxn ang="0">
                <a:pos x="T6" y="T7"/>
              </a:cxn>
              <a:cxn ang="0">
                <a:pos x="T8" y="T9"/>
              </a:cxn>
            </a:cxnLst>
            <a:rect l="0" t="0" r="r" b="b"/>
            <a:pathLst>
              <a:path w="20" h="9">
                <a:moveTo>
                  <a:pt x="0" y="0"/>
                </a:moveTo>
                <a:lnTo>
                  <a:pt x="19" y="0"/>
                </a:lnTo>
                <a:lnTo>
                  <a:pt x="19" y="8"/>
                </a:lnTo>
                <a:lnTo>
                  <a:pt x="0" y="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32920" name="exstream_shape6929"/>
          <p:cNvSpPr>
            <a:spLocks noChangeArrowheads="1"/>
          </p:cNvSpPr>
          <p:nvPr/>
        </p:nvSpPr>
        <p:spPr bwMode="auto">
          <a:xfrm>
            <a:off x="2647950" y="6257925"/>
            <a:ext cx="190500" cy="123825"/>
          </a:xfrm>
          <a:custGeom>
            <a:avLst/>
            <a:gdLst>
              <a:gd name="T0" fmla="*/ 0 w 20"/>
              <a:gd name="T1" fmla="*/ 0 h 13"/>
              <a:gd name="T2" fmla="*/ 19 w 20"/>
              <a:gd name="T3" fmla="*/ 0 h 13"/>
              <a:gd name="T4" fmla="*/ 19 w 20"/>
              <a:gd name="T5" fmla="*/ 12 h 13"/>
              <a:gd name="T6" fmla="*/ 0 w 20"/>
              <a:gd name="T7" fmla="*/ 12 h 13"/>
              <a:gd name="T8" fmla="*/ 0 w 20"/>
              <a:gd name="T9" fmla="*/ 0 h 13"/>
            </a:gdLst>
            <a:ahLst/>
            <a:cxnLst>
              <a:cxn ang="0">
                <a:pos x="T0" y="T1"/>
              </a:cxn>
              <a:cxn ang="0">
                <a:pos x="T2" y="T3"/>
              </a:cxn>
              <a:cxn ang="0">
                <a:pos x="T4" y="T5"/>
              </a:cxn>
              <a:cxn ang="0">
                <a:pos x="T6" y="T7"/>
              </a:cxn>
              <a:cxn ang="0">
                <a:pos x="T8" y="T9"/>
              </a:cxn>
            </a:cxnLst>
            <a:rect l="0" t="0" r="r" b="b"/>
            <a:pathLst>
              <a:path w="20" h="13">
                <a:moveTo>
                  <a:pt x="0" y="0"/>
                </a:moveTo>
                <a:lnTo>
                  <a:pt x="19" y="0"/>
                </a:lnTo>
                <a:lnTo>
                  <a:pt x="19" y="12"/>
                </a:lnTo>
                <a:lnTo>
                  <a:pt x="0" y="12"/>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32919" name="exstream_shape6930"/>
          <p:cNvSpPr>
            <a:spLocks noChangeArrowheads="1"/>
          </p:cNvSpPr>
          <p:nvPr/>
        </p:nvSpPr>
        <p:spPr bwMode="auto">
          <a:xfrm>
            <a:off x="2933700" y="6096000"/>
            <a:ext cx="190500" cy="285750"/>
          </a:xfrm>
          <a:custGeom>
            <a:avLst/>
            <a:gdLst>
              <a:gd name="T0" fmla="*/ 0 w 20"/>
              <a:gd name="T1" fmla="*/ 0 h 30"/>
              <a:gd name="T2" fmla="*/ 19 w 20"/>
              <a:gd name="T3" fmla="*/ 0 h 30"/>
              <a:gd name="T4" fmla="*/ 19 w 20"/>
              <a:gd name="T5" fmla="*/ 29 h 30"/>
              <a:gd name="T6" fmla="*/ 0 w 20"/>
              <a:gd name="T7" fmla="*/ 29 h 30"/>
              <a:gd name="T8" fmla="*/ 0 w 20"/>
              <a:gd name="T9" fmla="*/ 0 h 30"/>
            </a:gdLst>
            <a:ahLst/>
            <a:cxnLst>
              <a:cxn ang="0">
                <a:pos x="T0" y="T1"/>
              </a:cxn>
              <a:cxn ang="0">
                <a:pos x="T2" y="T3"/>
              </a:cxn>
              <a:cxn ang="0">
                <a:pos x="T4" y="T5"/>
              </a:cxn>
              <a:cxn ang="0">
                <a:pos x="T6" y="T7"/>
              </a:cxn>
              <a:cxn ang="0">
                <a:pos x="T8" y="T9"/>
              </a:cxn>
            </a:cxnLst>
            <a:rect l="0" t="0" r="r" b="b"/>
            <a:pathLst>
              <a:path w="20" h="30">
                <a:moveTo>
                  <a:pt x="0" y="0"/>
                </a:moveTo>
                <a:lnTo>
                  <a:pt x="19" y="0"/>
                </a:lnTo>
                <a:lnTo>
                  <a:pt x="19" y="29"/>
                </a:lnTo>
                <a:lnTo>
                  <a:pt x="0" y="29"/>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32918" name="exstream_shape6931"/>
          <p:cNvSpPr>
            <a:spLocks noChangeArrowheads="1"/>
          </p:cNvSpPr>
          <p:nvPr/>
        </p:nvSpPr>
        <p:spPr bwMode="auto">
          <a:xfrm>
            <a:off x="3114675" y="6000750"/>
            <a:ext cx="190500" cy="381000"/>
          </a:xfrm>
          <a:custGeom>
            <a:avLst/>
            <a:gdLst>
              <a:gd name="T0" fmla="*/ 0 w 20"/>
              <a:gd name="T1" fmla="*/ 0 h 40"/>
              <a:gd name="T2" fmla="*/ 19 w 20"/>
              <a:gd name="T3" fmla="*/ 0 h 40"/>
              <a:gd name="T4" fmla="*/ 19 w 20"/>
              <a:gd name="T5" fmla="*/ 39 h 40"/>
              <a:gd name="T6" fmla="*/ 0 w 20"/>
              <a:gd name="T7" fmla="*/ 39 h 40"/>
              <a:gd name="T8" fmla="*/ 0 w 20"/>
              <a:gd name="T9" fmla="*/ 0 h 40"/>
            </a:gdLst>
            <a:ahLst/>
            <a:cxnLst>
              <a:cxn ang="0">
                <a:pos x="T0" y="T1"/>
              </a:cxn>
              <a:cxn ang="0">
                <a:pos x="T2" y="T3"/>
              </a:cxn>
              <a:cxn ang="0">
                <a:pos x="T4" y="T5"/>
              </a:cxn>
              <a:cxn ang="0">
                <a:pos x="T6" y="T7"/>
              </a:cxn>
              <a:cxn ang="0">
                <a:pos x="T8" y="T9"/>
              </a:cxn>
            </a:cxnLst>
            <a:rect l="0" t="0" r="r" b="b"/>
            <a:pathLst>
              <a:path w="20" h="40">
                <a:moveTo>
                  <a:pt x="0" y="0"/>
                </a:moveTo>
                <a:lnTo>
                  <a:pt x="19" y="0"/>
                </a:lnTo>
                <a:lnTo>
                  <a:pt x="19" y="39"/>
                </a:lnTo>
                <a:lnTo>
                  <a:pt x="0" y="3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32917" name="exstream_shape6932"/>
          <p:cNvSpPr>
            <a:spLocks noChangeArrowheads="1"/>
          </p:cNvSpPr>
          <p:nvPr/>
        </p:nvSpPr>
        <p:spPr bwMode="auto">
          <a:xfrm>
            <a:off x="3295650" y="5991225"/>
            <a:ext cx="190500" cy="390525"/>
          </a:xfrm>
          <a:custGeom>
            <a:avLst/>
            <a:gdLst>
              <a:gd name="T0" fmla="*/ 0 w 20"/>
              <a:gd name="T1" fmla="*/ 0 h 41"/>
              <a:gd name="T2" fmla="*/ 19 w 20"/>
              <a:gd name="T3" fmla="*/ 0 h 41"/>
              <a:gd name="T4" fmla="*/ 19 w 20"/>
              <a:gd name="T5" fmla="*/ 40 h 41"/>
              <a:gd name="T6" fmla="*/ 0 w 20"/>
              <a:gd name="T7" fmla="*/ 40 h 41"/>
              <a:gd name="T8" fmla="*/ 0 w 20"/>
              <a:gd name="T9" fmla="*/ 0 h 41"/>
            </a:gdLst>
            <a:ahLst/>
            <a:cxnLst>
              <a:cxn ang="0">
                <a:pos x="T0" y="T1"/>
              </a:cxn>
              <a:cxn ang="0">
                <a:pos x="T2" y="T3"/>
              </a:cxn>
              <a:cxn ang="0">
                <a:pos x="T4" y="T5"/>
              </a:cxn>
              <a:cxn ang="0">
                <a:pos x="T6" y="T7"/>
              </a:cxn>
              <a:cxn ang="0">
                <a:pos x="T8" y="T9"/>
              </a:cxn>
            </a:cxnLst>
            <a:rect l="0" t="0" r="r" b="b"/>
            <a:pathLst>
              <a:path w="20" h="41">
                <a:moveTo>
                  <a:pt x="0" y="0"/>
                </a:moveTo>
                <a:lnTo>
                  <a:pt x="19" y="0"/>
                </a:lnTo>
                <a:lnTo>
                  <a:pt x="19" y="40"/>
                </a:lnTo>
                <a:lnTo>
                  <a:pt x="0" y="40"/>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32916" name="exstream_shape6933"/>
          <p:cNvSpPr>
            <a:spLocks noChangeArrowheads="1"/>
          </p:cNvSpPr>
          <p:nvPr/>
        </p:nvSpPr>
        <p:spPr bwMode="auto">
          <a:xfrm>
            <a:off x="3581400" y="6324600"/>
            <a:ext cx="190500" cy="57150"/>
          </a:xfrm>
          <a:custGeom>
            <a:avLst/>
            <a:gdLst>
              <a:gd name="T0" fmla="*/ 0 w 20"/>
              <a:gd name="T1" fmla="*/ 0 h 6"/>
              <a:gd name="T2" fmla="*/ 19 w 20"/>
              <a:gd name="T3" fmla="*/ 0 h 6"/>
              <a:gd name="T4" fmla="*/ 19 w 20"/>
              <a:gd name="T5" fmla="*/ 5 h 6"/>
              <a:gd name="T6" fmla="*/ 0 w 20"/>
              <a:gd name="T7" fmla="*/ 5 h 6"/>
              <a:gd name="T8" fmla="*/ 0 w 20"/>
              <a:gd name="T9" fmla="*/ 0 h 6"/>
            </a:gdLst>
            <a:ahLst/>
            <a:cxnLst>
              <a:cxn ang="0">
                <a:pos x="T0" y="T1"/>
              </a:cxn>
              <a:cxn ang="0">
                <a:pos x="T2" y="T3"/>
              </a:cxn>
              <a:cxn ang="0">
                <a:pos x="T4" y="T5"/>
              </a:cxn>
              <a:cxn ang="0">
                <a:pos x="T6" y="T7"/>
              </a:cxn>
              <a:cxn ang="0">
                <a:pos x="T8" y="T9"/>
              </a:cxn>
            </a:cxnLst>
            <a:rect l="0" t="0" r="r" b="b"/>
            <a:pathLst>
              <a:path w="20" h="6">
                <a:moveTo>
                  <a:pt x="0" y="0"/>
                </a:moveTo>
                <a:lnTo>
                  <a:pt x="19" y="0"/>
                </a:lnTo>
                <a:lnTo>
                  <a:pt x="19" y="5"/>
                </a:lnTo>
                <a:lnTo>
                  <a:pt x="0" y="5"/>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32915" name="exstream_shape6934"/>
          <p:cNvSpPr>
            <a:spLocks noChangeArrowheads="1"/>
          </p:cNvSpPr>
          <p:nvPr/>
        </p:nvSpPr>
        <p:spPr bwMode="auto">
          <a:xfrm>
            <a:off x="3762375" y="6153150"/>
            <a:ext cx="190500" cy="228600"/>
          </a:xfrm>
          <a:custGeom>
            <a:avLst/>
            <a:gdLst>
              <a:gd name="T0" fmla="*/ 0 w 20"/>
              <a:gd name="T1" fmla="*/ 0 h 24"/>
              <a:gd name="T2" fmla="*/ 19 w 20"/>
              <a:gd name="T3" fmla="*/ 0 h 24"/>
              <a:gd name="T4" fmla="*/ 19 w 20"/>
              <a:gd name="T5" fmla="*/ 23 h 24"/>
              <a:gd name="T6" fmla="*/ 0 w 20"/>
              <a:gd name="T7" fmla="*/ 23 h 24"/>
              <a:gd name="T8" fmla="*/ 0 w 20"/>
              <a:gd name="T9" fmla="*/ 0 h 24"/>
            </a:gdLst>
            <a:ahLst/>
            <a:cxnLst>
              <a:cxn ang="0">
                <a:pos x="T0" y="T1"/>
              </a:cxn>
              <a:cxn ang="0">
                <a:pos x="T2" y="T3"/>
              </a:cxn>
              <a:cxn ang="0">
                <a:pos x="T4" y="T5"/>
              </a:cxn>
              <a:cxn ang="0">
                <a:pos x="T6" y="T7"/>
              </a:cxn>
              <a:cxn ang="0">
                <a:pos x="T8" y="T9"/>
              </a:cxn>
            </a:cxnLst>
            <a:rect l="0" t="0" r="r" b="b"/>
            <a:pathLst>
              <a:path w="20" h="24">
                <a:moveTo>
                  <a:pt x="0" y="0"/>
                </a:moveTo>
                <a:lnTo>
                  <a:pt x="19" y="0"/>
                </a:lnTo>
                <a:lnTo>
                  <a:pt x="19" y="23"/>
                </a:lnTo>
                <a:lnTo>
                  <a:pt x="0" y="23"/>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32914" name="exstream_shape6935"/>
          <p:cNvSpPr>
            <a:spLocks noChangeArrowheads="1"/>
          </p:cNvSpPr>
          <p:nvPr/>
        </p:nvSpPr>
        <p:spPr bwMode="auto">
          <a:xfrm>
            <a:off x="3943350" y="6296025"/>
            <a:ext cx="190500" cy="85725"/>
          </a:xfrm>
          <a:custGeom>
            <a:avLst/>
            <a:gdLst>
              <a:gd name="T0" fmla="*/ 0 w 20"/>
              <a:gd name="T1" fmla="*/ 0 h 9"/>
              <a:gd name="T2" fmla="*/ 19 w 20"/>
              <a:gd name="T3" fmla="*/ 0 h 9"/>
              <a:gd name="T4" fmla="*/ 19 w 20"/>
              <a:gd name="T5" fmla="*/ 8 h 9"/>
              <a:gd name="T6" fmla="*/ 0 w 20"/>
              <a:gd name="T7" fmla="*/ 8 h 9"/>
              <a:gd name="T8" fmla="*/ 0 w 20"/>
              <a:gd name="T9" fmla="*/ 0 h 9"/>
            </a:gdLst>
            <a:ahLst/>
            <a:cxnLst>
              <a:cxn ang="0">
                <a:pos x="T0" y="T1"/>
              </a:cxn>
              <a:cxn ang="0">
                <a:pos x="T2" y="T3"/>
              </a:cxn>
              <a:cxn ang="0">
                <a:pos x="T4" y="T5"/>
              </a:cxn>
              <a:cxn ang="0">
                <a:pos x="T6" y="T7"/>
              </a:cxn>
              <a:cxn ang="0">
                <a:pos x="T8" y="T9"/>
              </a:cxn>
            </a:cxnLst>
            <a:rect l="0" t="0" r="r" b="b"/>
            <a:pathLst>
              <a:path w="20" h="9">
                <a:moveTo>
                  <a:pt x="0" y="0"/>
                </a:moveTo>
                <a:lnTo>
                  <a:pt x="19" y="0"/>
                </a:lnTo>
                <a:lnTo>
                  <a:pt x="19" y="8"/>
                </a:lnTo>
                <a:lnTo>
                  <a:pt x="0" y="8"/>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32913" name="exstream_shape6936"/>
          <p:cNvSpPr>
            <a:spLocks noChangeArrowheads="1"/>
          </p:cNvSpPr>
          <p:nvPr/>
        </p:nvSpPr>
        <p:spPr bwMode="auto">
          <a:xfrm>
            <a:off x="1638300" y="3476625"/>
            <a:ext cx="190500" cy="66675"/>
          </a:xfrm>
          <a:custGeom>
            <a:avLst/>
            <a:gdLst>
              <a:gd name="T0" fmla="*/ 0 w 20"/>
              <a:gd name="T1" fmla="*/ 0 h 7"/>
              <a:gd name="T2" fmla="*/ 19 w 20"/>
              <a:gd name="T3" fmla="*/ 0 h 7"/>
              <a:gd name="T4" fmla="*/ 19 w 20"/>
              <a:gd name="T5" fmla="*/ 6 h 7"/>
              <a:gd name="T6" fmla="*/ 0 w 20"/>
              <a:gd name="T7" fmla="*/ 6 h 7"/>
              <a:gd name="T8" fmla="*/ 0 w 20"/>
              <a:gd name="T9" fmla="*/ 0 h 7"/>
            </a:gdLst>
            <a:ahLst/>
            <a:cxnLst>
              <a:cxn ang="0">
                <a:pos x="T0" y="T1"/>
              </a:cxn>
              <a:cxn ang="0">
                <a:pos x="T2" y="T3"/>
              </a:cxn>
              <a:cxn ang="0">
                <a:pos x="T4" y="T5"/>
              </a:cxn>
              <a:cxn ang="0">
                <a:pos x="T6" y="T7"/>
              </a:cxn>
              <a:cxn ang="0">
                <a:pos x="T8" y="T9"/>
              </a:cxn>
            </a:cxnLst>
            <a:rect l="0" t="0" r="r" b="b"/>
            <a:pathLst>
              <a:path w="20" h="7">
                <a:moveTo>
                  <a:pt x="0" y="0"/>
                </a:moveTo>
                <a:lnTo>
                  <a:pt x="19" y="0"/>
                </a:lnTo>
                <a:lnTo>
                  <a:pt x="19" y="6"/>
                </a:lnTo>
                <a:lnTo>
                  <a:pt x="0" y="6"/>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32912" name="exstream_shape6937"/>
          <p:cNvSpPr>
            <a:spLocks noChangeArrowheads="1"/>
          </p:cNvSpPr>
          <p:nvPr/>
        </p:nvSpPr>
        <p:spPr bwMode="auto">
          <a:xfrm>
            <a:off x="1819275" y="3486150"/>
            <a:ext cx="190500" cy="57150"/>
          </a:xfrm>
          <a:custGeom>
            <a:avLst/>
            <a:gdLst>
              <a:gd name="T0" fmla="*/ 0 w 20"/>
              <a:gd name="T1" fmla="*/ 0 h 6"/>
              <a:gd name="T2" fmla="*/ 19 w 20"/>
              <a:gd name="T3" fmla="*/ 0 h 6"/>
              <a:gd name="T4" fmla="*/ 19 w 20"/>
              <a:gd name="T5" fmla="*/ 5 h 6"/>
              <a:gd name="T6" fmla="*/ 0 w 20"/>
              <a:gd name="T7" fmla="*/ 5 h 6"/>
              <a:gd name="T8" fmla="*/ 0 w 20"/>
              <a:gd name="T9" fmla="*/ 0 h 6"/>
            </a:gdLst>
            <a:ahLst/>
            <a:cxnLst>
              <a:cxn ang="0">
                <a:pos x="T0" y="T1"/>
              </a:cxn>
              <a:cxn ang="0">
                <a:pos x="T2" y="T3"/>
              </a:cxn>
              <a:cxn ang="0">
                <a:pos x="T4" y="T5"/>
              </a:cxn>
              <a:cxn ang="0">
                <a:pos x="T6" y="T7"/>
              </a:cxn>
              <a:cxn ang="0">
                <a:pos x="T8" y="T9"/>
              </a:cxn>
            </a:cxnLst>
            <a:rect l="0" t="0" r="r" b="b"/>
            <a:pathLst>
              <a:path w="20" h="6">
                <a:moveTo>
                  <a:pt x="0" y="0"/>
                </a:moveTo>
                <a:lnTo>
                  <a:pt x="19" y="0"/>
                </a:lnTo>
                <a:lnTo>
                  <a:pt x="19" y="5"/>
                </a:lnTo>
                <a:lnTo>
                  <a:pt x="0" y="5"/>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32911" name="exstream_shape6938"/>
          <p:cNvSpPr>
            <a:spLocks noChangeArrowheads="1"/>
          </p:cNvSpPr>
          <p:nvPr/>
        </p:nvSpPr>
        <p:spPr bwMode="auto">
          <a:xfrm>
            <a:off x="2000250" y="3467100"/>
            <a:ext cx="190500" cy="76200"/>
          </a:xfrm>
          <a:custGeom>
            <a:avLst/>
            <a:gdLst>
              <a:gd name="T0" fmla="*/ 0 w 20"/>
              <a:gd name="T1" fmla="*/ 0 h 8"/>
              <a:gd name="T2" fmla="*/ 19 w 20"/>
              <a:gd name="T3" fmla="*/ 0 h 8"/>
              <a:gd name="T4" fmla="*/ 19 w 20"/>
              <a:gd name="T5" fmla="*/ 7 h 8"/>
              <a:gd name="T6" fmla="*/ 0 w 20"/>
              <a:gd name="T7" fmla="*/ 7 h 8"/>
              <a:gd name="T8" fmla="*/ 0 w 20"/>
              <a:gd name="T9" fmla="*/ 0 h 8"/>
            </a:gdLst>
            <a:ahLst/>
            <a:cxnLst>
              <a:cxn ang="0">
                <a:pos x="T0" y="T1"/>
              </a:cxn>
              <a:cxn ang="0">
                <a:pos x="T2" y="T3"/>
              </a:cxn>
              <a:cxn ang="0">
                <a:pos x="T4" y="T5"/>
              </a:cxn>
              <a:cxn ang="0">
                <a:pos x="T6" y="T7"/>
              </a:cxn>
              <a:cxn ang="0">
                <a:pos x="T8" y="T9"/>
              </a:cxn>
            </a:cxnLst>
            <a:rect l="0" t="0" r="r" b="b"/>
            <a:pathLst>
              <a:path w="20" h="8">
                <a:moveTo>
                  <a:pt x="0" y="0"/>
                </a:moveTo>
                <a:lnTo>
                  <a:pt x="19" y="0"/>
                </a:lnTo>
                <a:lnTo>
                  <a:pt x="19" y="7"/>
                </a:lnTo>
                <a:lnTo>
                  <a:pt x="0" y="7"/>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32910" name="exstream_shape6939"/>
          <p:cNvSpPr>
            <a:spLocks noChangeArrowheads="1"/>
          </p:cNvSpPr>
          <p:nvPr/>
        </p:nvSpPr>
        <p:spPr bwMode="auto">
          <a:xfrm>
            <a:off x="2286000" y="2514600"/>
            <a:ext cx="190500" cy="1028700"/>
          </a:xfrm>
          <a:custGeom>
            <a:avLst/>
            <a:gdLst>
              <a:gd name="T0" fmla="*/ 0 w 20"/>
              <a:gd name="T1" fmla="*/ 0 h 108"/>
              <a:gd name="T2" fmla="*/ 19 w 20"/>
              <a:gd name="T3" fmla="*/ 0 h 108"/>
              <a:gd name="T4" fmla="*/ 19 w 20"/>
              <a:gd name="T5" fmla="*/ 107 h 108"/>
              <a:gd name="T6" fmla="*/ 0 w 20"/>
              <a:gd name="T7" fmla="*/ 107 h 108"/>
              <a:gd name="T8" fmla="*/ 0 w 20"/>
              <a:gd name="T9" fmla="*/ 0 h 108"/>
            </a:gdLst>
            <a:ahLst/>
            <a:cxnLst>
              <a:cxn ang="0">
                <a:pos x="T0" y="T1"/>
              </a:cxn>
              <a:cxn ang="0">
                <a:pos x="T2" y="T3"/>
              </a:cxn>
              <a:cxn ang="0">
                <a:pos x="T4" y="T5"/>
              </a:cxn>
              <a:cxn ang="0">
                <a:pos x="T6" y="T7"/>
              </a:cxn>
              <a:cxn ang="0">
                <a:pos x="T8" y="T9"/>
              </a:cxn>
            </a:cxnLst>
            <a:rect l="0" t="0" r="r" b="b"/>
            <a:pathLst>
              <a:path w="20" h="108">
                <a:moveTo>
                  <a:pt x="0" y="0"/>
                </a:moveTo>
                <a:lnTo>
                  <a:pt x="19" y="0"/>
                </a:lnTo>
                <a:lnTo>
                  <a:pt x="19" y="107"/>
                </a:lnTo>
                <a:lnTo>
                  <a:pt x="0" y="107"/>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32909" name="exstream_shape6940"/>
          <p:cNvSpPr>
            <a:spLocks noChangeArrowheads="1"/>
          </p:cNvSpPr>
          <p:nvPr/>
        </p:nvSpPr>
        <p:spPr bwMode="auto">
          <a:xfrm>
            <a:off x="2466975" y="2552700"/>
            <a:ext cx="190500" cy="990600"/>
          </a:xfrm>
          <a:custGeom>
            <a:avLst/>
            <a:gdLst>
              <a:gd name="T0" fmla="*/ 0 w 20"/>
              <a:gd name="T1" fmla="*/ 0 h 104"/>
              <a:gd name="T2" fmla="*/ 19 w 20"/>
              <a:gd name="T3" fmla="*/ 0 h 104"/>
              <a:gd name="T4" fmla="*/ 19 w 20"/>
              <a:gd name="T5" fmla="*/ 103 h 104"/>
              <a:gd name="T6" fmla="*/ 0 w 20"/>
              <a:gd name="T7" fmla="*/ 103 h 104"/>
              <a:gd name="T8" fmla="*/ 0 w 20"/>
              <a:gd name="T9" fmla="*/ 0 h 104"/>
            </a:gdLst>
            <a:ahLst/>
            <a:cxnLst>
              <a:cxn ang="0">
                <a:pos x="T0" y="T1"/>
              </a:cxn>
              <a:cxn ang="0">
                <a:pos x="T2" y="T3"/>
              </a:cxn>
              <a:cxn ang="0">
                <a:pos x="T4" y="T5"/>
              </a:cxn>
              <a:cxn ang="0">
                <a:pos x="T6" y="T7"/>
              </a:cxn>
              <a:cxn ang="0">
                <a:pos x="T8" y="T9"/>
              </a:cxn>
            </a:cxnLst>
            <a:rect l="0" t="0" r="r" b="b"/>
            <a:pathLst>
              <a:path w="20" h="104">
                <a:moveTo>
                  <a:pt x="0" y="0"/>
                </a:moveTo>
                <a:lnTo>
                  <a:pt x="19" y="0"/>
                </a:lnTo>
                <a:lnTo>
                  <a:pt x="19" y="103"/>
                </a:lnTo>
                <a:lnTo>
                  <a:pt x="0" y="103"/>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32908" name="exstream_shape6941"/>
          <p:cNvSpPr>
            <a:spLocks noChangeArrowheads="1"/>
          </p:cNvSpPr>
          <p:nvPr/>
        </p:nvSpPr>
        <p:spPr bwMode="auto">
          <a:xfrm>
            <a:off x="2647950" y="2705100"/>
            <a:ext cx="190500" cy="838200"/>
          </a:xfrm>
          <a:custGeom>
            <a:avLst/>
            <a:gdLst>
              <a:gd name="T0" fmla="*/ 0 w 20"/>
              <a:gd name="T1" fmla="*/ 0 h 88"/>
              <a:gd name="T2" fmla="*/ 19 w 20"/>
              <a:gd name="T3" fmla="*/ 0 h 88"/>
              <a:gd name="T4" fmla="*/ 19 w 20"/>
              <a:gd name="T5" fmla="*/ 87 h 88"/>
              <a:gd name="T6" fmla="*/ 0 w 20"/>
              <a:gd name="T7" fmla="*/ 87 h 88"/>
              <a:gd name="T8" fmla="*/ 0 w 20"/>
              <a:gd name="T9" fmla="*/ 0 h 88"/>
            </a:gdLst>
            <a:ahLst/>
            <a:cxnLst>
              <a:cxn ang="0">
                <a:pos x="T0" y="T1"/>
              </a:cxn>
              <a:cxn ang="0">
                <a:pos x="T2" y="T3"/>
              </a:cxn>
              <a:cxn ang="0">
                <a:pos x="T4" y="T5"/>
              </a:cxn>
              <a:cxn ang="0">
                <a:pos x="T6" y="T7"/>
              </a:cxn>
              <a:cxn ang="0">
                <a:pos x="T8" y="T9"/>
              </a:cxn>
            </a:cxnLst>
            <a:rect l="0" t="0" r="r" b="b"/>
            <a:pathLst>
              <a:path w="20" h="88">
                <a:moveTo>
                  <a:pt x="0" y="0"/>
                </a:moveTo>
                <a:lnTo>
                  <a:pt x="19" y="0"/>
                </a:lnTo>
                <a:lnTo>
                  <a:pt x="19" y="87"/>
                </a:lnTo>
                <a:lnTo>
                  <a:pt x="0" y="87"/>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32907" name="exstream_shape6942"/>
          <p:cNvSpPr>
            <a:spLocks noChangeArrowheads="1"/>
          </p:cNvSpPr>
          <p:nvPr/>
        </p:nvSpPr>
        <p:spPr bwMode="auto">
          <a:xfrm>
            <a:off x="2933700" y="3400425"/>
            <a:ext cx="190500" cy="142875"/>
          </a:xfrm>
          <a:custGeom>
            <a:avLst/>
            <a:gdLst>
              <a:gd name="T0" fmla="*/ 0 w 20"/>
              <a:gd name="T1" fmla="*/ 0 h 15"/>
              <a:gd name="T2" fmla="*/ 19 w 20"/>
              <a:gd name="T3" fmla="*/ 0 h 15"/>
              <a:gd name="T4" fmla="*/ 19 w 20"/>
              <a:gd name="T5" fmla="*/ 14 h 15"/>
              <a:gd name="T6" fmla="*/ 0 w 20"/>
              <a:gd name="T7" fmla="*/ 14 h 15"/>
              <a:gd name="T8" fmla="*/ 0 w 20"/>
              <a:gd name="T9" fmla="*/ 0 h 15"/>
            </a:gdLst>
            <a:ahLst/>
            <a:cxnLst>
              <a:cxn ang="0">
                <a:pos x="T0" y="T1"/>
              </a:cxn>
              <a:cxn ang="0">
                <a:pos x="T2" y="T3"/>
              </a:cxn>
              <a:cxn ang="0">
                <a:pos x="T4" y="T5"/>
              </a:cxn>
              <a:cxn ang="0">
                <a:pos x="T6" y="T7"/>
              </a:cxn>
              <a:cxn ang="0">
                <a:pos x="T8" y="T9"/>
              </a:cxn>
            </a:cxnLst>
            <a:rect l="0" t="0" r="r" b="b"/>
            <a:pathLst>
              <a:path w="20" h="15">
                <a:moveTo>
                  <a:pt x="0" y="0"/>
                </a:moveTo>
                <a:lnTo>
                  <a:pt x="19" y="0"/>
                </a:lnTo>
                <a:lnTo>
                  <a:pt x="19" y="14"/>
                </a:lnTo>
                <a:lnTo>
                  <a:pt x="0" y="14"/>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32906" name="exstream_shape6943"/>
          <p:cNvSpPr>
            <a:spLocks noChangeArrowheads="1"/>
          </p:cNvSpPr>
          <p:nvPr/>
        </p:nvSpPr>
        <p:spPr bwMode="auto">
          <a:xfrm>
            <a:off x="3114675" y="3400425"/>
            <a:ext cx="190500" cy="142875"/>
          </a:xfrm>
          <a:custGeom>
            <a:avLst/>
            <a:gdLst>
              <a:gd name="T0" fmla="*/ 0 w 20"/>
              <a:gd name="T1" fmla="*/ 0 h 15"/>
              <a:gd name="T2" fmla="*/ 19 w 20"/>
              <a:gd name="T3" fmla="*/ 0 h 15"/>
              <a:gd name="T4" fmla="*/ 19 w 20"/>
              <a:gd name="T5" fmla="*/ 14 h 15"/>
              <a:gd name="T6" fmla="*/ 0 w 20"/>
              <a:gd name="T7" fmla="*/ 14 h 15"/>
              <a:gd name="T8" fmla="*/ 0 w 20"/>
              <a:gd name="T9" fmla="*/ 0 h 15"/>
            </a:gdLst>
            <a:ahLst/>
            <a:cxnLst>
              <a:cxn ang="0">
                <a:pos x="T0" y="T1"/>
              </a:cxn>
              <a:cxn ang="0">
                <a:pos x="T2" y="T3"/>
              </a:cxn>
              <a:cxn ang="0">
                <a:pos x="T4" y="T5"/>
              </a:cxn>
              <a:cxn ang="0">
                <a:pos x="T6" y="T7"/>
              </a:cxn>
              <a:cxn ang="0">
                <a:pos x="T8" y="T9"/>
              </a:cxn>
            </a:cxnLst>
            <a:rect l="0" t="0" r="r" b="b"/>
            <a:pathLst>
              <a:path w="20" h="15">
                <a:moveTo>
                  <a:pt x="0" y="0"/>
                </a:moveTo>
                <a:lnTo>
                  <a:pt x="19" y="0"/>
                </a:lnTo>
                <a:lnTo>
                  <a:pt x="19" y="14"/>
                </a:lnTo>
                <a:lnTo>
                  <a:pt x="0" y="14"/>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32905" name="exstream_shape6944"/>
          <p:cNvSpPr>
            <a:spLocks noChangeArrowheads="1"/>
          </p:cNvSpPr>
          <p:nvPr/>
        </p:nvSpPr>
        <p:spPr bwMode="auto">
          <a:xfrm>
            <a:off x="3295650" y="3362325"/>
            <a:ext cx="190500" cy="180975"/>
          </a:xfrm>
          <a:custGeom>
            <a:avLst/>
            <a:gdLst>
              <a:gd name="T0" fmla="*/ 0 w 20"/>
              <a:gd name="T1" fmla="*/ 0 h 19"/>
              <a:gd name="T2" fmla="*/ 19 w 20"/>
              <a:gd name="T3" fmla="*/ 0 h 19"/>
              <a:gd name="T4" fmla="*/ 19 w 20"/>
              <a:gd name="T5" fmla="*/ 18 h 19"/>
              <a:gd name="T6" fmla="*/ 0 w 20"/>
              <a:gd name="T7" fmla="*/ 18 h 19"/>
              <a:gd name="T8" fmla="*/ 0 w 20"/>
              <a:gd name="T9" fmla="*/ 0 h 19"/>
            </a:gdLst>
            <a:ahLst/>
            <a:cxnLst>
              <a:cxn ang="0">
                <a:pos x="T0" y="T1"/>
              </a:cxn>
              <a:cxn ang="0">
                <a:pos x="T2" y="T3"/>
              </a:cxn>
              <a:cxn ang="0">
                <a:pos x="T4" y="T5"/>
              </a:cxn>
              <a:cxn ang="0">
                <a:pos x="T6" y="T7"/>
              </a:cxn>
              <a:cxn ang="0">
                <a:pos x="T8" y="T9"/>
              </a:cxn>
            </a:cxnLst>
            <a:rect l="0" t="0" r="r" b="b"/>
            <a:pathLst>
              <a:path w="20" h="19">
                <a:moveTo>
                  <a:pt x="0" y="0"/>
                </a:moveTo>
                <a:lnTo>
                  <a:pt x="19" y="0"/>
                </a:lnTo>
                <a:lnTo>
                  <a:pt x="19" y="18"/>
                </a:lnTo>
                <a:lnTo>
                  <a:pt x="0" y="18"/>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32904" name="exstream_shape6945"/>
          <p:cNvSpPr>
            <a:spLocks noChangeArrowheads="1"/>
          </p:cNvSpPr>
          <p:nvPr/>
        </p:nvSpPr>
        <p:spPr bwMode="auto">
          <a:xfrm>
            <a:off x="3581400" y="2962275"/>
            <a:ext cx="190500" cy="581025"/>
          </a:xfrm>
          <a:custGeom>
            <a:avLst/>
            <a:gdLst>
              <a:gd name="T0" fmla="*/ 0 w 20"/>
              <a:gd name="T1" fmla="*/ 0 h 61"/>
              <a:gd name="T2" fmla="*/ 19 w 20"/>
              <a:gd name="T3" fmla="*/ 0 h 61"/>
              <a:gd name="T4" fmla="*/ 19 w 20"/>
              <a:gd name="T5" fmla="*/ 60 h 61"/>
              <a:gd name="T6" fmla="*/ 0 w 20"/>
              <a:gd name="T7" fmla="*/ 60 h 61"/>
              <a:gd name="T8" fmla="*/ 0 w 20"/>
              <a:gd name="T9" fmla="*/ 0 h 61"/>
            </a:gdLst>
            <a:ahLst/>
            <a:cxnLst>
              <a:cxn ang="0">
                <a:pos x="T0" y="T1"/>
              </a:cxn>
              <a:cxn ang="0">
                <a:pos x="T2" y="T3"/>
              </a:cxn>
              <a:cxn ang="0">
                <a:pos x="T4" y="T5"/>
              </a:cxn>
              <a:cxn ang="0">
                <a:pos x="T6" y="T7"/>
              </a:cxn>
              <a:cxn ang="0">
                <a:pos x="T8" y="T9"/>
              </a:cxn>
            </a:cxnLst>
            <a:rect l="0" t="0" r="r" b="b"/>
            <a:pathLst>
              <a:path w="20" h="61">
                <a:moveTo>
                  <a:pt x="0" y="0"/>
                </a:moveTo>
                <a:lnTo>
                  <a:pt x="19" y="0"/>
                </a:lnTo>
                <a:lnTo>
                  <a:pt x="19" y="60"/>
                </a:lnTo>
                <a:lnTo>
                  <a:pt x="0" y="6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32903" name="exstream_shape6946"/>
          <p:cNvSpPr>
            <a:spLocks noChangeArrowheads="1"/>
          </p:cNvSpPr>
          <p:nvPr/>
        </p:nvSpPr>
        <p:spPr bwMode="auto">
          <a:xfrm>
            <a:off x="3762375" y="2724150"/>
            <a:ext cx="190500" cy="819150"/>
          </a:xfrm>
          <a:custGeom>
            <a:avLst/>
            <a:gdLst>
              <a:gd name="T0" fmla="*/ 0 w 20"/>
              <a:gd name="T1" fmla="*/ 0 h 86"/>
              <a:gd name="T2" fmla="*/ 19 w 20"/>
              <a:gd name="T3" fmla="*/ 0 h 86"/>
              <a:gd name="T4" fmla="*/ 19 w 20"/>
              <a:gd name="T5" fmla="*/ 85 h 86"/>
              <a:gd name="T6" fmla="*/ 0 w 20"/>
              <a:gd name="T7" fmla="*/ 85 h 86"/>
              <a:gd name="T8" fmla="*/ 0 w 20"/>
              <a:gd name="T9" fmla="*/ 0 h 86"/>
            </a:gdLst>
            <a:ahLst/>
            <a:cxnLst>
              <a:cxn ang="0">
                <a:pos x="T0" y="T1"/>
              </a:cxn>
              <a:cxn ang="0">
                <a:pos x="T2" y="T3"/>
              </a:cxn>
              <a:cxn ang="0">
                <a:pos x="T4" y="T5"/>
              </a:cxn>
              <a:cxn ang="0">
                <a:pos x="T6" y="T7"/>
              </a:cxn>
              <a:cxn ang="0">
                <a:pos x="T8" y="T9"/>
              </a:cxn>
            </a:cxnLst>
            <a:rect l="0" t="0" r="r" b="b"/>
            <a:pathLst>
              <a:path w="20" h="86">
                <a:moveTo>
                  <a:pt x="0" y="0"/>
                </a:moveTo>
                <a:lnTo>
                  <a:pt x="19" y="0"/>
                </a:lnTo>
                <a:lnTo>
                  <a:pt x="19" y="85"/>
                </a:lnTo>
                <a:lnTo>
                  <a:pt x="0" y="85"/>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32902" name="exstream_shape6947"/>
          <p:cNvSpPr>
            <a:spLocks noChangeArrowheads="1"/>
          </p:cNvSpPr>
          <p:nvPr/>
        </p:nvSpPr>
        <p:spPr bwMode="auto">
          <a:xfrm>
            <a:off x="3943350" y="3076575"/>
            <a:ext cx="190500" cy="466725"/>
          </a:xfrm>
          <a:custGeom>
            <a:avLst/>
            <a:gdLst>
              <a:gd name="T0" fmla="*/ 0 w 20"/>
              <a:gd name="T1" fmla="*/ 0 h 49"/>
              <a:gd name="T2" fmla="*/ 19 w 20"/>
              <a:gd name="T3" fmla="*/ 0 h 49"/>
              <a:gd name="T4" fmla="*/ 19 w 20"/>
              <a:gd name="T5" fmla="*/ 48 h 49"/>
              <a:gd name="T6" fmla="*/ 0 w 20"/>
              <a:gd name="T7" fmla="*/ 48 h 49"/>
              <a:gd name="T8" fmla="*/ 0 w 20"/>
              <a:gd name="T9" fmla="*/ 0 h 49"/>
            </a:gdLst>
            <a:ahLst/>
            <a:cxnLst>
              <a:cxn ang="0">
                <a:pos x="T0" y="T1"/>
              </a:cxn>
              <a:cxn ang="0">
                <a:pos x="T2" y="T3"/>
              </a:cxn>
              <a:cxn ang="0">
                <a:pos x="T4" y="T5"/>
              </a:cxn>
              <a:cxn ang="0">
                <a:pos x="T6" y="T7"/>
              </a:cxn>
              <a:cxn ang="0">
                <a:pos x="T8" y="T9"/>
              </a:cxn>
            </a:cxnLst>
            <a:rect l="0" t="0" r="r" b="b"/>
            <a:pathLst>
              <a:path w="20" h="49">
                <a:moveTo>
                  <a:pt x="0" y="0"/>
                </a:moveTo>
                <a:lnTo>
                  <a:pt x="19" y="0"/>
                </a:lnTo>
                <a:lnTo>
                  <a:pt x="19" y="48"/>
                </a:lnTo>
                <a:lnTo>
                  <a:pt x="0" y="48"/>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32901" name="exstream_shape6948"/>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900" name="exstream_shape6949"/>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32899" name="exstream_shape6950"/>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32898" name="exstream_shape6951"/>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97" name="exstream_shape6952"/>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32896" name="exstream_shape6953"/>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95" name="exstream_shape6954"/>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32894" name="exstream_shape6955"/>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32893" name="exstream_shape6956"/>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92" name="exstream_shape6957"/>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32891" name="exstream_shape6958"/>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90" name="exstream_shape6959"/>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89" name="exstream_shape6960"/>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32888" name="exstream_shape6961"/>
          <p:cNvSpPr>
            <a:spLocks noChangeArrowheads="1"/>
          </p:cNvSpPr>
          <p:nvPr/>
        </p:nvSpPr>
        <p:spPr bwMode="auto">
          <a:xfrm>
            <a:off x="457200" y="1619250"/>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87" name="exstream_shape6962"/>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32886" name="exstream_shape6963"/>
          <p:cNvSpPr>
            <a:spLocks noChangeArrowheads="1"/>
          </p:cNvSpPr>
          <p:nvPr/>
        </p:nvSpPr>
        <p:spPr bwMode="auto">
          <a:xfrm>
            <a:off x="1819275" y="1619250"/>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85" name="exstream_shape6964"/>
          <p:cNvSpPr>
            <a:spLocks noChangeArrowheads="1"/>
          </p:cNvSpPr>
          <p:nvPr/>
        </p:nvSpPr>
        <p:spPr bwMode="auto">
          <a:xfrm>
            <a:off x="5029200" y="1619250"/>
            <a:ext cx="4572000"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84" name="exstream_shape6965"/>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32883" name="exstream_shape6966"/>
          <p:cNvSpPr>
            <a:spLocks noChangeArrowheads="1"/>
          </p:cNvSpPr>
          <p:nvPr/>
        </p:nvSpPr>
        <p:spPr bwMode="auto">
          <a:xfrm>
            <a:off x="457200" y="4467225"/>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82" name="exstream_shape6967"/>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32881" name="exstream_shape6968"/>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32880" name="exstream_shape6969"/>
          <p:cNvSpPr>
            <a:spLocks noChangeArrowheads="1"/>
          </p:cNvSpPr>
          <p:nvPr/>
        </p:nvSpPr>
        <p:spPr bwMode="auto">
          <a:xfrm>
            <a:off x="1819275" y="4467225"/>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79" name="exstream_shape6970"/>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32878" name="exstream_shape6971"/>
          <p:cNvSpPr>
            <a:spLocks noChangeArrowheads="1"/>
          </p:cNvSpPr>
          <p:nvPr/>
        </p:nvSpPr>
        <p:spPr bwMode="auto">
          <a:xfrm>
            <a:off x="5029200" y="4467225"/>
            <a:ext cx="4572000"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77" name="exstream_shape6972"/>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32876" name="exstream_shape6973"/>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32875" name="exstream_shape6974"/>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Outpatient Summary</a:t>
            </a:r>
          </a:p>
        </p:txBody>
      </p:sp>
      <p:sp>
        <p:nvSpPr>
          <p:cNvPr id="32874" name="exstream_shape6975"/>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32873" name="exstream_shape6976"/>
          <p:cNvSpPr>
            <a:spLocks noChangeArrowheads="1"/>
          </p:cNvSpPr>
          <p:nvPr/>
        </p:nvSpPr>
        <p:spPr bwMode="auto">
          <a:xfrm>
            <a:off x="5172075" y="4543425"/>
            <a:ext cx="4143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32872" name="exstream_shape6977"/>
          <p:cNvSpPr>
            <a:spLocks noChangeArrowheads="1"/>
          </p:cNvSpPr>
          <p:nvPr/>
        </p:nvSpPr>
        <p:spPr bwMode="auto">
          <a:xfrm>
            <a:off x="5172075" y="4772025"/>
            <a:ext cx="414337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Non-catastrophic outpatient costs decreased from $790.65 PMPY to $712.67 PMPY, contributing -1.6% of the overall -10.7% plan trend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Diagnostic was the largest category of utilization. Utilization per thousand decreased from 1,908.0 to 1,828.7, and compares to a norm of 1,541.3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Emergency room and urgent care was the next largest category of utilization. Utilization per thousand increased from 255.5 to 264.9, and compares to a norm of 327.4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Surgery was the largest average cost category. Cost per service decreased from $1,777 to $1,667, and compares to a norm of $2,441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Emergency room and urgent care was the next largest average cost category. Cost per service increased from $685 to $898, and compares to a norm of $922 </a:t>
            </a:r>
            <a:br>
              <a:rPr lang="en-US" sz="900">
                <a:solidFill>
                  <a:srgbClr val="000000"/>
                </a:solidFill>
                <a:latin typeface="Arial" charset="0"/>
              </a:rPr>
            </a:br>
            <a:endParaRPr lang="en-US" sz="900">
              <a:solidFill>
                <a:srgbClr val="000000"/>
              </a:solidFill>
              <a:latin typeface="Arial" charset="0"/>
            </a:endParaRPr>
          </a:p>
        </p:txBody>
      </p:sp>
      <p:sp>
        <p:nvSpPr>
          <p:cNvPr id="32871" name="exstream_shape6978"/>
          <p:cNvSpPr>
            <a:spLocks noChangeArrowheads="1"/>
          </p:cNvSpPr>
          <p:nvPr/>
        </p:nvSpPr>
        <p:spPr bwMode="auto">
          <a:xfrm>
            <a:off x="819150" y="23145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2,000</a:t>
            </a:r>
          </a:p>
        </p:txBody>
      </p:sp>
      <p:sp>
        <p:nvSpPr>
          <p:cNvPr id="32870" name="exstream_shape6979"/>
          <p:cNvSpPr>
            <a:spLocks noChangeArrowheads="1"/>
          </p:cNvSpPr>
          <p:nvPr/>
        </p:nvSpPr>
        <p:spPr bwMode="auto">
          <a:xfrm>
            <a:off x="819150" y="26003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1,500</a:t>
            </a:r>
          </a:p>
        </p:txBody>
      </p:sp>
      <p:sp>
        <p:nvSpPr>
          <p:cNvPr id="32869" name="exstream_shape6980"/>
          <p:cNvSpPr>
            <a:spLocks noChangeArrowheads="1"/>
          </p:cNvSpPr>
          <p:nvPr/>
        </p:nvSpPr>
        <p:spPr bwMode="auto">
          <a:xfrm>
            <a:off x="819150" y="28860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1,000</a:t>
            </a:r>
          </a:p>
        </p:txBody>
      </p:sp>
      <p:sp>
        <p:nvSpPr>
          <p:cNvPr id="32868" name="exstream_shape6981"/>
          <p:cNvSpPr>
            <a:spLocks noChangeArrowheads="1"/>
          </p:cNvSpPr>
          <p:nvPr/>
        </p:nvSpPr>
        <p:spPr bwMode="auto">
          <a:xfrm>
            <a:off x="819150" y="31718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500</a:t>
            </a:r>
          </a:p>
        </p:txBody>
      </p:sp>
      <p:sp>
        <p:nvSpPr>
          <p:cNvPr id="32867" name="exstream_shape6982"/>
          <p:cNvSpPr>
            <a:spLocks noChangeArrowheads="1"/>
          </p:cNvSpPr>
          <p:nvPr/>
        </p:nvSpPr>
        <p:spPr bwMode="auto">
          <a:xfrm>
            <a:off x="819150" y="34575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32866" name="exstream_shape6983"/>
          <p:cNvSpPr>
            <a:spLocks noChangeArrowheads="1"/>
          </p:cNvSpPr>
          <p:nvPr/>
        </p:nvSpPr>
        <p:spPr bwMode="auto">
          <a:xfrm>
            <a:off x="828675" y="359092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65" name="exstream_shape6984"/>
          <p:cNvSpPr>
            <a:spLocks noChangeArrowheads="1"/>
          </p:cNvSpPr>
          <p:nvPr/>
        </p:nvSpPr>
        <p:spPr bwMode="auto">
          <a:xfrm>
            <a:off x="828675" y="377190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a:t>
            </a:r>
          </a:p>
        </p:txBody>
      </p:sp>
      <p:sp>
        <p:nvSpPr>
          <p:cNvPr id="32864" name="exstream_shape6985"/>
          <p:cNvSpPr>
            <a:spLocks noChangeArrowheads="1"/>
          </p:cNvSpPr>
          <p:nvPr/>
        </p:nvSpPr>
        <p:spPr bwMode="auto">
          <a:xfrm>
            <a:off x="828675" y="395287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Current</a:t>
            </a:r>
          </a:p>
        </p:txBody>
      </p:sp>
      <p:sp>
        <p:nvSpPr>
          <p:cNvPr id="32863" name="exstream_shape6986"/>
          <p:cNvSpPr>
            <a:spLocks noChangeArrowheads="1"/>
          </p:cNvSpPr>
          <p:nvPr/>
        </p:nvSpPr>
        <p:spPr bwMode="auto">
          <a:xfrm>
            <a:off x="828675" y="413385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Norm</a:t>
            </a:r>
          </a:p>
        </p:txBody>
      </p:sp>
      <p:sp>
        <p:nvSpPr>
          <p:cNvPr id="32862" name="exstream_shape6987"/>
          <p:cNvSpPr>
            <a:spLocks noChangeArrowheads="1"/>
          </p:cNvSpPr>
          <p:nvPr/>
        </p:nvSpPr>
        <p:spPr bwMode="auto">
          <a:xfrm>
            <a:off x="828675" y="3810000"/>
            <a:ext cx="66675"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2861" name="exstream_shape6988"/>
          <p:cNvSpPr>
            <a:spLocks noChangeArrowheads="1"/>
          </p:cNvSpPr>
          <p:nvPr/>
        </p:nvSpPr>
        <p:spPr bwMode="auto">
          <a:xfrm>
            <a:off x="828675" y="3990975"/>
            <a:ext cx="66675" cy="66675"/>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2860" name="exstream_shape6989"/>
          <p:cNvSpPr>
            <a:spLocks noChangeArrowheads="1"/>
          </p:cNvSpPr>
          <p:nvPr/>
        </p:nvSpPr>
        <p:spPr bwMode="auto">
          <a:xfrm>
            <a:off x="828675" y="4171950"/>
            <a:ext cx="66675"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2859" name="exstream_shape6990"/>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2858" name="exstream_shape6991"/>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32857" name="exstream_shape6992"/>
          <p:cNvSpPr>
            <a:spLocks noChangeArrowheads="1"/>
          </p:cNvSpPr>
          <p:nvPr/>
        </p:nvSpPr>
        <p:spPr bwMode="auto">
          <a:xfrm>
            <a:off x="1400175" y="2381250"/>
            <a:ext cx="9525" cy="1152525"/>
          </a:xfrm>
          <a:custGeom>
            <a:avLst/>
            <a:gdLst>
              <a:gd name="T0" fmla="*/ 0 w 6"/>
              <a:gd name="T1" fmla="*/ 0 h 726"/>
              <a:gd name="T2" fmla="*/ 6 w 6"/>
              <a:gd name="T3" fmla="*/ 726 h 726"/>
            </a:gdLst>
            <a:ahLst/>
            <a:cxnLst>
              <a:cxn ang="0">
                <a:pos x="T0" y="T1"/>
              </a:cxn>
              <a:cxn ang="0">
                <a:pos x="T2" y="T3"/>
              </a:cxn>
            </a:cxnLst>
            <a:rect l="0" t="0" r="r" b="b"/>
            <a:pathLst>
              <a:path w="6" h="726">
                <a:moveTo>
                  <a:pt x="0" y="0"/>
                </a:moveTo>
                <a:lnTo>
                  <a:pt x="6" y="726"/>
                </a:lnTo>
              </a:path>
            </a:pathLst>
          </a:custGeom>
          <a:solidFill>
            <a:srgbClr val="FFFFFF"/>
          </a:solidFill>
          <a:ln w="12700">
            <a:solidFill>
              <a:srgbClr val="000000"/>
            </a:solidFill>
            <a:round/>
            <a:headEnd/>
            <a:tailEnd/>
          </a:ln>
        </p:spPr>
        <p:txBody>
          <a:bodyPr/>
          <a:lstStyle/>
          <a:p>
            <a:endParaRPr lang="en-US"/>
          </a:p>
        </p:txBody>
      </p:sp>
      <p:sp>
        <p:nvSpPr>
          <p:cNvPr id="32856" name="exstream_shape6993"/>
          <p:cNvSpPr>
            <a:spLocks noChangeArrowheads="1"/>
          </p:cNvSpPr>
          <p:nvPr/>
        </p:nvSpPr>
        <p:spPr bwMode="auto">
          <a:xfrm>
            <a:off x="1409700" y="3533775"/>
            <a:ext cx="2933700" cy="0"/>
          </a:xfrm>
          <a:custGeom>
            <a:avLst/>
            <a:gdLst>
              <a:gd name="T0" fmla="*/ 0 w 1848"/>
              <a:gd name="T1" fmla="*/ 1848 w 1848"/>
            </a:gdLst>
            <a:ahLst/>
            <a:cxnLst>
              <a:cxn ang="0">
                <a:pos x="T0" y="0"/>
              </a:cxn>
              <a:cxn ang="0">
                <a:pos x="T1" y="0"/>
              </a:cxn>
            </a:cxnLst>
            <a:rect l="0" t="0" r="r" b="b"/>
            <a:pathLst>
              <a:path w="1848">
                <a:moveTo>
                  <a:pt x="0" y="0"/>
                </a:moveTo>
                <a:lnTo>
                  <a:pt x="1848" y="0"/>
                </a:lnTo>
              </a:path>
            </a:pathLst>
          </a:custGeom>
          <a:solidFill>
            <a:srgbClr val="FFFFFF"/>
          </a:solidFill>
          <a:ln w="12700">
            <a:solidFill>
              <a:srgbClr val="000000"/>
            </a:solidFill>
            <a:round/>
            <a:headEnd/>
            <a:tailEnd/>
          </a:ln>
        </p:spPr>
        <p:txBody>
          <a:bodyPr/>
          <a:lstStyle/>
          <a:p>
            <a:endParaRPr lang="en-US"/>
          </a:p>
        </p:txBody>
      </p:sp>
      <p:sp>
        <p:nvSpPr>
          <p:cNvPr id="32855" name="exstream_shape6994"/>
          <p:cNvSpPr>
            <a:spLocks noChangeArrowheads="1"/>
          </p:cNvSpPr>
          <p:nvPr/>
        </p:nvSpPr>
        <p:spPr bwMode="auto">
          <a:xfrm>
            <a:off x="819150" y="5153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$2,600</a:t>
            </a:r>
          </a:p>
        </p:txBody>
      </p:sp>
      <p:sp>
        <p:nvSpPr>
          <p:cNvPr id="32854" name="exstream_shape6995"/>
          <p:cNvSpPr>
            <a:spLocks noChangeArrowheads="1"/>
          </p:cNvSpPr>
          <p:nvPr/>
        </p:nvSpPr>
        <p:spPr bwMode="auto">
          <a:xfrm>
            <a:off x="819150" y="54387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$1,950</a:t>
            </a:r>
          </a:p>
        </p:txBody>
      </p:sp>
      <p:sp>
        <p:nvSpPr>
          <p:cNvPr id="32853" name="exstream_shape6996"/>
          <p:cNvSpPr>
            <a:spLocks noChangeArrowheads="1"/>
          </p:cNvSpPr>
          <p:nvPr/>
        </p:nvSpPr>
        <p:spPr bwMode="auto">
          <a:xfrm>
            <a:off x="819150" y="5724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$1,300</a:t>
            </a:r>
          </a:p>
        </p:txBody>
      </p:sp>
      <p:sp>
        <p:nvSpPr>
          <p:cNvPr id="32852" name="exstream_shape6997"/>
          <p:cNvSpPr>
            <a:spLocks noChangeArrowheads="1"/>
          </p:cNvSpPr>
          <p:nvPr/>
        </p:nvSpPr>
        <p:spPr bwMode="auto">
          <a:xfrm>
            <a:off x="819150" y="6010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$650</a:t>
            </a:r>
          </a:p>
        </p:txBody>
      </p:sp>
      <p:sp>
        <p:nvSpPr>
          <p:cNvPr id="32851" name="exstream_shape6998"/>
          <p:cNvSpPr>
            <a:spLocks noChangeArrowheads="1"/>
          </p:cNvSpPr>
          <p:nvPr/>
        </p:nvSpPr>
        <p:spPr bwMode="auto">
          <a:xfrm>
            <a:off x="819150" y="6296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32850" name="exstream_shape6999"/>
          <p:cNvSpPr>
            <a:spLocks noChangeArrowheads="1"/>
          </p:cNvSpPr>
          <p:nvPr/>
        </p:nvSpPr>
        <p:spPr bwMode="auto">
          <a:xfrm>
            <a:off x="828675" y="642937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2849" name="exstream_shape7000"/>
          <p:cNvSpPr>
            <a:spLocks noChangeArrowheads="1"/>
          </p:cNvSpPr>
          <p:nvPr/>
        </p:nvSpPr>
        <p:spPr bwMode="auto">
          <a:xfrm>
            <a:off x="828675" y="661035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a:t>
            </a:r>
          </a:p>
        </p:txBody>
      </p:sp>
      <p:sp>
        <p:nvSpPr>
          <p:cNvPr id="32848" name="exstream_shape7001"/>
          <p:cNvSpPr>
            <a:spLocks noChangeArrowheads="1"/>
          </p:cNvSpPr>
          <p:nvPr/>
        </p:nvSpPr>
        <p:spPr bwMode="auto">
          <a:xfrm>
            <a:off x="828675" y="6791325"/>
            <a:ext cx="904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Current</a:t>
            </a:r>
          </a:p>
        </p:txBody>
      </p:sp>
      <p:sp>
        <p:nvSpPr>
          <p:cNvPr id="32847" name="exstream_shape7002"/>
          <p:cNvSpPr>
            <a:spLocks noChangeArrowheads="1"/>
          </p:cNvSpPr>
          <p:nvPr/>
        </p:nvSpPr>
        <p:spPr bwMode="auto">
          <a:xfrm>
            <a:off x="828675" y="695325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Norm</a:t>
            </a:r>
          </a:p>
        </p:txBody>
      </p:sp>
      <p:sp>
        <p:nvSpPr>
          <p:cNvPr id="32846" name="exstream_shape7003"/>
          <p:cNvSpPr>
            <a:spLocks noChangeArrowheads="1"/>
          </p:cNvSpPr>
          <p:nvPr/>
        </p:nvSpPr>
        <p:spPr bwMode="auto">
          <a:xfrm>
            <a:off x="828675" y="6648450"/>
            <a:ext cx="66675"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2845" name="exstream_shape7004"/>
          <p:cNvSpPr>
            <a:spLocks noChangeArrowheads="1"/>
          </p:cNvSpPr>
          <p:nvPr/>
        </p:nvSpPr>
        <p:spPr bwMode="auto">
          <a:xfrm>
            <a:off x="828675" y="6829425"/>
            <a:ext cx="66675" cy="76200"/>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2844" name="exstream_shape7005"/>
          <p:cNvSpPr>
            <a:spLocks noChangeArrowheads="1"/>
          </p:cNvSpPr>
          <p:nvPr/>
        </p:nvSpPr>
        <p:spPr bwMode="auto">
          <a:xfrm>
            <a:off x="828675" y="6991350"/>
            <a:ext cx="66675"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2843" name="exstream_shape7006"/>
          <p:cNvSpPr>
            <a:spLocks noChangeArrowheads="1"/>
          </p:cNvSpPr>
          <p:nvPr/>
        </p:nvSpPr>
        <p:spPr bwMode="auto">
          <a:xfrm>
            <a:off x="1400175" y="5219700"/>
            <a:ext cx="9525" cy="1143000"/>
          </a:xfrm>
          <a:custGeom>
            <a:avLst/>
            <a:gdLst>
              <a:gd name="T0" fmla="*/ 0 w 6"/>
              <a:gd name="T1" fmla="*/ 0 h 720"/>
              <a:gd name="T2" fmla="*/ 6 w 6"/>
              <a:gd name="T3" fmla="*/ 720 h 720"/>
            </a:gdLst>
            <a:ahLst/>
            <a:cxnLst>
              <a:cxn ang="0">
                <a:pos x="T0" y="T1"/>
              </a:cxn>
              <a:cxn ang="0">
                <a:pos x="T2" y="T3"/>
              </a:cxn>
            </a:cxnLst>
            <a:rect l="0" t="0" r="r" b="b"/>
            <a:pathLst>
              <a:path w="6" h="720">
                <a:moveTo>
                  <a:pt x="0" y="0"/>
                </a:moveTo>
                <a:lnTo>
                  <a:pt x="6" y="720"/>
                </a:lnTo>
              </a:path>
            </a:pathLst>
          </a:custGeom>
          <a:solidFill>
            <a:srgbClr val="FFFFFF"/>
          </a:solidFill>
          <a:ln w="12700">
            <a:solidFill>
              <a:srgbClr val="000000"/>
            </a:solidFill>
            <a:round/>
            <a:headEnd/>
            <a:tailEnd/>
          </a:ln>
        </p:spPr>
        <p:txBody>
          <a:bodyPr/>
          <a:lstStyle/>
          <a:p>
            <a:endParaRPr lang="en-US"/>
          </a:p>
        </p:txBody>
      </p:sp>
      <p:sp>
        <p:nvSpPr>
          <p:cNvPr id="32842" name="exstream_shape7007"/>
          <p:cNvSpPr>
            <a:spLocks noChangeArrowheads="1"/>
          </p:cNvSpPr>
          <p:nvPr/>
        </p:nvSpPr>
        <p:spPr bwMode="auto">
          <a:xfrm>
            <a:off x="1409700" y="6372225"/>
            <a:ext cx="2933700" cy="0"/>
          </a:xfrm>
          <a:custGeom>
            <a:avLst/>
            <a:gdLst>
              <a:gd name="T0" fmla="*/ 0 w 1848"/>
              <a:gd name="T1" fmla="*/ 1848 w 1848"/>
            </a:gdLst>
            <a:ahLst/>
            <a:cxnLst>
              <a:cxn ang="0">
                <a:pos x="T0" y="0"/>
              </a:cxn>
              <a:cxn ang="0">
                <a:pos x="T1" y="0"/>
              </a:cxn>
            </a:cxnLst>
            <a:rect l="0" t="0" r="r" b="b"/>
            <a:pathLst>
              <a:path w="1848">
                <a:moveTo>
                  <a:pt x="0" y="0"/>
                </a:moveTo>
                <a:lnTo>
                  <a:pt x="1848" y="0"/>
                </a:lnTo>
              </a:path>
            </a:pathLst>
          </a:custGeom>
          <a:solidFill>
            <a:srgbClr val="FFFFFF"/>
          </a:solidFill>
          <a:ln w="12700">
            <a:solidFill>
              <a:srgbClr val="000000"/>
            </a:solidFill>
            <a:round/>
            <a:headEnd/>
            <a:tailEnd/>
          </a:ln>
        </p:spPr>
        <p:txBody>
          <a:bodyPr/>
          <a:lstStyle/>
          <a:p>
            <a:endParaRPr lang="en-US"/>
          </a:p>
        </p:txBody>
      </p:sp>
      <p:sp>
        <p:nvSpPr>
          <p:cNvPr id="32841" name="exstream_shape7008"/>
          <p:cNvSpPr>
            <a:spLocks noChangeArrowheads="1"/>
          </p:cNvSpPr>
          <p:nvPr/>
        </p:nvSpPr>
        <p:spPr bwMode="auto">
          <a:xfrm>
            <a:off x="5172075" y="1685925"/>
            <a:ext cx="418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Account summary (PMPY basis)</a:t>
            </a:r>
          </a:p>
        </p:txBody>
      </p:sp>
      <p:sp>
        <p:nvSpPr>
          <p:cNvPr id="32840" name="exstream_shape7009"/>
          <p:cNvSpPr>
            <a:spLocks noChangeArrowheads="1"/>
          </p:cNvSpPr>
          <p:nvPr/>
        </p:nvSpPr>
        <p:spPr bwMode="auto">
          <a:xfrm>
            <a:off x="5172075" y="1962150"/>
            <a:ext cx="16573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32839" name="exstream_shape7010"/>
          <p:cNvSpPr>
            <a:spLocks noChangeArrowheads="1"/>
          </p:cNvSpPr>
          <p:nvPr/>
        </p:nvSpPr>
        <p:spPr bwMode="auto">
          <a:xfrm>
            <a:off x="6829425" y="1962150"/>
            <a:ext cx="6286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32838" name="exstream_shape7011"/>
          <p:cNvSpPr>
            <a:spLocks noChangeArrowheads="1"/>
          </p:cNvSpPr>
          <p:nvPr/>
        </p:nvSpPr>
        <p:spPr bwMode="auto">
          <a:xfrm>
            <a:off x="7458075" y="1962150"/>
            <a:ext cx="6286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32837" name="exstream_shape7012"/>
          <p:cNvSpPr>
            <a:spLocks noChangeArrowheads="1"/>
          </p:cNvSpPr>
          <p:nvPr/>
        </p:nvSpPr>
        <p:spPr bwMode="auto">
          <a:xfrm>
            <a:off x="8086725" y="1962150"/>
            <a:ext cx="6286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32836" name="exstream_shape7013"/>
          <p:cNvSpPr>
            <a:spLocks noChangeArrowheads="1"/>
          </p:cNvSpPr>
          <p:nvPr/>
        </p:nvSpPr>
        <p:spPr bwMode="auto">
          <a:xfrm>
            <a:off x="8715375" y="1962150"/>
            <a:ext cx="6381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Trend Contribution</a:t>
            </a:r>
          </a:p>
        </p:txBody>
      </p:sp>
      <p:sp>
        <p:nvSpPr>
          <p:cNvPr id="32835" name="exstream_shape7014"/>
          <p:cNvSpPr>
            <a:spLocks noChangeArrowheads="1"/>
          </p:cNvSpPr>
          <p:nvPr/>
        </p:nvSpPr>
        <p:spPr bwMode="auto">
          <a:xfrm>
            <a:off x="5172075" y="2409825"/>
            <a:ext cx="16573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a:solidFill>
                  <a:srgbClr val="000000"/>
                </a:solidFill>
                <a:latin typeface="Arial" charset="0"/>
              </a:rPr>
              <a:t>Non-Catastrophic Outpatient</a:t>
            </a:r>
          </a:p>
        </p:txBody>
      </p:sp>
      <p:sp>
        <p:nvSpPr>
          <p:cNvPr id="32834" name="exstream_shape7015"/>
          <p:cNvSpPr>
            <a:spLocks noChangeArrowheads="1"/>
          </p:cNvSpPr>
          <p:nvPr/>
        </p:nvSpPr>
        <p:spPr bwMode="auto">
          <a:xfrm>
            <a:off x="6829425" y="24098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$790.65</a:t>
            </a:r>
          </a:p>
        </p:txBody>
      </p:sp>
      <p:sp>
        <p:nvSpPr>
          <p:cNvPr id="32833" name="exstream_shape7016"/>
          <p:cNvSpPr>
            <a:spLocks noChangeArrowheads="1"/>
          </p:cNvSpPr>
          <p:nvPr/>
        </p:nvSpPr>
        <p:spPr bwMode="auto">
          <a:xfrm>
            <a:off x="7458075" y="24098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$712.67</a:t>
            </a:r>
          </a:p>
        </p:txBody>
      </p:sp>
      <p:sp>
        <p:nvSpPr>
          <p:cNvPr id="32832" name="exstream_shape7017"/>
          <p:cNvSpPr>
            <a:spLocks noChangeArrowheads="1"/>
          </p:cNvSpPr>
          <p:nvPr/>
        </p:nvSpPr>
        <p:spPr bwMode="auto">
          <a:xfrm>
            <a:off x="8086725" y="24098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-9.9%</a:t>
            </a:r>
          </a:p>
        </p:txBody>
      </p:sp>
      <p:sp>
        <p:nvSpPr>
          <p:cNvPr id="32831" name="exstream_shape7018"/>
          <p:cNvSpPr>
            <a:spLocks noChangeArrowheads="1"/>
          </p:cNvSpPr>
          <p:nvPr/>
        </p:nvSpPr>
        <p:spPr bwMode="auto">
          <a:xfrm>
            <a:off x="8715375" y="240982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-1.6%</a:t>
            </a:r>
          </a:p>
        </p:txBody>
      </p:sp>
      <p:sp>
        <p:nvSpPr>
          <p:cNvPr id="32830" name="exstream_shape7019"/>
          <p:cNvSpPr>
            <a:spLocks noChangeArrowheads="1"/>
          </p:cNvSpPr>
          <p:nvPr/>
        </p:nvSpPr>
        <p:spPr bwMode="auto">
          <a:xfrm>
            <a:off x="5172075" y="2581275"/>
            <a:ext cx="16573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a:solidFill>
                  <a:srgbClr val="000000"/>
                </a:solidFill>
                <a:latin typeface="Arial" charset="0"/>
              </a:rPr>
              <a:t>Catastrophic Outpatient</a:t>
            </a:r>
          </a:p>
        </p:txBody>
      </p:sp>
      <p:sp>
        <p:nvSpPr>
          <p:cNvPr id="32829" name="exstream_shape7020"/>
          <p:cNvSpPr>
            <a:spLocks noChangeArrowheads="1"/>
          </p:cNvSpPr>
          <p:nvPr/>
        </p:nvSpPr>
        <p:spPr bwMode="auto">
          <a:xfrm>
            <a:off x="6829425" y="25812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$536.08</a:t>
            </a:r>
          </a:p>
        </p:txBody>
      </p:sp>
      <p:sp>
        <p:nvSpPr>
          <p:cNvPr id="32828" name="exstream_shape7021"/>
          <p:cNvSpPr>
            <a:spLocks noChangeArrowheads="1"/>
          </p:cNvSpPr>
          <p:nvPr/>
        </p:nvSpPr>
        <p:spPr bwMode="auto">
          <a:xfrm>
            <a:off x="7458075" y="25812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$826.89</a:t>
            </a:r>
          </a:p>
        </p:txBody>
      </p:sp>
      <p:sp>
        <p:nvSpPr>
          <p:cNvPr id="32827" name="exstream_shape7022"/>
          <p:cNvSpPr>
            <a:spLocks noChangeArrowheads="1"/>
          </p:cNvSpPr>
          <p:nvPr/>
        </p:nvSpPr>
        <p:spPr bwMode="auto">
          <a:xfrm>
            <a:off x="8086725" y="25812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54.2%</a:t>
            </a:r>
          </a:p>
        </p:txBody>
      </p:sp>
      <p:sp>
        <p:nvSpPr>
          <p:cNvPr id="32826" name="exstream_shape7023"/>
          <p:cNvSpPr>
            <a:spLocks noChangeArrowheads="1"/>
          </p:cNvSpPr>
          <p:nvPr/>
        </p:nvSpPr>
        <p:spPr bwMode="auto">
          <a:xfrm>
            <a:off x="8715375" y="258127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5.8%</a:t>
            </a:r>
          </a:p>
        </p:txBody>
      </p:sp>
      <p:sp>
        <p:nvSpPr>
          <p:cNvPr id="32825" name="exstream_shape7024"/>
          <p:cNvSpPr>
            <a:spLocks noChangeArrowheads="1"/>
          </p:cNvSpPr>
          <p:nvPr/>
        </p:nvSpPr>
        <p:spPr bwMode="auto">
          <a:xfrm>
            <a:off x="5172075" y="2752725"/>
            <a:ext cx="16573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a:solidFill>
                  <a:srgbClr val="000000"/>
                </a:solidFill>
                <a:latin typeface="Arial" charset="0"/>
              </a:rPr>
              <a:t>All Other Service Categories</a:t>
            </a:r>
          </a:p>
        </p:txBody>
      </p:sp>
      <p:sp>
        <p:nvSpPr>
          <p:cNvPr id="32824" name="exstream_shape7025"/>
          <p:cNvSpPr>
            <a:spLocks noChangeArrowheads="1"/>
          </p:cNvSpPr>
          <p:nvPr/>
        </p:nvSpPr>
        <p:spPr bwMode="auto">
          <a:xfrm>
            <a:off x="6829425" y="27527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$3,691.50</a:t>
            </a:r>
          </a:p>
        </p:txBody>
      </p:sp>
      <p:sp>
        <p:nvSpPr>
          <p:cNvPr id="32823" name="exstream_shape7026"/>
          <p:cNvSpPr>
            <a:spLocks noChangeArrowheads="1"/>
          </p:cNvSpPr>
          <p:nvPr/>
        </p:nvSpPr>
        <p:spPr bwMode="auto">
          <a:xfrm>
            <a:off x="7458075" y="27527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$2,911.64</a:t>
            </a:r>
          </a:p>
        </p:txBody>
      </p:sp>
      <p:sp>
        <p:nvSpPr>
          <p:cNvPr id="32822" name="exstream_shape7027"/>
          <p:cNvSpPr>
            <a:spLocks noChangeArrowheads="1"/>
          </p:cNvSpPr>
          <p:nvPr/>
        </p:nvSpPr>
        <p:spPr bwMode="auto">
          <a:xfrm>
            <a:off x="8086725" y="27527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-21.1%</a:t>
            </a:r>
          </a:p>
        </p:txBody>
      </p:sp>
      <p:sp>
        <p:nvSpPr>
          <p:cNvPr id="32821" name="exstream_shape7028"/>
          <p:cNvSpPr>
            <a:spLocks noChangeArrowheads="1"/>
          </p:cNvSpPr>
          <p:nvPr/>
        </p:nvSpPr>
        <p:spPr bwMode="auto">
          <a:xfrm>
            <a:off x="8715375" y="275272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a:solidFill>
                  <a:srgbClr val="000000"/>
                </a:solidFill>
                <a:latin typeface="Arial" charset="0"/>
              </a:rPr>
              <a:t>-15.5%</a:t>
            </a:r>
          </a:p>
        </p:txBody>
      </p:sp>
      <p:sp>
        <p:nvSpPr>
          <p:cNvPr id="32820" name="exstream_shape7029"/>
          <p:cNvSpPr>
            <a:spLocks noChangeArrowheads="1"/>
          </p:cNvSpPr>
          <p:nvPr/>
        </p:nvSpPr>
        <p:spPr bwMode="auto">
          <a:xfrm>
            <a:off x="5172075" y="2924175"/>
            <a:ext cx="16573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b="1">
                <a:solidFill>
                  <a:srgbClr val="000000"/>
                </a:solidFill>
                <a:latin typeface="Arial" charset="0"/>
              </a:rPr>
              <a:t>Total Plan Cost</a:t>
            </a:r>
          </a:p>
        </p:txBody>
      </p:sp>
      <p:sp>
        <p:nvSpPr>
          <p:cNvPr id="32819" name="exstream_shape7030"/>
          <p:cNvSpPr>
            <a:spLocks noChangeArrowheads="1"/>
          </p:cNvSpPr>
          <p:nvPr/>
        </p:nvSpPr>
        <p:spPr bwMode="auto">
          <a:xfrm>
            <a:off x="5172075" y="2924175"/>
            <a:ext cx="1657350" cy="0"/>
          </a:xfrm>
          <a:custGeom>
            <a:avLst/>
            <a:gdLst>
              <a:gd name="T0" fmla="*/ 0 w 1044"/>
              <a:gd name="T1" fmla="*/ 1044 w 1044"/>
            </a:gdLst>
            <a:ahLst/>
            <a:cxnLst>
              <a:cxn ang="0">
                <a:pos x="T0" y="0"/>
              </a:cxn>
              <a:cxn ang="0">
                <a:pos x="T1" y="0"/>
              </a:cxn>
            </a:cxnLst>
            <a:rect l="0" t="0" r="r" b="b"/>
            <a:pathLst>
              <a:path w="1044">
                <a:moveTo>
                  <a:pt x="0" y="0"/>
                </a:moveTo>
                <a:lnTo>
                  <a:pt x="1044" y="0"/>
                </a:lnTo>
              </a:path>
            </a:pathLst>
          </a:custGeom>
          <a:solidFill>
            <a:srgbClr val="FFFFFF"/>
          </a:solidFill>
          <a:ln w="12700">
            <a:solidFill>
              <a:srgbClr val="000000"/>
            </a:solidFill>
            <a:round/>
            <a:headEnd/>
            <a:tailEnd/>
          </a:ln>
        </p:spPr>
        <p:txBody>
          <a:bodyPr/>
          <a:lstStyle/>
          <a:p>
            <a:endParaRPr lang="en-US"/>
          </a:p>
        </p:txBody>
      </p:sp>
      <p:sp>
        <p:nvSpPr>
          <p:cNvPr id="32818" name="exstream_shape7031"/>
          <p:cNvSpPr>
            <a:spLocks noChangeArrowheads="1"/>
          </p:cNvSpPr>
          <p:nvPr/>
        </p:nvSpPr>
        <p:spPr bwMode="auto">
          <a:xfrm>
            <a:off x="6829425" y="2924175"/>
            <a:ext cx="6286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$5,022.51</a:t>
            </a:r>
          </a:p>
        </p:txBody>
      </p:sp>
      <p:sp>
        <p:nvSpPr>
          <p:cNvPr id="32817" name="exstream_shape7032"/>
          <p:cNvSpPr>
            <a:spLocks noChangeArrowheads="1"/>
          </p:cNvSpPr>
          <p:nvPr/>
        </p:nvSpPr>
        <p:spPr bwMode="auto">
          <a:xfrm>
            <a:off x="6829425" y="2924175"/>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32816" name="exstream_shape7033"/>
          <p:cNvSpPr>
            <a:spLocks noChangeArrowheads="1"/>
          </p:cNvSpPr>
          <p:nvPr/>
        </p:nvSpPr>
        <p:spPr bwMode="auto">
          <a:xfrm>
            <a:off x="7458075" y="2924175"/>
            <a:ext cx="6286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$4,485.64</a:t>
            </a:r>
          </a:p>
        </p:txBody>
      </p:sp>
      <p:sp>
        <p:nvSpPr>
          <p:cNvPr id="32815" name="exstream_shape7034"/>
          <p:cNvSpPr>
            <a:spLocks noChangeArrowheads="1"/>
          </p:cNvSpPr>
          <p:nvPr/>
        </p:nvSpPr>
        <p:spPr bwMode="auto">
          <a:xfrm>
            <a:off x="7458075" y="2924175"/>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32814" name="exstream_shape7035"/>
          <p:cNvSpPr>
            <a:spLocks noChangeArrowheads="1"/>
          </p:cNvSpPr>
          <p:nvPr/>
        </p:nvSpPr>
        <p:spPr bwMode="auto">
          <a:xfrm>
            <a:off x="8086725" y="2924175"/>
            <a:ext cx="6286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-10.7%</a:t>
            </a:r>
          </a:p>
        </p:txBody>
      </p:sp>
      <p:sp>
        <p:nvSpPr>
          <p:cNvPr id="32813" name="exstream_shape7036"/>
          <p:cNvSpPr>
            <a:spLocks noChangeArrowheads="1"/>
          </p:cNvSpPr>
          <p:nvPr/>
        </p:nvSpPr>
        <p:spPr bwMode="auto">
          <a:xfrm>
            <a:off x="8086725" y="2924175"/>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32812" name="exstream_shape7037"/>
          <p:cNvSpPr>
            <a:spLocks noChangeArrowheads="1"/>
          </p:cNvSpPr>
          <p:nvPr/>
        </p:nvSpPr>
        <p:spPr bwMode="auto">
          <a:xfrm>
            <a:off x="8715375" y="2924175"/>
            <a:ext cx="6381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-10.7%</a:t>
            </a:r>
          </a:p>
        </p:txBody>
      </p:sp>
      <p:sp>
        <p:nvSpPr>
          <p:cNvPr id="32811" name="exstream_shape7038"/>
          <p:cNvSpPr>
            <a:spLocks noChangeArrowheads="1"/>
          </p:cNvSpPr>
          <p:nvPr/>
        </p:nvSpPr>
        <p:spPr bwMode="auto">
          <a:xfrm>
            <a:off x="8715375" y="2924175"/>
            <a:ext cx="638175" cy="0"/>
          </a:xfrm>
          <a:custGeom>
            <a:avLst/>
            <a:gdLst>
              <a:gd name="T0" fmla="*/ 0 w 402"/>
              <a:gd name="T1" fmla="*/ 402 w 402"/>
            </a:gdLst>
            <a:ahLst/>
            <a:cxnLst>
              <a:cxn ang="0">
                <a:pos x="T0" y="0"/>
              </a:cxn>
              <a:cxn ang="0">
                <a:pos x="T1" y="0"/>
              </a:cxn>
            </a:cxnLst>
            <a:rect l="0" t="0" r="r" b="b"/>
            <a:pathLst>
              <a:path w="402">
                <a:moveTo>
                  <a:pt x="0" y="0"/>
                </a:moveTo>
                <a:lnTo>
                  <a:pt x="402" y="0"/>
                </a:lnTo>
              </a:path>
            </a:pathLst>
          </a:custGeom>
          <a:solidFill>
            <a:srgbClr val="FFFFFF"/>
          </a:solidFill>
          <a:ln w="12700">
            <a:solidFill>
              <a:srgbClr val="000000"/>
            </a:solidFill>
            <a:round/>
            <a:headEnd/>
            <a:tailEnd/>
          </a:ln>
        </p:spPr>
        <p:txBody>
          <a:bodyPr/>
          <a:lstStyle/>
          <a:p>
            <a:endParaRPr lang="en-US"/>
          </a:p>
        </p:txBody>
      </p:sp>
      <p:sp>
        <p:nvSpPr>
          <p:cNvPr id="32810" name="exstream_shape7039"/>
          <p:cNvSpPr>
            <a:spLocks noChangeArrowheads="1"/>
          </p:cNvSpPr>
          <p:nvPr/>
        </p:nvSpPr>
        <p:spPr bwMode="auto">
          <a:xfrm>
            <a:off x="685800"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Facility outpatient utilization per 1,000 members</a:t>
            </a:r>
          </a:p>
        </p:txBody>
      </p:sp>
      <p:sp>
        <p:nvSpPr>
          <p:cNvPr id="32809" name="exstream_shape7040"/>
          <p:cNvSpPr>
            <a:spLocks noChangeArrowheads="1"/>
          </p:cNvSpPr>
          <p:nvPr/>
        </p:nvSpPr>
        <p:spPr bwMode="auto">
          <a:xfrm>
            <a:off x="685800" y="45434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Facility outpatient cost per service</a:t>
            </a:r>
          </a:p>
        </p:txBody>
      </p:sp>
      <p:sp>
        <p:nvSpPr>
          <p:cNvPr id="32808" name="exstream_shape7041"/>
          <p:cNvSpPr>
            <a:spLocks noChangeArrowheads="1"/>
          </p:cNvSpPr>
          <p:nvPr/>
        </p:nvSpPr>
        <p:spPr bwMode="auto">
          <a:xfrm>
            <a:off x="1552575" y="64293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Surgery</a:t>
            </a:r>
          </a:p>
        </p:txBody>
      </p:sp>
      <p:sp>
        <p:nvSpPr>
          <p:cNvPr id="32807" name="exstream_shape7042"/>
          <p:cNvSpPr>
            <a:spLocks noChangeArrowheads="1"/>
          </p:cNvSpPr>
          <p:nvPr/>
        </p:nvSpPr>
        <p:spPr bwMode="auto">
          <a:xfrm>
            <a:off x="2190750" y="6429375"/>
            <a:ext cx="685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Diagnostic</a:t>
            </a:r>
          </a:p>
        </p:txBody>
      </p:sp>
      <p:sp>
        <p:nvSpPr>
          <p:cNvPr id="32806" name="exstream_shape7043"/>
          <p:cNvSpPr>
            <a:spLocks noChangeArrowheads="1"/>
          </p:cNvSpPr>
          <p:nvPr/>
        </p:nvSpPr>
        <p:spPr bwMode="auto">
          <a:xfrm>
            <a:off x="2876550" y="6429375"/>
            <a:ext cx="781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ER/UC</a:t>
            </a:r>
          </a:p>
        </p:txBody>
      </p:sp>
      <p:sp>
        <p:nvSpPr>
          <p:cNvPr id="32805" name="exstream_shape7044"/>
          <p:cNvSpPr>
            <a:spLocks noChangeArrowheads="1"/>
          </p:cNvSpPr>
          <p:nvPr/>
        </p:nvSpPr>
        <p:spPr bwMode="auto">
          <a:xfrm>
            <a:off x="3657600" y="64293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Other</a:t>
            </a:r>
          </a:p>
        </p:txBody>
      </p:sp>
      <p:sp>
        <p:nvSpPr>
          <p:cNvPr id="32804" name="exstream_shape7045"/>
          <p:cNvSpPr>
            <a:spLocks noChangeArrowheads="1"/>
          </p:cNvSpPr>
          <p:nvPr/>
        </p:nvSpPr>
        <p:spPr bwMode="auto">
          <a:xfrm>
            <a:off x="1552575" y="66103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$1,777</a:t>
            </a:r>
          </a:p>
        </p:txBody>
      </p:sp>
      <p:sp>
        <p:nvSpPr>
          <p:cNvPr id="32803" name="exstream_shape7046"/>
          <p:cNvSpPr>
            <a:spLocks noChangeArrowheads="1"/>
          </p:cNvSpPr>
          <p:nvPr/>
        </p:nvSpPr>
        <p:spPr bwMode="auto">
          <a:xfrm>
            <a:off x="2190750" y="6610350"/>
            <a:ext cx="685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$418</a:t>
            </a:r>
          </a:p>
        </p:txBody>
      </p:sp>
      <p:sp>
        <p:nvSpPr>
          <p:cNvPr id="32802" name="exstream_shape7047"/>
          <p:cNvSpPr>
            <a:spLocks noChangeArrowheads="1"/>
          </p:cNvSpPr>
          <p:nvPr/>
        </p:nvSpPr>
        <p:spPr bwMode="auto">
          <a:xfrm>
            <a:off x="2876550" y="6610350"/>
            <a:ext cx="781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$685</a:t>
            </a:r>
          </a:p>
        </p:txBody>
      </p:sp>
      <p:sp>
        <p:nvSpPr>
          <p:cNvPr id="32801" name="exstream_shape7048"/>
          <p:cNvSpPr>
            <a:spLocks noChangeArrowheads="1"/>
          </p:cNvSpPr>
          <p:nvPr/>
        </p:nvSpPr>
        <p:spPr bwMode="auto">
          <a:xfrm>
            <a:off x="3657600" y="66103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$126</a:t>
            </a:r>
          </a:p>
        </p:txBody>
      </p:sp>
      <p:sp>
        <p:nvSpPr>
          <p:cNvPr id="32800" name="exstream_shape7049"/>
          <p:cNvSpPr>
            <a:spLocks noChangeArrowheads="1"/>
          </p:cNvSpPr>
          <p:nvPr/>
        </p:nvSpPr>
        <p:spPr bwMode="auto">
          <a:xfrm>
            <a:off x="1552575" y="67913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$1,667</a:t>
            </a:r>
          </a:p>
        </p:txBody>
      </p:sp>
      <p:sp>
        <p:nvSpPr>
          <p:cNvPr id="32799" name="exstream_shape7050"/>
          <p:cNvSpPr>
            <a:spLocks noChangeArrowheads="1"/>
          </p:cNvSpPr>
          <p:nvPr/>
        </p:nvSpPr>
        <p:spPr bwMode="auto">
          <a:xfrm>
            <a:off x="2190750" y="6791325"/>
            <a:ext cx="685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$184</a:t>
            </a:r>
          </a:p>
        </p:txBody>
      </p:sp>
      <p:sp>
        <p:nvSpPr>
          <p:cNvPr id="32798" name="exstream_shape7051"/>
          <p:cNvSpPr>
            <a:spLocks noChangeArrowheads="1"/>
          </p:cNvSpPr>
          <p:nvPr/>
        </p:nvSpPr>
        <p:spPr bwMode="auto">
          <a:xfrm>
            <a:off x="2876550" y="6791325"/>
            <a:ext cx="781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$898</a:t>
            </a:r>
          </a:p>
        </p:txBody>
      </p:sp>
      <p:sp>
        <p:nvSpPr>
          <p:cNvPr id="32797" name="exstream_shape7052"/>
          <p:cNvSpPr>
            <a:spLocks noChangeArrowheads="1"/>
          </p:cNvSpPr>
          <p:nvPr/>
        </p:nvSpPr>
        <p:spPr bwMode="auto">
          <a:xfrm>
            <a:off x="3657600" y="67913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$539</a:t>
            </a:r>
          </a:p>
        </p:txBody>
      </p:sp>
      <p:sp>
        <p:nvSpPr>
          <p:cNvPr id="32796" name="exstream_shape7053"/>
          <p:cNvSpPr>
            <a:spLocks noChangeArrowheads="1"/>
          </p:cNvSpPr>
          <p:nvPr/>
        </p:nvSpPr>
        <p:spPr bwMode="auto">
          <a:xfrm>
            <a:off x="1552575" y="69723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$2,441</a:t>
            </a:r>
          </a:p>
        </p:txBody>
      </p:sp>
      <p:sp>
        <p:nvSpPr>
          <p:cNvPr id="32795" name="exstream_shape7054"/>
          <p:cNvSpPr>
            <a:spLocks noChangeArrowheads="1"/>
          </p:cNvSpPr>
          <p:nvPr/>
        </p:nvSpPr>
        <p:spPr bwMode="auto">
          <a:xfrm>
            <a:off x="2190750" y="6972300"/>
            <a:ext cx="685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$281</a:t>
            </a:r>
          </a:p>
        </p:txBody>
      </p:sp>
      <p:sp>
        <p:nvSpPr>
          <p:cNvPr id="32794" name="exstream_shape7055"/>
          <p:cNvSpPr>
            <a:spLocks noChangeArrowheads="1"/>
          </p:cNvSpPr>
          <p:nvPr/>
        </p:nvSpPr>
        <p:spPr bwMode="auto">
          <a:xfrm>
            <a:off x="2876550" y="6972300"/>
            <a:ext cx="781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$922</a:t>
            </a:r>
          </a:p>
        </p:txBody>
      </p:sp>
      <p:sp>
        <p:nvSpPr>
          <p:cNvPr id="32793" name="exstream_shape7056"/>
          <p:cNvSpPr>
            <a:spLocks noChangeArrowheads="1"/>
          </p:cNvSpPr>
          <p:nvPr/>
        </p:nvSpPr>
        <p:spPr bwMode="auto">
          <a:xfrm>
            <a:off x="3657600" y="69723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$207</a:t>
            </a:r>
          </a:p>
        </p:txBody>
      </p:sp>
      <p:sp>
        <p:nvSpPr>
          <p:cNvPr id="32792" name="exstream_shape7057"/>
          <p:cNvSpPr>
            <a:spLocks noChangeArrowheads="1"/>
          </p:cNvSpPr>
          <p:nvPr/>
        </p:nvSpPr>
        <p:spPr bwMode="auto">
          <a:xfrm>
            <a:off x="1552575" y="35909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Surgery</a:t>
            </a:r>
          </a:p>
        </p:txBody>
      </p:sp>
      <p:sp>
        <p:nvSpPr>
          <p:cNvPr id="32791" name="exstream_shape7058"/>
          <p:cNvSpPr>
            <a:spLocks noChangeArrowheads="1"/>
          </p:cNvSpPr>
          <p:nvPr/>
        </p:nvSpPr>
        <p:spPr bwMode="auto">
          <a:xfrm>
            <a:off x="2190750" y="3590925"/>
            <a:ext cx="685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Diagnostic</a:t>
            </a:r>
          </a:p>
        </p:txBody>
      </p:sp>
      <p:sp>
        <p:nvSpPr>
          <p:cNvPr id="32790" name="exstream_shape7059"/>
          <p:cNvSpPr>
            <a:spLocks noChangeArrowheads="1"/>
          </p:cNvSpPr>
          <p:nvPr/>
        </p:nvSpPr>
        <p:spPr bwMode="auto">
          <a:xfrm>
            <a:off x="2876550" y="3590925"/>
            <a:ext cx="781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ER/UC</a:t>
            </a:r>
          </a:p>
        </p:txBody>
      </p:sp>
      <p:sp>
        <p:nvSpPr>
          <p:cNvPr id="32789" name="exstream_shape7060"/>
          <p:cNvSpPr>
            <a:spLocks noChangeArrowheads="1"/>
          </p:cNvSpPr>
          <p:nvPr/>
        </p:nvSpPr>
        <p:spPr bwMode="auto">
          <a:xfrm>
            <a:off x="3657600" y="35909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Other</a:t>
            </a:r>
          </a:p>
        </p:txBody>
      </p:sp>
      <p:sp>
        <p:nvSpPr>
          <p:cNvPr id="32788" name="exstream_shape7061"/>
          <p:cNvSpPr>
            <a:spLocks noChangeArrowheads="1"/>
          </p:cNvSpPr>
          <p:nvPr/>
        </p:nvSpPr>
        <p:spPr bwMode="auto">
          <a:xfrm>
            <a:off x="1552575" y="37719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123.6</a:t>
            </a:r>
          </a:p>
        </p:txBody>
      </p:sp>
      <p:sp>
        <p:nvSpPr>
          <p:cNvPr id="32787" name="exstream_shape7062"/>
          <p:cNvSpPr>
            <a:spLocks noChangeArrowheads="1"/>
          </p:cNvSpPr>
          <p:nvPr/>
        </p:nvSpPr>
        <p:spPr bwMode="auto">
          <a:xfrm>
            <a:off x="2190750" y="3771900"/>
            <a:ext cx="685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1,908.0</a:t>
            </a:r>
          </a:p>
        </p:txBody>
      </p:sp>
      <p:sp>
        <p:nvSpPr>
          <p:cNvPr id="32786" name="exstream_shape7063"/>
          <p:cNvSpPr>
            <a:spLocks noChangeArrowheads="1"/>
          </p:cNvSpPr>
          <p:nvPr/>
        </p:nvSpPr>
        <p:spPr bwMode="auto">
          <a:xfrm>
            <a:off x="2876550" y="3771900"/>
            <a:ext cx="781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255.5</a:t>
            </a:r>
          </a:p>
        </p:txBody>
      </p:sp>
      <p:sp>
        <p:nvSpPr>
          <p:cNvPr id="32785" name="exstream_shape7064"/>
          <p:cNvSpPr>
            <a:spLocks noChangeArrowheads="1"/>
          </p:cNvSpPr>
          <p:nvPr/>
        </p:nvSpPr>
        <p:spPr bwMode="auto">
          <a:xfrm>
            <a:off x="3657600" y="37719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1,063.2</a:t>
            </a:r>
          </a:p>
        </p:txBody>
      </p:sp>
      <p:sp>
        <p:nvSpPr>
          <p:cNvPr id="32784" name="exstream_shape7065"/>
          <p:cNvSpPr>
            <a:spLocks noChangeArrowheads="1"/>
          </p:cNvSpPr>
          <p:nvPr/>
        </p:nvSpPr>
        <p:spPr bwMode="auto">
          <a:xfrm>
            <a:off x="1552575" y="39528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89.7</a:t>
            </a:r>
          </a:p>
        </p:txBody>
      </p:sp>
      <p:sp>
        <p:nvSpPr>
          <p:cNvPr id="32783" name="exstream_shape7066"/>
          <p:cNvSpPr>
            <a:spLocks noChangeArrowheads="1"/>
          </p:cNvSpPr>
          <p:nvPr/>
        </p:nvSpPr>
        <p:spPr bwMode="auto">
          <a:xfrm>
            <a:off x="2190750" y="3952875"/>
            <a:ext cx="685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1,828.7</a:t>
            </a:r>
          </a:p>
        </p:txBody>
      </p:sp>
      <p:sp>
        <p:nvSpPr>
          <p:cNvPr id="32782" name="exstream_shape7067"/>
          <p:cNvSpPr>
            <a:spLocks noChangeArrowheads="1"/>
          </p:cNvSpPr>
          <p:nvPr/>
        </p:nvSpPr>
        <p:spPr bwMode="auto">
          <a:xfrm>
            <a:off x="2876550" y="3952875"/>
            <a:ext cx="781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264.9</a:t>
            </a:r>
          </a:p>
        </p:txBody>
      </p:sp>
      <p:sp>
        <p:nvSpPr>
          <p:cNvPr id="32781" name="exstream_shape7068"/>
          <p:cNvSpPr>
            <a:spLocks noChangeArrowheads="1"/>
          </p:cNvSpPr>
          <p:nvPr/>
        </p:nvSpPr>
        <p:spPr bwMode="auto">
          <a:xfrm>
            <a:off x="3657600" y="39528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1,512.5</a:t>
            </a:r>
          </a:p>
        </p:txBody>
      </p:sp>
      <p:sp>
        <p:nvSpPr>
          <p:cNvPr id="32780" name="exstream_shape7069"/>
          <p:cNvSpPr>
            <a:spLocks noChangeArrowheads="1"/>
          </p:cNvSpPr>
          <p:nvPr/>
        </p:nvSpPr>
        <p:spPr bwMode="auto">
          <a:xfrm>
            <a:off x="1552575" y="41338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124.5</a:t>
            </a:r>
          </a:p>
        </p:txBody>
      </p:sp>
      <p:sp>
        <p:nvSpPr>
          <p:cNvPr id="32779" name="exstream_shape7070"/>
          <p:cNvSpPr>
            <a:spLocks noChangeArrowheads="1"/>
          </p:cNvSpPr>
          <p:nvPr/>
        </p:nvSpPr>
        <p:spPr bwMode="auto">
          <a:xfrm>
            <a:off x="2190750" y="4133850"/>
            <a:ext cx="685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1,541.3</a:t>
            </a:r>
          </a:p>
        </p:txBody>
      </p:sp>
      <p:sp>
        <p:nvSpPr>
          <p:cNvPr id="32778" name="exstream_shape7071"/>
          <p:cNvSpPr>
            <a:spLocks noChangeArrowheads="1"/>
          </p:cNvSpPr>
          <p:nvPr/>
        </p:nvSpPr>
        <p:spPr bwMode="auto">
          <a:xfrm>
            <a:off x="2876550" y="4133850"/>
            <a:ext cx="781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327.4</a:t>
            </a:r>
          </a:p>
        </p:txBody>
      </p:sp>
      <p:sp>
        <p:nvSpPr>
          <p:cNvPr id="32777" name="exstream_shape7072"/>
          <p:cNvSpPr>
            <a:spLocks noChangeArrowheads="1"/>
          </p:cNvSpPr>
          <p:nvPr/>
        </p:nvSpPr>
        <p:spPr bwMode="auto">
          <a:xfrm>
            <a:off x="3657600" y="41338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852.9</a:t>
            </a:r>
          </a:p>
        </p:txBody>
      </p:sp>
      <p:sp>
        <p:nvSpPr>
          <p:cNvPr id="32776" name="exstream_shape7073"/>
          <p:cNvSpPr txBox="1">
            <a:spLocks noChangeArrowheads="1"/>
          </p:cNvSpPr>
          <p:nvPr/>
        </p:nvSpPr>
        <p:spPr bwMode="auto">
          <a:xfrm>
            <a:off x="8543925" y="514350"/>
            <a:ext cx="9810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2775" name="exstream_shape7074"/>
          <p:cNvSpPr txBox="1">
            <a:spLocks noChangeArrowheads="1"/>
          </p:cNvSpPr>
          <p:nvPr/>
        </p:nvSpPr>
        <p:spPr bwMode="auto">
          <a:xfrm>
            <a:off x="8543925" y="514350"/>
            <a:ext cx="9810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2774" name="exstream_shape7075"/>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32772" name="exstream_shape7077"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32771" name="exstream_shape7078"/>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3189874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8" name="exstream_shape9213"/>
          <p:cNvSpPr>
            <a:spLocks noChangeArrowheads="1"/>
          </p:cNvSpPr>
          <p:nvPr/>
        </p:nvSpPr>
        <p:spPr bwMode="auto">
          <a:xfrm>
            <a:off x="1733550" y="2905125"/>
            <a:ext cx="238125" cy="638175"/>
          </a:xfrm>
          <a:custGeom>
            <a:avLst/>
            <a:gdLst>
              <a:gd name="T0" fmla="*/ 0 w 25"/>
              <a:gd name="T1" fmla="*/ 0 h 67"/>
              <a:gd name="T2" fmla="*/ 24 w 25"/>
              <a:gd name="T3" fmla="*/ 0 h 67"/>
              <a:gd name="T4" fmla="*/ 24 w 25"/>
              <a:gd name="T5" fmla="*/ 66 h 67"/>
              <a:gd name="T6" fmla="*/ 0 w 25"/>
              <a:gd name="T7" fmla="*/ 66 h 67"/>
              <a:gd name="T8" fmla="*/ 0 w 25"/>
              <a:gd name="T9" fmla="*/ 0 h 67"/>
            </a:gdLst>
            <a:ahLst/>
            <a:cxnLst>
              <a:cxn ang="0">
                <a:pos x="T0" y="T1"/>
              </a:cxn>
              <a:cxn ang="0">
                <a:pos x="T2" y="T3"/>
              </a:cxn>
              <a:cxn ang="0">
                <a:pos x="T4" y="T5"/>
              </a:cxn>
              <a:cxn ang="0">
                <a:pos x="T6" y="T7"/>
              </a:cxn>
              <a:cxn ang="0">
                <a:pos x="T8" y="T9"/>
              </a:cxn>
            </a:cxnLst>
            <a:rect l="0" t="0" r="r" b="b"/>
            <a:pathLst>
              <a:path w="25" h="67">
                <a:moveTo>
                  <a:pt x="0" y="0"/>
                </a:moveTo>
                <a:lnTo>
                  <a:pt x="24" y="0"/>
                </a:lnTo>
                <a:lnTo>
                  <a:pt x="24" y="66"/>
                </a:lnTo>
                <a:lnTo>
                  <a:pt x="0" y="66"/>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20647" name="exstream_shape9214"/>
          <p:cNvSpPr>
            <a:spLocks noChangeArrowheads="1"/>
          </p:cNvSpPr>
          <p:nvPr/>
        </p:nvSpPr>
        <p:spPr bwMode="auto">
          <a:xfrm>
            <a:off x="1962150" y="2924175"/>
            <a:ext cx="238125" cy="619125"/>
          </a:xfrm>
          <a:custGeom>
            <a:avLst/>
            <a:gdLst>
              <a:gd name="T0" fmla="*/ 0 w 25"/>
              <a:gd name="T1" fmla="*/ 0 h 65"/>
              <a:gd name="T2" fmla="*/ 24 w 25"/>
              <a:gd name="T3" fmla="*/ 0 h 65"/>
              <a:gd name="T4" fmla="*/ 24 w 25"/>
              <a:gd name="T5" fmla="*/ 64 h 65"/>
              <a:gd name="T6" fmla="*/ 0 w 25"/>
              <a:gd name="T7" fmla="*/ 64 h 65"/>
              <a:gd name="T8" fmla="*/ 0 w 25"/>
              <a:gd name="T9" fmla="*/ 0 h 65"/>
            </a:gdLst>
            <a:ahLst/>
            <a:cxnLst>
              <a:cxn ang="0">
                <a:pos x="T0" y="T1"/>
              </a:cxn>
              <a:cxn ang="0">
                <a:pos x="T2" y="T3"/>
              </a:cxn>
              <a:cxn ang="0">
                <a:pos x="T4" y="T5"/>
              </a:cxn>
              <a:cxn ang="0">
                <a:pos x="T6" y="T7"/>
              </a:cxn>
              <a:cxn ang="0">
                <a:pos x="T8" y="T9"/>
              </a:cxn>
            </a:cxnLst>
            <a:rect l="0" t="0" r="r" b="b"/>
            <a:pathLst>
              <a:path w="25" h="65">
                <a:moveTo>
                  <a:pt x="0" y="0"/>
                </a:moveTo>
                <a:lnTo>
                  <a:pt x="24" y="0"/>
                </a:lnTo>
                <a:lnTo>
                  <a:pt x="24" y="64"/>
                </a:lnTo>
                <a:lnTo>
                  <a:pt x="0" y="64"/>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20646" name="exstream_shape9215"/>
          <p:cNvSpPr>
            <a:spLocks noChangeArrowheads="1"/>
          </p:cNvSpPr>
          <p:nvPr/>
        </p:nvSpPr>
        <p:spPr bwMode="auto">
          <a:xfrm>
            <a:off x="2190750" y="2876550"/>
            <a:ext cx="238125" cy="666750"/>
          </a:xfrm>
          <a:custGeom>
            <a:avLst/>
            <a:gdLst>
              <a:gd name="T0" fmla="*/ 0 w 25"/>
              <a:gd name="T1" fmla="*/ 0 h 70"/>
              <a:gd name="T2" fmla="*/ 24 w 25"/>
              <a:gd name="T3" fmla="*/ 0 h 70"/>
              <a:gd name="T4" fmla="*/ 24 w 25"/>
              <a:gd name="T5" fmla="*/ 69 h 70"/>
              <a:gd name="T6" fmla="*/ 0 w 25"/>
              <a:gd name="T7" fmla="*/ 69 h 70"/>
              <a:gd name="T8" fmla="*/ 0 w 25"/>
              <a:gd name="T9" fmla="*/ 0 h 70"/>
            </a:gdLst>
            <a:ahLst/>
            <a:cxnLst>
              <a:cxn ang="0">
                <a:pos x="T0" y="T1"/>
              </a:cxn>
              <a:cxn ang="0">
                <a:pos x="T2" y="T3"/>
              </a:cxn>
              <a:cxn ang="0">
                <a:pos x="T4" y="T5"/>
              </a:cxn>
              <a:cxn ang="0">
                <a:pos x="T6" y="T7"/>
              </a:cxn>
              <a:cxn ang="0">
                <a:pos x="T8" y="T9"/>
              </a:cxn>
            </a:cxnLst>
            <a:rect l="0" t="0" r="r" b="b"/>
            <a:pathLst>
              <a:path w="25" h="70">
                <a:moveTo>
                  <a:pt x="0" y="0"/>
                </a:moveTo>
                <a:lnTo>
                  <a:pt x="24" y="0"/>
                </a:lnTo>
                <a:lnTo>
                  <a:pt x="24" y="69"/>
                </a:lnTo>
                <a:lnTo>
                  <a:pt x="0" y="69"/>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20645" name="exstream_shape9216"/>
          <p:cNvSpPr>
            <a:spLocks noChangeArrowheads="1"/>
          </p:cNvSpPr>
          <p:nvPr/>
        </p:nvSpPr>
        <p:spPr bwMode="auto">
          <a:xfrm>
            <a:off x="2543175" y="3181350"/>
            <a:ext cx="238125" cy="361950"/>
          </a:xfrm>
          <a:custGeom>
            <a:avLst/>
            <a:gdLst>
              <a:gd name="T0" fmla="*/ 0 w 25"/>
              <a:gd name="T1" fmla="*/ 0 h 38"/>
              <a:gd name="T2" fmla="*/ 24 w 25"/>
              <a:gd name="T3" fmla="*/ 0 h 38"/>
              <a:gd name="T4" fmla="*/ 24 w 25"/>
              <a:gd name="T5" fmla="*/ 37 h 38"/>
              <a:gd name="T6" fmla="*/ 0 w 25"/>
              <a:gd name="T7" fmla="*/ 37 h 38"/>
              <a:gd name="T8" fmla="*/ 0 w 25"/>
              <a:gd name="T9" fmla="*/ 0 h 38"/>
            </a:gdLst>
            <a:ahLst/>
            <a:cxnLst>
              <a:cxn ang="0">
                <a:pos x="T0" y="T1"/>
              </a:cxn>
              <a:cxn ang="0">
                <a:pos x="T2" y="T3"/>
              </a:cxn>
              <a:cxn ang="0">
                <a:pos x="T4" y="T5"/>
              </a:cxn>
              <a:cxn ang="0">
                <a:pos x="T6" y="T7"/>
              </a:cxn>
              <a:cxn ang="0">
                <a:pos x="T8" y="T9"/>
              </a:cxn>
            </a:cxnLst>
            <a:rect l="0" t="0" r="r" b="b"/>
            <a:pathLst>
              <a:path w="25" h="38">
                <a:moveTo>
                  <a:pt x="0" y="0"/>
                </a:moveTo>
                <a:lnTo>
                  <a:pt x="24" y="0"/>
                </a:lnTo>
                <a:lnTo>
                  <a:pt x="24" y="37"/>
                </a:lnTo>
                <a:lnTo>
                  <a:pt x="0" y="37"/>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20644" name="exstream_shape9217"/>
          <p:cNvSpPr>
            <a:spLocks noChangeArrowheads="1"/>
          </p:cNvSpPr>
          <p:nvPr/>
        </p:nvSpPr>
        <p:spPr bwMode="auto">
          <a:xfrm>
            <a:off x="2771775" y="3181350"/>
            <a:ext cx="238125" cy="361950"/>
          </a:xfrm>
          <a:custGeom>
            <a:avLst/>
            <a:gdLst>
              <a:gd name="T0" fmla="*/ 0 w 25"/>
              <a:gd name="T1" fmla="*/ 0 h 38"/>
              <a:gd name="T2" fmla="*/ 24 w 25"/>
              <a:gd name="T3" fmla="*/ 0 h 38"/>
              <a:gd name="T4" fmla="*/ 24 w 25"/>
              <a:gd name="T5" fmla="*/ 37 h 38"/>
              <a:gd name="T6" fmla="*/ 0 w 25"/>
              <a:gd name="T7" fmla="*/ 37 h 38"/>
              <a:gd name="T8" fmla="*/ 0 w 25"/>
              <a:gd name="T9" fmla="*/ 0 h 38"/>
            </a:gdLst>
            <a:ahLst/>
            <a:cxnLst>
              <a:cxn ang="0">
                <a:pos x="T0" y="T1"/>
              </a:cxn>
              <a:cxn ang="0">
                <a:pos x="T2" y="T3"/>
              </a:cxn>
              <a:cxn ang="0">
                <a:pos x="T4" y="T5"/>
              </a:cxn>
              <a:cxn ang="0">
                <a:pos x="T6" y="T7"/>
              </a:cxn>
              <a:cxn ang="0">
                <a:pos x="T8" y="T9"/>
              </a:cxn>
            </a:cxnLst>
            <a:rect l="0" t="0" r="r" b="b"/>
            <a:pathLst>
              <a:path w="25" h="38">
                <a:moveTo>
                  <a:pt x="0" y="0"/>
                </a:moveTo>
                <a:lnTo>
                  <a:pt x="24" y="0"/>
                </a:lnTo>
                <a:lnTo>
                  <a:pt x="24" y="37"/>
                </a:lnTo>
                <a:lnTo>
                  <a:pt x="0" y="37"/>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20643" name="exstream_shape9218"/>
          <p:cNvSpPr>
            <a:spLocks noChangeArrowheads="1"/>
          </p:cNvSpPr>
          <p:nvPr/>
        </p:nvSpPr>
        <p:spPr bwMode="auto">
          <a:xfrm>
            <a:off x="3000375" y="3124200"/>
            <a:ext cx="238125" cy="419100"/>
          </a:xfrm>
          <a:custGeom>
            <a:avLst/>
            <a:gdLst>
              <a:gd name="T0" fmla="*/ 0 w 25"/>
              <a:gd name="T1" fmla="*/ 0 h 44"/>
              <a:gd name="T2" fmla="*/ 24 w 25"/>
              <a:gd name="T3" fmla="*/ 0 h 44"/>
              <a:gd name="T4" fmla="*/ 24 w 25"/>
              <a:gd name="T5" fmla="*/ 43 h 44"/>
              <a:gd name="T6" fmla="*/ 0 w 25"/>
              <a:gd name="T7" fmla="*/ 43 h 44"/>
              <a:gd name="T8" fmla="*/ 0 w 25"/>
              <a:gd name="T9" fmla="*/ 0 h 44"/>
            </a:gdLst>
            <a:ahLst/>
            <a:cxnLst>
              <a:cxn ang="0">
                <a:pos x="T0" y="T1"/>
              </a:cxn>
              <a:cxn ang="0">
                <a:pos x="T2" y="T3"/>
              </a:cxn>
              <a:cxn ang="0">
                <a:pos x="T4" y="T5"/>
              </a:cxn>
              <a:cxn ang="0">
                <a:pos x="T6" y="T7"/>
              </a:cxn>
              <a:cxn ang="0">
                <a:pos x="T8" y="T9"/>
              </a:cxn>
            </a:cxnLst>
            <a:rect l="0" t="0" r="r" b="b"/>
            <a:pathLst>
              <a:path w="25" h="44">
                <a:moveTo>
                  <a:pt x="0" y="0"/>
                </a:moveTo>
                <a:lnTo>
                  <a:pt x="24" y="0"/>
                </a:lnTo>
                <a:lnTo>
                  <a:pt x="24" y="43"/>
                </a:lnTo>
                <a:lnTo>
                  <a:pt x="0" y="43"/>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20642" name="exstream_shape9219"/>
          <p:cNvSpPr>
            <a:spLocks noChangeArrowheads="1"/>
          </p:cNvSpPr>
          <p:nvPr/>
        </p:nvSpPr>
        <p:spPr bwMode="auto">
          <a:xfrm>
            <a:off x="3352800" y="2552700"/>
            <a:ext cx="238125" cy="990600"/>
          </a:xfrm>
          <a:custGeom>
            <a:avLst/>
            <a:gdLst>
              <a:gd name="T0" fmla="*/ 0 w 25"/>
              <a:gd name="T1" fmla="*/ 0 h 104"/>
              <a:gd name="T2" fmla="*/ 24 w 25"/>
              <a:gd name="T3" fmla="*/ 0 h 104"/>
              <a:gd name="T4" fmla="*/ 24 w 25"/>
              <a:gd name="T5" fmla="*/ 103 h 104"/>
              <a:gd name="T6" fmla="*/ 0 w 25"/>
              <a:gd name="T7" fmla="*/ 103 h 104"/>
              <a:gd name="T8" fmla="*/ 0 w 25"/>
              <a:gd name="T9" fmla="*/ 0 h 104"/>
            </a:gdLst>
            <a:ahLst/>
            <a:cxnLst>
              <a:cxn ang="0">
                <a:pos x="T0" y="T1"/>
              </a:cxn>
              <a:cxn ang="0">
                <a:pos x="T2" y="T3"/>
              </a:cxn>
              <a:cxn ang="0">
                <a:pos x="T4" y="T5"/>
              </a:cxn>
              <a:cxn ang="0">
                <a:pos x="T6" y="T7"/>
              </a:cxn>
              <a:cxn ang="0">
                <a:pos x="T8" y="T9"/>
              </a:cxn>
            </a:cxnLst>
            <a:rect l="0" t="0" r="r" b="b"/>
            <a:pathLst>
              <a:path w="25" h="104">
                <a:moveTo>
                  <a:pt x="0" y="0"/>
                </a:moveTo>
                <a:lnTo>
                  <a:pt x="24" y="0"/>
                </a:lnTo>
                <a:lnTo>
                  <a:pt x="24" y="103"/>
                </a:lnTo>
                <a:lnTo>
                  <a:pt x="0" y="103"/>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20641" name="exstream_shape9220"/>
          <p:cNvSpPr>
            <a:spLocks noChangeArrowheads="1"/>
          </p:cNvSpPr>
          <p:nvPr/>
        </p:nvSpPr>
        <p:spPr bwMode="auto">
          <a:xfrm>
            <a:off x="3581400" y="2562225"/>
            <a:ext cx="238125" cy="981075"/>
          </a:xfrm>
          <a:custGeom>
            <a:avLst/>
            <a:gdLst>
              <a:gd name="T0" fmla="*/ 0 w 25"/>
              <a:gd name="T1" fmla="*/ 0 h 103"/>
              <a:gd name="T2" fmla="*/ 24 w 25"/>
              <a:gd name="T3" fmla="*/ 0 h 103"/>
              <a:gd name="T4" fmla="*/ 24 w 25"/>
              <a:gd name="T5" fmla="*/ 102 h 103"/>
              <a:gd name="T6" fmla="*/ 0 w 25"/>
              <a:gd name="T7" fmla="*/ 102 h 103"/>
              <a:gd name="T8" fmla="*/ 0 w 25"/>
              <a:gd name="T9" fmla="*/ 0 h 103"/>
            </a:gdLst>
            <a:ahLst/>
            <a:cxnLst>
              <a:cxn ang="0">
                <a:pos x="T0" y="T1"/>
              </a:cxn>
              <a:cxn ang="0">
                <a:pos x="T2" y="T3"/>
              </a:cxn>
              <a:cxn ang="0">
                <a:pos x="T4" y="T5"/>
              </a:cxn>
              <a:cxn ang="0">
                <a:pos x="T6" y="T7"/>
              </a:cxn>
              <a:cxn ang="0">
                <a:pos x="T8" y="T9"/>
              </a:cxn>
            </a:cxnLst>
            <a:rect l="0" t="0" r="r" b="b"/>
            <a:pathLst>
              <a:path w="25" h="103">
                <a:moveTo>
                  <a:pt x="0" y="0"/>
                </a:moveTo>
                <a:lnTo>
                  <a:pt x="24" y="0"/>
                </a:lnTo>
                <a:lnTo>
                  <a:pt x="24" y="102"/>
                </a:lnTo>
                <a:lnTo>
                  <a:pt x="0" y="10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20640" name="exstream_shape9221"/>
          <p:cNvSpPr>
            <a:spLocks noChangeArrowheads="1"/>
          </p:cNvSpPr>
          <p:nvPr/>
        </p:nvSpPr>
        <p:spPr bwMode="auto">
          <a:xfrm>
            <a:off x="3810000" y="2466975"/>
            <a:ext cx="238125" cy="1076325"/>
          </a:xfrm>
          <a:custGeom>
            <a:avLst/>
            <a:gdLst>
              <a:gd name="T0" fmla="*/ 0 w 25"/>
              <a:gd name="T1" fmla="*/ 0 h 113"/>
              <a:gd name="T2" fmla="*/ 24 w 25"/>
              <a:gd name="T3" fmla="*/ 0 h 113"/>
              <a:gd name="T4" fmla="*/ 24 w 25"/>
              <a:gd name="T5" fmla="*/ 112 h 113"/>
              <a:gd name="T6" fmla="*/ 0 w 25"/>
              <a:gd name="T7" fmla="*/ 112 h 113"/>
              <a:gd name="T8" fmla="*/ 0 w 25"/>
              <a:gd name="T9" fmla="*/ 0 h 113"/>
            </a:gdLst>
            <a:ahLst/>
            <a:cxnLst>
              <a:cxn ang="0">
                <a:pos x="T0" y="T1"/>
              </a:cxn>
              <a:cxn ang="0">
                <a:pos x="T2" y="T3"/>
              </a:cxn>
              <a:cxn ang="0">
                <a:pos x="T4" y="T5"/>
              </a:cxn>
              <a:cxn ang="0">
                <a:pos x="T6" y="T7"/>
              </a:cxn>
              <a:cxn ang="0">
                <a:pos x="T8" y="T9"/>
              </a:cxn>
            </a:cxnLst>
            <a:rect l="0" t="0" r="r" b="b"/>
            <a:pathLst>
              <a:path w="25" h="113">
                <a:moveTo>
                  <a:pt x="0" y="0"/>
                </a:moveTo>
                <a:lnTo>
                  <a:pt x="24" y="0"/>
                </a:lnTo>
                <a:lnTo>
                  <a:pt x="24" y="112"/>
                </a:lnTo>
                <a:lnTo>
                  <a:pt x="0" y="112"/>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20639" name="exstream_shape9222"/>
          <p:cNvSpPr>
            <a:spLocks noChangeArrowheads="1"/>
          </p:cNvSpPr>
          <p:nvPr/>
        </p:nvSpPr>
        <p:spPr bwMode="auto">
          <a:xfrm>
            <a:off x="6219825" y="2705100"/>
            <a:ext cx="238125" cy="809625"/>
          </a:xfrm>
          <a:custGeom>
            <a:avLst/>
            <a:gdLst>
              <a:gd name="T0" fmla="*/ 0 w 25"/>
              <a:gd name="T1" fmla="*/ 0 h 85"/>
              <a:gd name="T2" fmla="*/ 24 w 25"/>
              <a:gd name="T3" fmla="*/ 0 h 85"/>
              <a:gd name="T4" fmla="*/ 24 w 25"/>
              <a:gd name="T5" fmla="*/ 84 h 85"/>
              <a:gd name="T6" fmla="*/ 0 w 25"/>
              <a:gd name="T7" fmla="*/ 84 h 85"/>
              <a:gd name="T8" fmla="*/ 0 w 25"/>
              <a:gd name="T9" fmla="*/ 0 h 85"/>
            </a:gdLst>
            <a:ahLst/>
            <a:cxnLst>
              <a:cxn ang="0">
                <a:pos x="T0" y="T1"/>
              </a:cxn>
              <a:cxn ang="0">
                <a:pos x="T2" y="T3"/>
              </a:cxn>
              <a:cxn ang="0">
                <a:pos x="T4" y="T5"/>
              </a:cxn>
              <a:cxn ang="0">
                <a:pos x="T6" y="T7"/>
              </a:cxn>
              <a:cxn ang="0">
                <a:pos x="T8" y="T9"/>
              </a:cxn>
            </a:cxnLst>
            <a:rect l="0" t="0" r="r" b="b"/>
            <a:pathLst>
              <a:path w="25" h="85">
                <a:moveTo>
                  <a:pt x="0" y="0"/>
                </a:moveTo>
                <a:lnTo>
                  <a:pt x="24" y="0"/>
                </a:lnTo>
                <a:lnTo>
                  <a:pt x="24" y="84"/>
                </a:lnTo>
                <a:lnTo>
                  <a:pt x="0" y="84"/>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20638" name="exstream_shape9223"/>
          <p:cNvSpPr>
            <a:spLocks noChangeArrowheads="1"/>
          </p:cNvSpPr>
          <p:nvPr/>
        </p:nvSpPr>
        <p:spPr bwMode="auto">
          <a:xfrm>
            <a:off x="6448425" y="2686050"/>
            <a:ext cx="238125" cy="828675"/>
          </a:xfrm>
          <a:custGeom>
            <a:avLst/>
            <a:gdLst>
              <a:gd name="T0" fmla="*/ 0 w 25"/>
              <a:gd name="T1" fmla="*/ 0 h 87"/>
              <a:gd name="T2" fmla="*/ 24 w 25"/>
              <a:gd name="T3" fmla="*/ 0 h 87"/>
              <a:gd name="T4" fmla="*/ 24 w 25"/>
              <a:gd name="T5" fmla="*/ 86 h 87"/>
              <a:gd name="T6" fmla="*/ 0 w 25"/>
              <a:gd name="T7" fmla="*/ 86 h 87"/>
              <a:gd name="T8" fmla="*/ 0 w 25"/>
              <a:gd name="T9" fmla="*/ 0 h 87"/>
            </a:gdLst>
            <a:ahLst/>
            <a:cxnLst>
              <a:cxn ang="0">
                <a:pos x="T0" y="T1"/>
              </a:cxn>
              <a:cxn ang="0">
                <a:pos x="T2" y="T3"/>
              </a:cxn>
              <a:cxn ang="0">
                <a:pos x="T4" y="T5"/>
              </a:cxn>
              <a:cxn ang="0">
                <a:pos x="T6" y="T7"/>
              </a:cxn>
              <a:cxn ang="0">
                <a:pos x="T8" y="T9"/>
              </a:cxn>
            </a:cxnLst>
            <a:rect l="0" t="0" r="r" b="b"/>
            <a:pathLst>
              <a:path w="25" h="87">
                <a:moveTo>
                  <a:pt x="0" y="0"/>
                </a:moveTo>
                <a:lnTo>
                  <a:pt x="24" y="0"/>
                </a:lnTo>
                <a:lnTo>
                  <a:pt x="24" y="86"/>
                </a:lnTo>
                <a:lnTo>
                  <a:pt x="0" y="86"/>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20637" name="exstream_shape9224"/>
          <p:cNvSpPr>
            <a:spLocks noChangeArrowheads="1"/>
          </p:cNvSpPr>
          <p:nvPr/>
        </p:nvSpPr>
        <p:spPr bwMode="auto">
          <a:xfrm>
            <a:off x="6677025" y="2695575"/>
            <a:ext cx="238125" cy="819150"/>
          </a:xfrm>
          <a:custGeom>
            <a:avLst/>
            <a:gdLst>
              <a:gd name="T0" fmla="*/ 0 w 25"/>
              <a:gd name="T1" fmla="*/ 0 h 86"/>
              <a:gd name="T2" fmla="*/ 24 w 25"/>
              <a:gd name="T3" fmla="*/ 0 h 86"/>
              <a:gd name="T4" fmla="*/ 24 w 25"/>
              <a:gd name="T5" fmla="*/ 85 h 86"/>
              <a:gd name="T6" fmla="*/ 0 w 25"/>
              <a:gd name="T7" fmla="*/ 85 h 86"/>
              <a:gd name="T8" fmla="*/ 0 w 25"/>
              <a:gd name="T9" fmla="*/ 0 h 86"/>
            </a:gdLst>
            <a:ahLst/>
            <a:cxnLst>
              <a:cxn ang="0">
                <a:pos x="T0" y="T1"/>
              </a:cxn>
              <a:cxn ang="0">
                <a:pos x="T2" y="T3"/>
              </a:cxn>
              <a:cxn ang="0">
                <a:pos x="T4" y="T5"/>
              </a:cxn>
              <a:cxn ang="0">
                <a:pos x="T6" y="T7"/>
              </a:cxn>
              <a:cxn ang="0">
                <a:pos x="T8" y="T9"/>
              </a:cxn>
            </a:cxnLst>
            <a:rect l="0" t="0" r="r" b="b"/>
            <a:pathLst>
              <a:path w="25" h="86">
                <a:moveTo>
                  <a:pt x="0" y="0"/>
                </a:moveTo>
                <a:lnTo>
                  <a:pt x="24" y="0"/>
                </a:lnTo>
                <a:lnTo>
                  <a:pt x="24" y="85"/>
                </a:lnTo>
                <a:lnTo>
                  <a:pt x="0" y="85"/>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20636" name="exstream_shape9225"/>
          <p:cNvSpPr>
            <a:spLocks noChangeArrowheads="1"/>
          </p:cNvSpPr>
          <p:nvPr/>
        </p:nvSpPr>
        <p:spPr bwMode="auto">
          <a:xfrm>
            <a:off x="7029450" y="2552700"/>
            <a:ext cx="238125" cy="962025"/>
          </a:xfrm>
          <a:custGeom>
            <a:avLst/>
            <a:gdLst>
              <a:gd name="T0" fmla="*/ 0 w 25"/>
              <a:gd name="T1" fmla="*/ 0 h 101"/>
              <a:gd name="T2" fmla="*/ 24 w 25"/>
              <a:gd name="T3" fmla="*/ 0 h 101"/>
              <a:gd name="T4" fmla="*/ 24 w 25"/>
              <a:gd name="T5" fmla="*/ 100 h 101"/>
              <a:gd name="T6" fmla="*/ 0 w 25"/>
              <a:gd name="T7" fmla="*/ 100 h 101"/>
              <a:gd name="T8" fmla="*/ 0 w 25"/>
              <a:gd name="T9" fmla="*/ 0 h 101"/>
            </a:gdLst>
            <a:ahLst/>
            <a:cxnLst>
              <a:cxn ang="0">
                <a:pos x="T0" y="T1"/>
              </a:cxn>
              <a:cxn ang="0">
                <a:pos x="T2" y="T3"/>
              </a:cxn>
              <a:cxn ang="0">
                <a:pos x="T4" y="T5"/>
              </a:cxn>
              <a:cxn ang="0">
                <a:pos x="T6" y="T7"/>
              </a:cxn>
              <a:cxn ang="0">
                <a:pos x="T8" y="T9"/>
              </a:cxn>
            </a:cxnLst>
            <a:rect l="0" t="0" r="r" b="b"/>
            <a:pathLst>
              <a:path w="25" h="101">
                <a:moveTo>
                  <a:pt x="0" y="0"/>
                </a:moveTo>
                <a:lnTo>
                  <a:pt x="24" y="0"/>
                </a:lnTo>
                <a:lnTo>
                  <a:pt x="24" y="100"/>
                </a:lnTo>
                <a:lnTo>
                  <a:pt x="0" y="10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20635" name="exstream_shape9226"/>
          <p:cNvSpPr>
            <a:spLocks noChangeArrowheads="1"/>
          </p:cNvSpPr>
          <p:nvPr/>
        </p:nvSpPr>
        <p:spPr bwMode="auto">
          <a:xfrm>
            <a:off x="7258050" y="2657475"/>
            <a:ext cx="238125" cy="857250"/>
          </a:xfrm>
          <a:custGeom>
            <a:avLst/>
            <a:gdLst>
              <a:gd name="T0" fmla="*/ 0 w 25"/>
              <a:gd name="T1" fmla="*/ 0 h 90"/>
              <a:gd name="T2" fmla="*/ 24 w 25"/>
              <a:gd name="T3" fmla="*/ 0 h 90"/>
              <a:gd name="T4" fmla="*/ 24 w 25"/>
              <a:gd name="T5" fmla="*/ 89 h 90"/>
              <a:gd name="T6" fmla="*/ 0 w 25"/>
              <a:gd name="T7" fmla="*/ 89 h 90"/>
              <a:gd name="T8" fmla="*/ 0 w 25"/>
              <a:gd name="T9" fmla="*/ 0 h 90"/>
            </a:gdLst>
            <a:ahLst/>
            <a:cxnLst>
              <a:cxn ang="0">
                <a:pos x="T0" y="T1"/>
              </a:cxn>
              <a:cxn ang="0">
                <a:pos x="T2" y="T3"/>
              </a:cxn>
              <a:cxn ang="0">
                <a:pos x="T4" y="T5"/>
              </a:cxn>
              <a:cxn ang="0">
                <a:pos x="T6" y="T7"/>
              </a:cxn>
              <a:cxn ang="0">
                <a:pos x="T8" y="T9"/>
              </a:cxn>
            </a:cxnLst>
            <a:rect l="0" t="0" r="r" b="b"/>
            <a:pathLst>
              <a:path w="25" h="90">
                <a:moveTo>
                  <a:pt x="0" y="0"/>
                </a:moveTo>
                <a:lnTo>
                  <a:pt x="24" y="0"/>
                </a:lnTo>
                <a:lnTo>
                  <a:pt x="24" y="89"/>
                </a:lnTo>
                <a:lnTo>
                  <a:pt x="0" y="8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20634" name="exstream_shape9227"/>
          <p:cNvSpPr>
            <a:spLocks noChangeArrowheads="1"/>
          </p:cNvSpPr>
          <p:nvPr/>
        </p:nvSpPr>
        <p:spPr bwMode="auto">
          <a:xfrm>
            <a:off x="7486650" y="2486025"/>
            <a:ext cx="238125" cy="1028700"/>
          </a:xfrm>
          <a:custGeom>
            <a:avLst/>
            <a:gdLst>
              <a:gd name="T0" fmla="*/ 0 w 25"/>
              <a:gd name="T1" fmla="*/ 0 h 108"/>
              <a:gd name="T2" fmla="*/ 24 w 25"/>
              <a:gd name="T3" fmla="*/ 0 h 108"/>
              <a:gd name="T4" fmla="*/ 24 w 25"/>
              <a:gd name="T5" fmla="*/ 107 h 108"/>
              <a:gd name="T6" fmla="*/ 0 w 25"/>
              <a:gd name="T7" fmla="*/ 107 h 108"/>
              <a:gd name="T8" fmla="*/ 0 w 25"/>
              <a:gd name="T9" fmla="*/ 0 h 108"/>
            </a:gdLst>
            <a:ahLst/>
            <a:cxnLst>
              <a:cxn ang="0">
                <a:pos x="T0" y="T1"/>
              </a:cxn>
              <a:cxn ang="0">
                <a:pos x="T2" y="T3"/>
              </a:cxn>
              <a:cxn ang="0">
                <a:pos x="T4" y="T5"/>
              </a:cxn>
              <a:cxn ang="0">
                <a:pos x="T6" y="T7"/>
              </a:cxn>
              <a:cxn ang="0">
                <a:pos x="T8" y="T9"/>
              </a:cxn>
            </a:cxnLst>
            <a:rect l="0" t="0" r="r" b="b"/>
            <a:pathLst>
              <a:path w="25" h="108">
                <a:moveTo>
                  <a:pt x="0" y="0"/>
                </a:moveTo>
                <a:lnTo>
                  <a:pt x="24" y="0"/>
                </a:lnTo>
                <a:lnTo>
                  <a:pt x="24" y="107"/>
                </a:lnTo>
                <a:lnTo>
                  <a:pt x="0" y="107"/>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20633" name="exstream_shape9228"/>
          <p:cNvSpPr>
            <a:spLocks noChangeArrowheads="1"/>
          </p:cNvSpPr>
          <p:nvPr/>
        </p:nvSpPr>
        <p:spPr bwMode="auto">
          <a:xfrm>
            <a:off x="7839075" y="2647950"/>
            <a:ext cx="238125" cy="866775"/>
          </a:xfrm>
          <a:custGeom>
            <a:avLst/>
            <a:gdLst>
              <a:gd name="T0" fmla="*/ 0 w 25"/>
              <a:gd name="T1" fmla="*/ 0 h 91"/>
              <a:gd name="T2" fmla="*/ 24 w 25"/>
              <a:gd name="T3" fmla="*/ 0 h 91"/>
              <a:gd name="T4" fmla="*/ 24 w 25"/>
              <a:gd name="T5" fmla="*/ 90 h 91"/>
              <a:gd name="T6" fmla="*/ 0 w 25"/>
              <a:gd name="T7" fmla="*/ 90 h 91"/>
              <a:gd name="T8" fmla="*/ 0 w 25"/>
              <a:gd name="T9" fmla="*/ 0 h 91"/>
            </a:gdLst>
            <a:ahLst/>
            <a:cxnLst>
              <a:cxn ang="0">
                <a:pos x="T0" y="T1"/>
              </a:cxn>
              <a:cxn ang="0">
                <a:pos x="T2" y="T3"/>
              </a:cxn>
              <a:cxn ang="0">
                <a:pos x="T4" y="T5"/>
              </a:cxn>
              <a:cxn ang="0">
                <a:pos x="T6" y="T7"/>
              </a:cxn>
              <a:cxn ang="0">
                <a:pos x="T8" y="T9"/>
              </a:cxn>
            </a:cxnLst>
            <a:rect l="0" t="0" r="r" b="b"/>
            <a:pathLst>
              <a:path w="25" h="91">
                <a:moveTo>
                  <a:pt x="0" y="0"/>
                </a:moveTo>
                <a:lnTo>
                  <a:pt x="24" y="0"/>
                </a:lnTo>
                <a:lnTo>
                  <a:pt x="24" y="90"/>
                </a:lnTo>
                <a:lnTo>
                  <a:pt x="0" y="9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20632" name="exstream_shape9229"/>
          <p:cNvSpPr>
            <a:spLocks noChangeArrowheads="1"/>
          </p:cNvSpPr>
          <p:nvPr/>
        </p:nvSpPr>
        <p:spPr bwMode="auto">
          <a:xfrm>
            <a:off x="8067675" y="2676525"/>
            <a:ext cx="238125" cy="838200"/>
          </a:xfrm>
          <a:custGeom>
            <a:avLst/>
            <a:gdLst>
              <a:gd name="T0" fmla="*/ 0 w 25"/>
              <a:gd name="T1" fmla="*/ 0 h 88"/>
              <a:gd name="T2" fmla="*/ 24 w 25"/>
              <a:gd name="T3" fmla="*/ 0 h 88"/>
              <a:gd name="T4" fmla="*/ 24 w 25"/>
              <a:gd name="T5" fmla="*/ 87 h 88"/>
              <a:gd name="T6" fmla="*/ 0 w 25"/>
              <a:gd name="T7" fmla="*/ 87 h 88"/>
              <a:gd name="T8" fmla="*/ 0 w 25"/>
              <a:gd name="T9" fmla="*/ 0 h 88"/>
            </a:gdLst>
            <a:ahLst/>
            <a:cxnLst>
              <a:cxn ang="0">
                <a:pos x="T0" y="T1"/>
              </a:cxn>
              <a:cxn ang="0">
                <a:pos x="T2" y="T3"/>
              </a:cxn>
              <a:cxn ang="0">
                <a:pos x="T4" y="T5"/>
              </a:cxn>
              <a:cxn ang="0">
                <a:pos x="T6" y="T7"/>
              </a:cxn>
              <a:cxn ang="0">
                <a:pos x="T8" y="T9"/>
              </a:cxn>
            </a:cxnLst>
            <a:rect l="0" t="0" r="r" b="b"/>
            <a:pathLst>
              <a:path w="25" h="88">
                <a:moveTo>
                  <a:pt x="0" y="0"/>
                </a:moveTo>
                <a:lnTo>
                  <a:pt x="24" y="0"/>
                </a:lnTo>
                <a:lnTo>
                  <a:pt x="24" y="87"/>
                </a:lnTo>
                <a:lnTo>
                  <a:pt x="0" y="87"/>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20631" name="exstream_shape9230"/>
          <p:cNvSpPr>
            <a:spLocks noChangeArrowheads="1"/>
          </p:cNvSpPr>
          <p:nvPr/>
        </p:nvSpPr>
        <p:spPr bwMode="auto">
          <a:xfrm>
            <a:off x="8296275" y="2609850"/>
            <a:ext cx="238125" cy="904875"/>
          </a:xfrm>
          <a:custGeom>
            <a:avLst/>
            <a:gdLst>
              <a:gd name="T0" fmla="*/ 0 w 25"/>
              <a:gd name="T1" fmla="*/ 0 h 95"/>
              <a:gd name="T2" fmla="*/ 24 w 25"/>
              <a:gd name="T3" fmla="*/ 0 h 95"/>
              <a:gd name="T4" fmla="*/ 24 w 25"/>
              <a:gd name="T5" fmla="*/ 94 h 95"/>
              <a:gd name="T6" fmla="*/ 0 w 25"/>
              <a:gd name="T7" fmla="*/ 94 h 95"/>
              <a:gd name="T8" fmla="*/ 0 w 25"/>
              <a:gd name="T9" fmla="*/ 0 h 95"/>
            </a:gdLst>
            <a:ahLst/>
            <a:cxnLst>
              <a:cxn ang="0">
                <a:pos x="T0" y="T1"/>
              </a:cxn>
              <a:cxn ang="0">
                <a:pos x="T2" y="T3"/>
              </a:cxn>
              <a:cxn ang="0">
                <a:pos x="T4" y="T5"/>
              </a:cxn>
              <a:cxn ang="0">
                <a:pos x="T6" y="T7"/>
              </a:cxn>
              <a:cxn ang="0">
                <a:pos x="T8" y="T9"/>
              </a:cxn>
            </a:cxnLst>
            <a:rect l="0" t="0" r="r" b="b"/>
            <a:pathLst>
              <a:path w="25" h="95">
                <a:moveTo>
                  <a:pt x="0" y="0"/>
                </a:moveTo>
                <a:lnTo>
                  <a:pt x="24" y="0"/>
                </a:lnTo>
                <a:lnTo>
                  <a:pt x="24" y="94"/>
                </a:lnTo>
                <a:lnTo>
                  <a:pt x="0" y="94"/>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20630" name="exstream_shape9231"/>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29" name="exstream_shape9232"/>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20628" name="exstream_shape9233"/>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20627" name="exstream_shape9234"/>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26" name="exstream_shape9235"/>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20625" name="exstream_shape9236"/>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24" name="exstream_shape9237"/>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20623" name="exstream_shape9238"/>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20622" name="exstream_shape9239"/>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21" name="exstream_shape9240"/>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20620" name="exstream_shape9241"/>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19" name="exstream_shape9242"/>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18" name="exstream_shape9243"/>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20617" name="exstream_shape9244"/>
          <p:cNvSpPr>
            <a:spLocks noChangeArrowheads="1"/>
          </p:cNvSpPr>
          <p:nvPr/>
        </p:nvSpPr>
        <p:spPr bwMode="auto">
          <a:xfrm>
            <a:off x="457200" y="1619250"/>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16" name="exstream_shape9245"/>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20615" name="exstream_shape9246"/>
          <p:cNvSpPr>
            <a:spLocks noChangeArrowheads="1"/>
          </p:cNvSpPr>
          <p:nvPr/>
        </p:nvSpPr>
        <p:spPr bwMode="auto">
          <a:xfrm>
            <a:off x="1819275" y="1619250"/>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14" name="exstream_shape9247"/>
          <p:cNvSpPr>
            <a:spLocks noChangeArrowheads="1"/>
          </p:cNvSpPr>
          <p:nvPr/>
        </p:nvSpPr>
        <p:spPr bwMode="auto">
          <a:xfrm>
            <a:off x="5029200" y="1619250"/>
            <a:ext cx="457200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13" name="exstream_shape9248"/>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20612" name="exstream_shape9249"/>
          <p:cNvSpPr>
            <a:spLocks noChangeArrowheads="1"/>
          </p:cNvSpPr>
          <p:nvPr/>
        </p:nvSpPr>
        <p:spPr bwMode="auto">
          <a:xfrm>
            <a:off x="457200" y="4467225"/>
            <a:ext cx="136207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11" name="exstream_shape9250"/>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20610" name="exstream_shape9251"/>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20609" name="exstream_shape9252"/>
          <p:cNvSpPr>
            <a:spLocks noChangeArrowheads="1"/>
          </p:cNvSpPr>
          <p:nvPr/>
        </p:nvSpPr>
        <p:spPr bwMode="auto">
          <a:xfrm>
            <a:off x="1819275" y="4467225"/>
            <a:ext cx="320992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08" name="exstream_shape9253"/>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20607" name="exstream_shape9254"/>
          <p:cNvSpPr>
            <a:spLocks noChangeArrowheads="1"/>
          </p:cNvSpPr>
          <p:nvPr/>
        </p:nvSpPr>
        <p:spPr bwMode="auto">
          <a:xfrm>
            <a:off x="5029200" y="4467225"/>
            <a:ext cx="4572000"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06" name="exstream_shape9255"/>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20605" name="exstream_shape9256"/>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20604" name="exstream_shape9257"/>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Office Visits</a:t>
            </a:r>
          </a:p>
        </p:txBody>
      </p:sp>
      <p:sp>
        <p:nvSpPr>
          <p:cNvPr id="20603" name="exstream_shape9258"/>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20602" name="exstream_shape9259"/>
          <p:cNvSpPr>
            <a:spLocks noChangeArrowheads="1"/>
          </p:cNvSpPr>
          <p:nvPr/>
        </p:nvSpPr>
        <p:spPr bwMode="auto">
          <a:xfrm>
            <a:off x="5172075" y="4543425"/>
            <a:ext cx="4143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20601" name="exstream_shape9260"/>
          <p:cNvSpPr>
            <a:spLocks noChangeArrowheads="1"/>
          </p:cNvSpPr>
          <p:nvPr/>
        </p:nvSpPr>
        <p:spPr bwMode="auto">
          <a:xfrm>
            <a:off x="5172075" y="4772025"/>
            <a:ext cx="41433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Office visits per thousand decreased from 3,123.6 to 3,076.3, and compares to a norm of 3,398.7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Cost per visit decreased from $144 to $139, and compares to a norm of $150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Plan spend for Specialists in the current period was $161 PMPY compared to $267 PMPY for Primary Care Physicians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Specialist Evaluation &amp; Management cost remained at $117 PMPY </a:t>
            </a:r>
            <a:br>
              <a:rPr lang="en-US" sz="900">
                <a:solidFill>
                  <a:srgbClr val="000000"/>
                </a:solidFill>
                <a:latin typeface="Arial" charset="0"/>
              </a:rPr>
            </a:br>
            <a:endParaRPr lang="en-US" sz="900">
              <a:solidFill>
                <a:srgbClr val="000000"/>
              </a:solidFill>
              <a:latin typeface="Arial" charset="0"/>
            </a:endParaRPr>
          </a:p>
        </p:txBody>
      </p:sp>
      <p:sp>
        <p:nvSpPr>
          <p:cNvPr id="20600" name="exstream_shape9261"/>
          <p:cNvSpPr>
            <a:spLocks noChangeArrowheads="1"/>
          </p:cNvSpPr>
          <p:nvPr/>
        </p:nvSpPr>
        <p:spPr bwMode="auto">
          <a:xfrm>
            <a:off x="819150" y="23145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3,400</a:t>
            </a:r>
          </a:p>
        </p:txBody>
      </p:sp>
      <p:sp>
        <p:nvSpPr>
          <p:cNvPr id="20599" name="exstream_shape9262"/>
          <p:cNvSpPr>
            <a:spLocks noChangeArrowheads="1"/>
          </p:cNvSpPr>
          <p:nvPr/>
        </p:nvSpPr>
        <p:spPr bwMode="auto">
          <a:xfrm>
            <a:off x="819150" y="26003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2,550</a:t>
            </a:r>
          </a:p>
        </p:txBody>
      </p:sp>
      <p:sp>
        <p:nvSpPr>
          <p:cNvPr id="20598" name="exstream_shape9263"/>
          <p:cNvSpPr>
            <a:spLocks noChangeArrowheads="1"/>
          </p:cNvSpPr>
          <p:nvPr/>
        </p:nvSpPr>
        <p:spPr bwMode="auto">
          <a:xfrm>
            <a:off x="819150" y="28860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1,700</a:t>
            </a:r>
          </a:p>
        </p:txBody>
      </p:sp>
      <p:sp>
        <p:nvSpPr>
          <p:cNvPr id="20597" name="exstream_shape9264"/>
          <p:cNvSpPr>
            <a:spLocks noChangeArrowheads="1"/>
          </p:cNvSpPr>
          <p:nvPr/>
        </p:nvSpPr>
        <p:spPr bwMode="auto">
          <a:xfrm>
            <a:off x="819150" y="31718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850</a:t>
            </a:r>
          </a:p>
        </p:txBody>
      </p:sp>
      <p:sp>
        <p:nvSpPr>
          <p:cNvPr id="20596" name="exstream_shape9265"/>
          <p:cNvSpPr>
            <a:spLocks noChangeArrowheads="1"/>
          </p:cNvSpPr>
          <p:nvPr/>
        </p:nvSpPr>
        <p:spPr bwMode="auto">
          <a:xfrm>
            <a:off x="819150" y="34575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20595" name="exstream_shape9266"/>
          <p:cNvSpPr>
            <a:spLocks noChangeArrowheads="1"/>
          </p:cNvSpPr>
          <p:nvPr/>
        </p:nvSpPr>
        <p:spPr bwMode="auto">
          <a:xfrm>
            <a:off x="828675" y="359092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94" name="exstream_shape9267"/>
          <p:cNvSpPr>
            <a:spLocks noChangeArrowheads="1"/>
          </p:cNvSpPr>
          <p:nvPr/>
        </p:nvSpPr>
        <p:spPr bwMode="auto">
          <a:xfrm>
            <a:off x="828675" y="377190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a:t>
            </a:r>
          </a:p>
        </p:txBody>
      </p:sp>
      <p:sp>
        <p:nvSpPr>
          <p:cNvPr id="20593" name="exstream_shape9268"/>
          <p:cNvSpPr>
            <a:spLocks noChangeArrowheads="1"/>
          </p:cNvSpPr>
          <p:nvPr/>
        </p:nvSpPr>
        <p:spPr bwMode="auto">
          <a:xfrm>
            <a:off x="828675" y="395287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Current</a:t>
            </a:r>
          </a:p>
        </p:txBody>
      </p:sp>
      <p:sp>
        <p:nvSpPr>
          <p:cNvPr id="20592" name="exstream_shape9269"/>
          <p:cNvSpPr>
            <a:spLocks noChangeArrowheads="1"/>
          </p:cNvSpPr>
          <p:nvPr/>
        </p:nvSpPr>
        <p:spPr bwMode="auto">
          <a:xfrm>
            <a:off x="828675" y="413385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Norm</a:t>
            </a:r>
          </a:p>
        </p:txBody>
      </p:sp>
      <p:sp>
        <p:nvSpPr>
          <p:cNvPr id="20591" name="exstream_shape9270"/>
          <p:cNvSpPr>
            <a:spLocks noChangeArrowheads="1"/>
          </p:cNvSpPr>
          <p:nvPr/>
        </p:nvSpPr>
        <p:spPr bwMode="auto">
          <a:xfrm>
            <a:off x="828675" y="3810000"/>
            <a:ext cx="66675"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90" name="exstream_shape9271"/>
          <p:cNvSpPr>
            <a:spLocks noChangeArrowheads="1"/>
          </p:cNvSpPr>
          <p:nvPr/>
        </p:nvSpPr>
        <p:spPr bwMode="auto">
          <a:xfrm>
            <a:off x="828675" y="3990975"/>
            <a:ext cx="66675" cy="66675"/>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89" name="exstream_shape9272"/>
          <p:cNvSpPr>
            <a:spLocks noChangeArrowheads="1"/>
          </p:cNvSpPr>
          <p:nvPr/>
        </p:nvSpPr>
        <p:spPr bwMode="auto">
          <a:xfrm>
            <a:off x="828675" y="4171950"/>
            <a:ext cx="66675"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88" name="exstream_shape9273"/>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587" name="exstream_shape9274"/>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20586" name="exstream_shape9275"/>
          <p:cNvSpPr>
            <a:spLocks noChangeArrowheads="1"/>
          </p:cNvSpPr>
          <p:nvPr/>
        </p:nvSpPr>
        <p:spPr bwMode="auto">
          <a:xfrm>
            <a:off x="1400175" y="2381250"/>
            <a:ext cx="9525" cy="1152525"/>
          </a:xfrm>
          <a:custGeom>
            <a:avLst/>
            <a:gdLst>
              <a:gd name="T0" fmla="*/ 0 w 6"/>
              <a:gd name="T1" fmla="*/ 0 h 726"/>
              <a:gd name="T2" fmla="*/ 6 w 6"/>
              <a:gd name="T3" fmla="*/ 726 h 726"/>
            </a:gdLst>
            <a:ahLst/>
            <a:cxnLst>
              <a:cxn ang="0">
                <a:pos x="T0" y="T1"/>
              </a:cxn>
              <a:cxn ang="0">
                <a:pos x="T2" y="T3"/>
              </a:cxn>
            </a:cxnLst>
            <a:rect l="0" t="0" r="r" b="b"/>
            <a:pathLst>
              <a:path w="6" h="726">
                <a:moveTo>
                  <a:pt x="0" y="0"/>
                </a:moveTo>
                <a:lnTo>
                  <a:pt x="6" y="726"/>
                </a:lnTo>
              </a:path>
            </a:pathLst>
          </a:custGeom>
          <a:solidFill>
            <a:srgbClr val="FFFFFF"/>
          </a:solidFill>
          <a:ln w="12700">
            <a:solidFill>
              <a:srgbClr val="000000"/>
            </a:solidFill>
            <a:round/>
            <a:headEnd/>
            <a:tailEnd/>
          </a:ln>
        </p:spPr>
        <p:txBody>
          <a:bodyPr/>
          <a:lstStyle/>
          <a:p>
            <a:endParaRPr lang="en-US"/>
          </a:p>
        </p:txBody>
      </p:sp>
      <p:sp>
        <p:nvSpPr>
          <p:cNvPr id="20585" name="exstream_shape9276"/>
          <p:cNvSpPr>
            <a:spLocks noChangeArrowheads="1"/>
          </p:cNvSpPr>
          <p:nvPr/>
        </p:nvSpPr>
        <p:spPr bwMode="auto">
          <a:xfrm>
            <a:off x="1552575" y="3590925"/>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Primary Care</a:t>
            </a:r>
          </a:p>
        </p:txBody>
      </p:sp>
      <p:sp>
        <p:nvSpPr>
          <p:cNvPr id="20584" name="exstream_shape9277"/>
          <p:cNvSpPr>
            <a:spLocks noChangeArrowheads="1"/>
          </p:cNvSpPr>
          <p:nvPr/>
        </p:nvSpPr>
        <p:spPr bwMode="auto">
          <a:xfrm>
            <a:off x="2466975" y="359092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Specialist</a:t>
            </a:r>
          </a:p>
        </p:txBody>
      </p:sp>
      <p:sp>
        <p:nvSpPr>
          <p:cNvPr id="20583" name="exstream_shape9278"/>
          <p:cNvSpPr>
            <a:spLocks noChangeArrowheads="1"/>
          </p:cNvSpPr>
          <p:nvPr/>
        </p:nvSpPr>
        <p:spPr bwMode="auto">
          <a:xfrm>
            <a:off x="3286125" y="359092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Total</a:t>
            </a:r>
          </a:p>
        </p:txBody>
      </p:sp>
      <p:sp>
        <p:nvSpPr>
          <p:cNvPr id="20582" name="exstream_shape9279"/>
          <p:cNvSpPr>
            <a:spLocks noChangeArrowheads="1"/>
          </p:cNvSpPr>
          <p:nvPr/>
        </p:nvSpPr>
        <p:spPr bwMode="auto">
          <a:xfrm>
            <a:off x="1552575" y="3771900"/>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1,998.6</a:t>
            </a:r>
          </a:p>
        </p:txBody>
      </p:sp>
      <p:sp>
        <p:nvSpPr>
          <p:cNvPr id="20581" name="exstream_shape9280"/>
          <p:cNvSpPr>
            <a:spLocks noChangeArrowheads="1"/>
          </p:cNvSpPr>
          <p:nvPr/>
        </p:nvSpPr>
        <p:spPr bwMode="auto">
          <a:xfrm>
            <a:off x="2466975" y="37719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1,125.0</a:t>
            </a:r>
          </a:p>
        </p:txBody>
      </p:sp>
      <p:sp>
        <p:nvSpPr>
          <p:cNvPr id="20580" name="exstream_shape9281"/>
          <p:cNvSpPr>
            <a:spLocks noChangeArrowheads="1"/>
          </p:cNvSpPr>
          <p:nvPr/>
        </p:nvSpPr>
        <p:spPr bwMode="auto">
          <a:xfrm>
            <a:off x="3286125" y="37719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3,123.6</a:t>
            </a:r>
          </a:p>
        </p:txBody>
      </p:sp>
      <p:sp>
        <p:nvSpPr>
          <p:cNvPr id="20579" name="exstream_shape9282"/>
          <p:cNvSpPr>
            <a:spLocks noChangeArrowheads="1"/>
          </p:cNvSpPr>
          <p:nvPr/>
        </p:nvSpPr>
        <p:spPr bwMode="auto">
          <a:xfrm>
            <a:off x="1552575" y="3952875"/>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1,944.1</a:t>
            </a:r>
          </a:p>
        </p:txBody>
      </p:sp>
      <p:sp>
        <p:nvSpPr>
          <p:cNvPr id="20578" name="exstream_shape9283"/>
          <p:cNvSpPr>
            <a:spLocks noChangeArrowheads="1"/>
          </p:cNvSpPr>
          <p:nvPr/>
        </p:nvSpPr>
        <p:spPr bwMode="auto">
          <a:xfrm>
            <a:off x="2466975" y="39528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1,132.3</a:t>
            </a:r>
          </a:p>
        </p:txBody>
      </p:sp>
      <p:sp>
        <p:nvSpPr>
          <p:cNvPr id="20577" name="exstream_shape9284"/>
          <p:cNvSpPr>
            <a:spLocks noChangeArrowheads="1"/>
          </p:cNvSpPr>
          <p:nvPr/>
        </p:nvSpPr>
        <p:spPr bwMode="auto">
          <a:xfrm>
            <a:off x="3286125" y="395287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3,076.3</a:t>
            </a:r>
          </a:p>
        </p:txBody>
      </p:sp>
      <p:sp>
        <p:nvSpPr>
          <p:cNvPr id="20576" name="exstream_shape9285"/>
          <p:cNvSpPr>
            <a:spLocks noChangeArrowheads="1"/>
          </p:cNvSpPr>
          <p:nvPr/>
        </p:nvSpPr>
        <p:spPr bwMode="auto">
          <a:xfrm>
            <a:off x="1552575" y="4133850"/>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2,104.5</a:t>
            </a:r>
          </a:p>
        </p:txBody>
      </p:sp>
      <p:sp>
        <p:nvSpPr>
          <p:cNvPr id="20575" name="exstream_shape9286"/>
          <p:cNvSpPr>
            <a:spLocks noChangeArrowheads="1"/>
          </p:cNvSpPr>
          <p:nvPr/>
        </p:nvSpPr>
        <p:spPr bwMode="auto">
          <a:xfrm>
            <a:off x="2466975" y="413385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1,294.2</a:t>
            </a:r>
          </a:p>
        </p:txBody>
      </p:sp>
      <p:sp>
        <p:nvSpPr>
          <p:cNvPr id="20574" name="exstream_shape9287"/>
          <p:cNvSpPr>
            <a:spLocks noChangeArrowheads="1"/>
          </p:cNvSpPr>
          <p:nvPr/>
        </p:nvSpPr>
        <p:spPr bwMode="auto">
          <a:xfrm>
            <a:off x="3286125" y="413385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3,398.7</a:t>
            </a:r>
          </a:p>
        </p:txBody>
      </p:sp>
      <p:sp>
        <p:nvSpPr>
          <p:cNvPr id="20573" name="exstream_shape9288"/>
          <p:cNvSpPr>
            <a:spLocks noChangeArrowheads="1"/>
          </p:cNvSpPr>
          <p:nvPr/>
        </p:nvSpPr>
        <p:spPr bwMode="auto">
          <a:xfrm>
            <a:off x="1409700" y="3533775"/>
            <a:ext cx="2933700" cy="0"/>
          </a:xfrm>
          <a:custGeom>
            <a:avLst/>
            <a:gdLst>
              <a:gd name="T0" fmla="*/ 0 w 1848"/>
              <a:gd name="T1" fmla="*/ 1848 w 1848"/>
            </a:gdLst>
            <a:ahLst/>
            <a:cxnLst>
              <a:cxn ang="0">
                <a:pos x="T0" y="0"/>
              </a:cxn>
              <a:cxn ang="0">
                <a:pos x="T1" y="0"/>
              </a:cxn>
            </a:cxnLst>
            <a:rect l="0" t="0" r="r" b="b"/>
            <a:pathLst>
              <a:path w="1848">
                <a:moveTo>
                  <a:pt x="0" y="0"/>
                </a:moveTo>
                <a:lnTo>
                  <a:pt x="1848" y="0"/>
                </a:lnTo>
              </a:path>
            </a:pathLst>
          </a:custGeom>
          <a:solidFill>
            <a:srgbClr val="FFFFFF"/>
          </a:solidFill>
          <a:ln w="12700">
            <a:solidFill>
              <a:srgbClr val="000000"/>
            </a:solidFill>
            <a:round/>
            <a:headEnd/>
            <a:tailEnd/>
          </a:ln>
        </p:spPr>
        <p:txBody>
          <a:bodyPr/>
          <a:lstStyle/>
          <a:p>
            <a:endParaRPr lang="en-US"/>
          </a:p>
        </p:txBody>
      </p:sp>
      <p:sp>
        <p:nvSpPr>
          <p:cNvPr id="20572" name="exstream_shape9289"/>
          <p:cNvSpPr>
            <a:spLocks noChangeArrowheads="1"/>
          </p:cNvSpPr>
          <p:nvPr/>
        </p:nvSpPr>
        <p:spPr bwMode="auto">
          <a:xfrm>
            <a:off x="5314950" y="2295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$180</a:t>
            </a:r>
          </a:p>
        </p:txBody>
      </p:sp>
      <p:sp>
        <p:nvSpPr>
          <p:cNvPr id="20571" name="exstream_shape9290"/>
          <p:cNvSpPr>
            <a:spLocks noChangeArrowheads="1"/>
          </p:cNvSpPr>
          <p:nvPr/>
        </p:nvSpPr>
        <p:spPr bwMode="auto">
          <a:xfrm>
            <a:off x="5314950" y="2581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$135</a:t>
            </a:r>
          </a:p>
        </p:txBody>
      </p:sp>
      <p:sp>
        <p:nvSpPr>
          <p:cNvPr id="20570" name="exstream_shape9291"/>
          <p:cNvSpPr>
            <a:spLocks noChangeArrowheads="1"/>
          </p:cNvSpPr>
          <p:nvPr/>
        </p:nvSpPr>
        <p:spPr bwMode="auto">
          <a:xfrm>
            <a:off x="5314950" y="2867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$90</a:t>
            </a:r>
          </a:p>
        </p:txBody>
      </p:sp>
      <p:sp>
        <p:nvSpPr>
          <p:cNvPr id="20569" name="exstream_shape9292"/>
          <p:cNvSpPr>
            <a:spLocks noChangeArrowheads="1"/>
          </p:cNvSpPr>
          <p:nvPr/>
        </p:nvSpPr>
        <p:spPr bwMode="auto">
          <a:xfrm>
            <a:off x="5314950" y="31527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$45</a:t>
            </a:r>
          </a:p>
        </p:txBody>
      </p:sp>
      <p:sp>
        <p:nvSpPr>
          <p:cNvPr id="20568" name="exstream_shape9293"/>
          <p:cNvSpPr>
            <a:spLocks noChangeArrowheads="1"/>
          </p:cNvSpPr>
          <p:nvPr/>
        </p:nvSpPr>
        <p:spPr bwMode="auto">
          <a:xfrm>
            <a:off x="5314950" y="3438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20567" name="exstream_shape9294"/>
          <p:cNvSpPr>
            <a:spLocks noChangeArrowheads="1"/>
          </p:cNvSpPr>
          <p:nvPr/>
        </p:nvSpPr>
        <p:spPr bwMode="auto">
          <a:xfrm>
            <a:off x="5314950" y="357187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66" name="exstream_shape9295"/>
          <p:cNvSpPr>
            <a:spLocks noChangeArrowheads="1"/>
          </p:cNvSpPr>
          <p:nvPr/>
        </p:nvSpPr>
        <p:spPr bwMode="auto">
          <a:xfrm>
            <a:off x="5314950" y="375285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a:t>
            </a:r>
          </a:p>
        </p:txBody>
      </p:sp>
      <p:sp>
        <p:nvSpPr>
          <p:cNvPr id="20565" name="exstream_shape9296"/>
          <p:cNvSpPr>
            <a:spLocks noChangeArrowheads="1"/>
          </p:cNvSpPr>
          <p:nvPr/>
        </p:nvSpPr>
        <p:spPr bwMode="auto">
          <a:xfrm>
            <a:off x="5314950" y="393382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Current</a:t>
            </a:r>
          </a:p>
        </p:txBody>
      </p:sp>
      <p:sp>
        <p:nvSpPr>
          <p:cNvPr id="20564" name="exstream_shape9297"/>
          <p:cNvSpPr>
            <a:spLocks noChangeArrowheads="1"/>
          </p:cNvSpPr>
          <p:nvPr/>
        </p:nvSpPr>
        <p:spPr bwMode="auto">
          <a:xfrm>
            <a:off x="5314950" y="411480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Norm</a:t>
            </a:r>
          </a:p>
        </p:txBody>
      </p:sp>
      <p:sp>
        <p:nvSpPr>
          <p:cNvPr id="20563" name="exstream_shape9298"/>
          <p:cNvSpPr>
            <a:spLocks noChangeArrowheads="1"/>
          </p:cNvSpPr>
          <p:nvPr/>
        </p:nvSpPr>
        <p:spPr bwMode="auto">
          <a:xfrm>
            <a:off x="5314950" y="3790950"/>
            <a:ext cx="76200"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62" name="exstream_shape9299"/>
          <p:cNvSpPr>
            <a:spLocks noChangeArrowheads="1"/>
          </p:cNvSpPr>
          <p:nvPr/>
        </p:nvSpPr>
        <p:spPr bwMode="auto">
          <a:xfrm>
            <a:off x="5314950" y="3971925"/>
            <a:ext cx="76200" cy="76200"/>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61" name="exstream_shape9300"/>
          <p:cNvSpPr>
            <a:spLocks noChangeArrowheads="1"/>
          </p:cNvSpPr>
          <p:nvPr/>
        </p:nvSpPr>
        <p:spPr bwMode="auto">
          <a:xfrm>
            <a:off x="5314950" y="4152900"/>
            <a:ext cx="76200"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60" name="exstream_shape9301"/>
          <p:cNvSpPr>
            <a:spLocks noChangeArrowheads="1"/>
          </p:cNvSpPr>
          <p:nvPr/>
        </p:nvSpPr>
        <p:spPr bwMode="auto">
          <a:xfrm>
            <a:off x="5895975" y="2362200"/>
            <a:ext cx="0" cy="1143000"/>
          </a:xfrm>
          <a:custGeom>
            <a:avLst/>
            <a:gdLst>
              <a:gd name="T0" fmla="*/ 0 h 720"/>
              <a:gd name="T1" fmla="*/ 720 h 720"/>
            </a:gdLst>
            <a:ahLst/>
            <a:cxnLst>
              <a:cxn ang="0">
                <a:pos x="0" y="T0"/>
              </a:cxn>
              <a:cxn ang="0">
                <a:pos x="0" y="T1"/>
              </a:cxn>
            </a:cxnLst>
            <a:rect l="0" t="0" r="r" b="b"/>
            <a:pathLst>
              <a:path h="720">
                <a:moveTo>
                  <a:pt x="0" y="0"/>
                </a:moveTo>
                <a:lnTo>
                  <a:pt x="0" y="720"/>
                </a:lnTo>
              </a:path>
            </a:pathLst>
          </a:custGeom>
          <a:solidFill>
            <a:srgbClr val="FFFFFF"/>
          </a:solidFill>
          <a:ln w="12700">
            <a:solidFill>
              <a:srgbClr val="000000"/>
            </a:solidFill>
            <a:round/>
            <a:headEnd/>
            <a:tailEnd/>
          </a:ln>
        </p:spPr>
        <p:txBody>
          <a:bodyPr/>
          <a:lstStyle/>
          <a:p>
            <a:endParaRPr lang="en-US"/>
          </a:p>
        </p:txBody>
      </p:sp>
      <p:sp>
        <p:nvSpPr>
          <p:cNvPr id="20559" name="exstream_shape9302"/>
          <p:cNvSpPr>
            <a:spLocks noChangeArrowheads="1"/>
          </p:cNvSpPr>
          <p:nvPr/>
        </p:nvSpPr>
        <p:spPr bwMode="auto">
          <a:xfrm>
            <a:off x="6038850" y="3571875"/>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Primary Care</a:t>
            </a:r>
          </a:p>
        </p:txBody>
      </p:sp>
      <p:sp>
        <p:nvSpPr>
          <p:cNvPr id="20558" name="exstream_shape9303"/>
          <p:cNvSpPr>
            <a:spLocks noChangeArrowheads="1"/>
          </p:cNvSpPr>
          <p:nvPr/>
        </p:nvSpPr>
        <p:spPr bwMode="auto">
          <a:xfrm>
            <a:off x="6953250" y="35718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Specialist</a:t>
            </a:r>
          </a:p>
        </p:txBody>
      </p:sp>
      <p:sp>
        <p:nvSpPr>
          <p:cNvPr id="20557" name="exstream_shape9304"/>
          <p:cNvSpPr>
            <a:spLocks noChangeArrowheads="1"/>
          </p:cNvSpPr>
          <p:nvPr/>
        </p:nvSpPr>
        <p:spPr bwMode="auto">
          <a:xfrm>
            <a:off x="7772400" y="357187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Total</a:t>
            </a:r>
          </a:p>
        </p:txBody>
      </p:sp>
      <p:sp>
        <p:nvSpPr>
          <p:cNvPr id="20556" name="exstream_shape9305"/>
          <p:cNvSpPr>
            <a:spLocks noChangeArrowheads="1"/>
          </p:cNvSpPr>
          <p:nvPr/>
        </p:nvSpPr>
        <p:spPr bwMode="auto">
          <a:xfrm>
            <a:off x="6038850" y="3752850"/>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$135</a:t>
            </a:r>
          </a:p>
        </p:txBody>
      </p:sp>
      <p:sp>
        <p:nvSpPr>
          <p:cNvPr id="20555" name="exstream_shape9306"/>
          <p:cNvSpPr>
            <a:spLocks noChangeArrowheads="1"/>
          </p:cNvSpPr>
          <p:nvPr/>
        </p:nvSpPr>
        <p:spPr bwMode="auto">
          <a:xfrm>
            <a:off x="6953250" y="375285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$160</a:t>
            </a:r>
          </a:p>
        </p:txBody>
      </p:sp>
      <p:sp>
        <p:nvSpPr>
          <p:cNvPr id="20554" name="exstream_shape9307"/>
          <p:cNvSpPr>
            <a:spLocks noChangeArrowheads="1"/>
          </p:cNvSpPr>
          <p:nvPr/>
        </p:nvSpPr>
        <p:spPr bwMode="auto">
          <a:xfrm>
            <a:off x="7772400" y="375285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$144</a:t>
            </a:r>
          </a:p>
        </p:txBody>
      </p:sp>
      <p:sp>
        <p:nvSpPr>
          <p:cNvPr id="20553" name="exstream_shape9308"/>
          <p:cNvSpPr>
            <a:spLocks noChangeArrowheads="1"/>
          </p:cNvSpPr>
          <p:nvPr/>
        </p:nvSpPr>
        <p:spPr bwMode="auto">
          <a:xfrm>
            <a:off x="6038850" y="3933825"/>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$137</a:t>
            </a:r>
          </a:p>
        </p:txBody>
      </p:sp>
      <p:sp>
        <p:nvSpPr>
          <p:cNvPr id="20552" name="exstream_shape9309"/>
          <p:cNvSpPr>
            <a:spLocks noChangeArrowheads="1"/>
          </p:cNvSpPr>
          <p:nvPr/>
        </p:nvSpPr>
        <p:spPr bwMode="auto">
          <a:xfrm>
            <a:off x="6953250" y="393382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$142</a:t>
            </a:r>
          </a:p>
        </p:txBody>
      </p:sp>
      <p:sp>
        <p:nvSpPr>
          <p:cNvPr id="20551" name="exstream_shape9310"/>
          <p:cNvSpPr>
            <a:spLocks noChangeArrowheads="1"/>
          </p:cNvSpPr>
          <p:nvPr/>
        </p:nvSpPr>
        <p:spPr bwMode="auto">
          <a:xfrm>
            <a:off x="7772400" y="393382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$139</a:t>
            </a:r>
          </a:p>
        </p:txBody>
      </p:sp>
      <p:sp>
        <p:nvSpPr>
          <p:cNvPr id="20550" name="exstream_shape9311"/>
          <p:cNvSpPr>
            <a:spLocks noChangeArrowheads="1"/>
          </p:cNvSpPr>
          <p:nvPr/>
        </p:nvSpPr>
        <p:spPr bwMode="auto">
          <a:xfrm>
            <a:off x="6038850" y="4114800"/>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$136</a:t>
            </a:r>
          </a:p>
        </p:txBody>
      </p:sp>
      <p:sp>
        <p:nvSpPr>
          <p:cNvPr id="20549" name="exstream_shape9312"/>
          <p:cNvSpPr>
            <a:spLocks noChangeArrowheads="1"/>
          </p:cNvSpPr>
          <p:nvPr/>
        </p:nvSpPr>
        <p:spPr bwMode="auto">
          <a:xfrm>
            <a:off x="6953250" y="41148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$172</a:t>
            </a:r>
          </a:p>
        </p:txBody>
      </p:sp>
      <p:sp>
        <p:nvSpPr>
          <p:cNvPr id="20548" name="exstream_shape9313"/>
          <p:cNvSpPr>
            <a:spLocks noChangeArrowheads="1"/>
          </p:cNvSpPr>
          <p:nvPr/>
        </p:nvSpPr>
        <p:spPr bwMode="auto">
          <a:xfrm>
            <a:off x="7772400" y="41148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$150</a:t>
            </a:r>
          </a:p>
        </p:txBody>
      </p:sp>
      <p:sp>
        <p:nvSpPr>
          <p:cNvPr id="20547" name="exstream_shape9314"/>
          <p:cNvSpPr>
            <a:spLocks noChangeArrowheads="1"/>
          </p:cNvSpPr>
          <p:nvPr/>
        </p:nvSpPr>
        <p:spPr bwMode="auto">
          <a:xfrm>
            <a:off x="5905500" y="3505200"/>
            <a:ext cx="2924175" cy="0"/>
          </a:xfrm>
          <a:custGeom>
            <a:avLst/>
            <a:gdLst>
              <a:gd name="T0" fmla="*/ 0 w 1842"/>
              <a:gd name="T1" fmla="*/ 1842 w 1842"/>
            </a:gdLst>
            <a:ahLst/>
            <a:cxnLst>
              <a:cxn ang="0">
                <a:pos x="T0" y="0"/>
              </a:cxn>
              <a:cxn ang="0">
                <a:pos x="T1" y="0"/>
              </a:cxn>
            </a:cxnLst>
            <a:rect l="0" t="0" r="r" b="b"/>
            <a:pathLst>
              <a:path w="1842">
                <a:moveTo>
                  <a:pt x="0" y="0"/>
                </a:moveTo>
                <a:lnTo>
                  <a:pt x="1842" y="0"/>
                </a:lnTo>
              </a:path>
            </a:pathLst>
          </a:custGeom>
          <a:solidFill>
            <a:srgbClr val="FFFFFF"/>
          </a:solidFill>
          <a:ln w="12700">
            <a:solidFill>
              <a:srgbClr val="000000"/>
            </a:solidFill>
            <a:round/>
            <a:headEnd/>
            <a:tailEnd/>
          </a:ln>
        </p:spPr>
        <p:txBody>
          <a:bodyPr/>
          <a:lstStyle/>
          <a:p>
            <a:endParaRPr lang="en-US"/>
          </a:p>
        </p:txBody>
      </p:sp>
      <p:sp>
        <p:nvSpPr>
          <p:cNvPr id="20546" name="exstream_shape9315"/>
          <p:cNvSpPr>
            <a:spLocks noChangeArrowheads="1"/>
          </p:cNvSpPr>
          <p:nvPr/>
        </p:nvSpPr>
        <p:spPr bwMode="auto">
          <a:xfrm>
            <a:off x="685800" y="4543425"/>
            <a:ext cx="418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Specialist plan spend</a:t>
            </a:r>
          </a:p>
        </p:txBody>
      </p:sp>
      <p:sp>
        <p:nvSpPr>
          <p:cNvPr id="20545" name="exstream_shape9316"/>
          <p:cNvSpPr>
            <a:spLocks noChangeArrowheads="1"/>
          </p:cNvSpPr>
          <p:nvPr/>
        </p:nvSpPr>
        <p:spPr bwMode="auto">
          <a:xfrm>
            <a:off x="685800" y="4819650"/>
            <a:ext cx="1971675"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Specialist Plan Spend PMPY</a:t>
            </a:r>
          </a:p>
        </p:txBody>
      </p:sp>
      <p:sp>
        <p:nvSpPr>
          <p:cNvPr id="20544" name="exstream_shape9317"/>
          <p:cNvSpPr>
            <a:spLocks noChangeArrowheads="1"/>
          </p:cNvSpPr>
          <p:nvPr/>
        </p:nvSpPr>
        <p:spPr bwMode="auto">
          <a:xfrm>
            <a:off x="2657475" y="4819650"/>
            <a:ext cx="733425"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20543" name="exstream_shape9318"/>
          <p:cNvSpPr>
            <a:spLocks noChangeArrowheads="1"/>
          </p:cNvSpPr>
          <p:nvPr/>
        </p:nvSpPr>
        <p:spPr bwMode="auto">
          <a:xfrm>
            <a:off x="3390900" y="4819650"/>
            <a:ext cx="733425"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20542" name="exstream_shape9319"/>
          <p:cNvSpPr>
            <a:spLocks noChangeArrowheads="1"/>
          </p:cNvSpPr>
          <p:nvPr/>
        </p:nvSpPr>
        <p:spPr bwMode="auto">
          <a:xfrm>
            <a:off x="4124325" y="4819650"/>
            <a:ext cx="74295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20541" name="exstream_shape9320"/>
          <p:cNvSpPr>
            <a:spLocks noChangeArrowheads="1"/>
          </p:cNvSpPr>
          <p:nvPr/>
        </p:nvSpPr>
        <p:spPr bwMode="auto">
          <a:xfrm>
            <a:off x="685800" y="49530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40" name="exstream_shape9321"/>
          <p:cNvSpPr>
            <a:spLocks noChangeArrowheads="1"/>
          </p:cNvSpPr>
          <p:nvPr/>
        </p:nvSpPr>
        <p:spPr bwMode="auto">
          <a:xfrm>
            <a:off x="809625" y="4953000"/>
            <a:ext cx="1847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E&amp;M</a:t>
            </a:r>
          </a:p>
        </p:txBody>
      </p:sp>
      <p:sp>
        <p:nvSpPr>
          <p:cNvPr id="20539" name="exstream_shape9322"/>
          <p:cNvSpPr>
            <a:spLocks noChangeArrowheads="1"/>
          </p:cNvSpPr>
          <p:nvPr/>
        </p:nvSpPr>
        <p:spPr bwMode="auto">
          <a:xfrm>
            <a:off x="2657475" y="495300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$117.40</a:t>
            </a:r>
          </a:p>
        </p:txBody>
      </p:sp>
      <p:sp>
        <p:nvSpPr>
          <p:cNvPr id="20538" name="exstream_shape9323"/>
          <p:cNvSpPr>
            <a:spLocks noChangeArrowheads="1"/>
          </p:cNvSpPr>
          <p:nvPr/>
        </p:nvSpPr>
        <p:spPr bwMode="auto">
          <a:xfrm>
            <a:off x="3390900" y="495300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$117.50</a:t>
            </a:r>
          </a:p>
        </p:txBody>
      </p:sp>
      <p:sp>
        <p:nvSpPr>
          <p:cNvPr id="20537" name="exstream_shape9324"/>
          <p:cNvSpPr>
            <a:spLocks noChangeArrowheads="1"/>
          </p:cNvSpPr>
          <p:nvPr/>
        </p:nvSpPr>
        <p:spPr bwMode="auto">
          <a:xfrm>
            <a:off x="4124325" y="4953000"/>
            <a:ext cx="7429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0.1%</a:t>
            </a:r>
          </a:p>
        </p:txBody>
      </p:sp>
      <p:sp>
        <p:nvSpPr>
          <p:cNvPr id="20536" name="exstream_shape9325"/>
          <p:cNvSpPr>
            <a:spLocks noChangeArrowheads="1"/>
          </p:cNvSpPr>
          <p:nvPr/>
        </p:nvSpPr>
        <p:spPr bwMode="auto">
          <a:xfrm>
            <a:off x="685800" y="512445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35" name="exstream_shape9326"/>
          <p:cNvSpPr>
            <a:spLocks noChangeArrowheads="1"/>
          </p:cNvSpPr>
          <p:nvPr/>
        </p:nvSpPr>
        <p:spPr bwMode="auto">
          <a:xfrm>
            <a:off x="809625" y="5124450"/>
            <a:ext cx="1847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Injectable Rx</a:t>
            </a:r>
          </a:p>
        </p:txBody>
      </p:sp>
      <p:sp>
        <p:nvSpPr>
          <p:cNvPr id="20534" name="exstream_shape9327"/>
          <p:cNvSpPr>
            <a:spLocks noChangeArrowheads="1"/>
          </p:cNvSpPr>
          <p:nvPr/>
        </p:nvSpPr>
        <p:spPr bwMode="auto">
          <a:xfrm>
            <a:off x="2657475" y="512445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$14.13</a:t>
            </a:r>
          </a:p>
        </p:txBody>
      </p:sp>
      <p:sp>
        <p:nvSpPr>
          <p:cNvPr id="20533" name="exstream_shape9328"/>
          <p:cNvSpPr>
            <a:spLocks noChangeArrowheads="1"/>
          </p:cNvSpPr>
          <p:nvPr/>
        </p:nvSpPr>
        <p:spPr bwMode="auto">
          <a:xfrm>
            <a:off x="3390900" y="512445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$0.09</a:t>
            </a:r>
          </a:p>
        </p:txBody>
      </p:sp>
      <p:sp>
        <p:nvSpPr>
          <p:cNvPr id="20532" name="exstream_shape9329"/>
          <p:cNvSpPr>
            <a:spLocks noChangeArrowheads="1"/>
          </p:cNvSpPr>
          <p:nvPr/>
        </p:nvSpPr>
        <p:spPr bwMode="auto">
          <a:xfrm>
            <a:off x="4124325" y="5124450"/>
            <a:ext cx="7429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-99.4%</a:t>
            </a:r>
          </a:p>
        </p:txBody>
      </p:sp>
      <p:sp>
        <p:nvSpPr>
          <p:cNvPr id="20531" name="exstream_shape9330"/>
          <p:cNvSpPr>
            <a:spLocks noChangeArrowheads="1"/>
          </p:cNvSpPr>
          <p:nvPr/>
        </p:nvSpPr>
        <p:spPr bwMode="auto">
          <a:xfrm>
            <a:off x="685800" y="52959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30" name="exstream_shape9331"/>
          <p:cNvSpPr>
            <a:spLocks noChangeArrowheads="1"/>
          </p:cNvSpPr>
          <p:nvPr/>
        </p:nvSpPr>
        <p:spPr bwMode="auto">
          <a:xfrm>
            <a:off x="809625" y="5295900"/>
            <a:ext cx="1847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Surgery</a:t>
            </a:r>
          </a:p>
        </p:txBody>
      </p:sp>
      <p:sp>
        <p:nvSpPr>
          <p:cNvPr id="20529" name="exstream_shape9332"/>
          <p:cNvSpPr>
            <a:spLocks noChangeArrowheads="1"/>
          </p:cNvSpPr>
          <p:nvPr/>
        </p:nvSpPr>
        <p:spPr bwMode="auto">
          <a:xfrm>
            <a:off x="2657475" y="529590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$21.22</a:t>
            </a:r>
          </a:p>
        </p:txBody>
      </p:sp>
      <p:sp>
        <p:nvSpPr>
          <p:cNvPr id="20528" name="exstream_shape9333"/>
          <p:cNvSpPr>
            <a:spLocks noChangeArrowheads="1"/>
          </p:cNvSpPr>
          <p:nvPr/>
        </p:nvSpPr>
        <p:spPr bwMode="auto">
          <a:xfrm>
            <a:off x="3390900" y="529590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$24.38</a:t>
            </a:r>
          </a:p>
        </p:txBody>
      </p:sp>
      <p:sp>
        <p:nvSpPr>
          <p:cNvPr id="20527" name="exstream_shape9334"/>
          <p:cNvSpPr>
            <a:spLocks noChangeArrowheads="1"/>
          </p:cNvSpPr>
          <p:nvPr/>
        </p:nvSpPr>
        <p:spPr bwMode="auto">
          <a:xfrm>
            <a:off x="4124325" y="5295900"/>
            <a:ext cx="7429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14.9%</a:t>
            </a:r>
          </a:p>
        </p:txBody>
      </p:sp>
      <p:sp>
        <p:nvSpPr>
          <p:cNvPr id="20526" name="exstream_shape9335"/>
          <p:cNvSpPr>
            <a:spLocks noChangeArrowheads="1"/>
          </p:cNvSpPr>
          <p:nvPr/>
        </p:nvSpPr>
        <p:spPr bwMode="auto">
          <a:xfrm>
            <a:off x="685800" y="546735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25" name="exstream_shape9336"/>
          <p:cNvSpPr>
            <a:spLocks noChangeArrowheads="1"/>
          </p:cNvSpPr>
          <p:nvPr/>
        </p:nvSpPr>
        <p:spPr bwMode="auto">
          <a:xfrm>
            <a:off x="809625" y="5467350"/>
            <a:ext cx="1847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Cardiology</a:t>
            </a:r>
          </a:p>
        </p:txBody>
      </p:sp>
      <p:sp>
        <p:nvSpPr>
          <p:cNvPr id="20524" name="exstream_shape9337"/>
          <p:cNvSpPr>
            <a:spLocks noChangeArrowheads="1"/>
          </p:cNvSpPr>
          <p:nvPr/>
        </p:nvSpPr>
        <p:spPr bwMode="auto">
          <a:xfrm>
            <a:off x="2657475" y="546735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$0.26</a:t>
            </a:r>
          </a:p>
        </p:txBody>
      </p:sp>
      <p:sp>
        <p:nvSpPr>
          <p:cNvPr id="20523" name="exstream_shape9338"/>
          <p:cNvSpPr>
            <a:spLocks noChangeArrowheads="1"/>
          </p:cNvSpPr>
          <p:nvPr/>
        </p:nvSpPr>
        <p:spPr bwMode="auto">
          <a:xfrm>
            <a:off x="3390900" y="546735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$0.23</a:t>
            </a:r>
          </a:p>
        </p:txBody>
      </p:sp>
      <p:sp>
        <p:nvSpPr>
          <p:cNvPr id="20522" name="exstream_shape9339"/>
          <p:cNvSpPr>
            <a:spLocks noChangeArrowheads="1"/>
          </p:cNvSpPr>
          <p:nvPr/>
        </p:nvSpPr>
        <p:spPr bwMode="auto">
          <a:xfrm>
            <a:off x="4124325" y="5467350"/>
            <a:ext cx="7429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-14.3%</a:t>
            </a:r>
          </a:p>
        </p:txBody>
      </p:sp>
      <p:sp>
        <p:nvSpPr>
          <p:cNvPr id="20521" name="exstream_shape9340"/>
          <p:cNvSpPr>
            <a:spLocks noChangeArrowheads="1"/>
          </p:cNvSpPr>
          <p:nvPr/>
        </p:nvSpPr>
        <p:spPr bwMode="auto">
          <a:xfrm>
            <a:off x="685800" y="56388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20" name="exstream_shape9341"/>
          <p:cNvSpPr>
            <a:spLocks noChangeArrowheads="1"/>
          </p:cNvSpPr>
          <p:nvPr/>
        </p:nvSpPr>
        <p:spPr bwMode="auto">
          <a:xfrm>
            <a:off x="809625" y="5638800"/>
            <a:ext cx="1847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X-ray</a:t>
            </a:r>
          </a:p>
        </p:txBody>
      </p:sp>
      <p:sp>
        <p:nvSpPr>
          <p:cNvPr id="20519" name="exstream_shape9342"/>
          <p:cNvSpPr>
            <a:spLocks noChangeArrowheads="1"/>
          </p:cNvSpPr>
          <p:nvPr/>
        </p:nvSpPr>
        <p:spPr bwMode="auto">
          <a:xfrm>
            <a:off x="2657475" y="563880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$3.68</a:t>
            </a:r>
          </a:p>
        </p:txBody>
      </p:sp>
      <p:sp>
        <p:nvSpPr>
          <p:cNvPr id="20518" name="exstream_shape9343"/>
          <p:cNvSpPr>
            <a:spLocks noChangeArrowheads="1"/>
          </p:cNvSpPr>
          <p:nvPr/>
        </p:nvSpPr>
        <p:spPr bwMode="auto">
          <a:xfrm>
            <a:off x="3390900" y="563880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$1.15</a:t>
            </a:r>
          </a:p>
        </p:txBody>
      </p:sp>
      <p:sp>
        <p:nvSpPr>
          <p:cNvPr id="20517" name="exstream_shape9344"/>
          <p:cNvSpPr>
            <a:spLocks noChangeArrowheads="1"/>
          </p:cNvSpPr>
          <p:nvPr/>
        </p:nvSpPr>
        <p:spPr bwMode="auto">
          <a:xfrm>
            <a:off x="4124325" y="5638800"/>
            <a:ext cx="7429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-68.8%</a:t>
            </a:r>
          </a:p>
        </p:txBody>
      </p:sp>
      <p:sp>
        <p:nvSpPr>
          <p:cNvPr id="20516" name="exstream_shape9345"/>
          <p:cNvSpPr>
            <a:spLocks noChangeArrowheads="1"/>
          </p:cNvSpPr>
          <p:nvPr/>
        </p:nvSpPr>
        <p:spPr bwMode="auto">
          <a:xfrm>
            <a:off x="685800" y="581025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15" name="exstream_shape9346"/>
          <p:cNvSpPr>
            <a:spLocks noChangeArrowheads="1"/>
          </p:cNvSpPr>
          <p:nvPr/>
        </p:nvSpPr>
        <p:spPr bwMode="auto">
          <a:xfrm>
            <a:off x="809625" y="5810250"/>
            <a:ext cx="1847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Other</a:t>
            </a:r>
          </a:p>
        </p:txBody>
      </p:sp>
      <p:sp>
        <p:nvSpPr>
          <p:cNvPr id="20514" name="exstream_shape9347"/>
          <p:cNvSpPr>
            <a:spLocks noChangeArrowheads="1"/>
          </p:cNvSpPr>
          <p:nvPr/>
        </p:nvSpPr>
        <p:spPr bwMode="auto">
          <a:xfrm>
            <a:off x="2657475" y="581025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$22.88</a:t>
            </a:r>
          </a:p>
        </p:txBody>
      </p:sp>
      <p:sp>
        <p:nvSpPr>
          <p:cNvPr id="20513" name="exstream_shape9348"/>
          <p:cNvSpPr>
            <a:spLocks noChangeArrowheads="1"/>
          </p:cNvSpPr>
          <p:nvPr/>
        </p:nvSpPr>
        <p:spPr bwMode="auto">
          <a:xfrm>
            <a:off x="3390900" y="581025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$17.60</a:t>
            </a:r>
          </a:p>
        </p:txBody>
      </p:sp>
      <p:sp>
        <p:nvSpPr>
          <p:cNvPr id="20512" name="exstream_shape9349"/>
          <p:cNvSpPr>
            <a:spLocks noChangeArrowheads="1"/>
          </p:cNvSpPr>
          <p:nvPr/>
        </p:nvSpPr>
        <p:spPr bwMode="auto">
          <a:xfrm>
            <a:off x="4124325" y="5810250"/>
            <a:ext cx="7429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-23.0%</a:t>
            </a:r>
          </a:p>
        </p:txBody>
      </p:sp>
      <p:sp>
        <p:nvSpPr>
          <p:cNvPr id="20511" name="exstream_shape9350"/>
          <p:cNvSpPr>
            <a:spLocks noChangeArrowheads="1"/>
          </p:cNvSpPr>
          <p:nvPr/>
        </p:nvSpPr>
        <p:spPr bwMode="auto">
          <a:xfrm>
            <a:off x="685800" y="59817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10" name="exstream_shape9351"/>
          <p:cNvSpPr>
            <a:spLocks noChangeArrowheads="1"/>
          </p:cNvSpPr>
          <p:nvPr/>
        </p:nvSpPr>
        <p:spPr bwMode="auto">
          <a:xfrm>
            <a:off x="809625" y="5981700"/>
            <a:ext cx="1847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Total Specialist</a:t>
            </a:r>
          </a:p>
        </p:txBody>
      </p:sp>
      <p:sp>
        <p:nvSpPr>
          <p:cNvPr id="20509" name="exstream_shape9352"/>
          <p:cNvSpPr>
            <a:spLocks noChangeArrowheads="1"/>
          </p:cNvSpPr>
          <p:nvPr/>
        </p:nvSpPr>
        <p:spPr bwMode="auto">
          <a:xfrm>
            <a:off x="809625" y="5981700"/>
            <a:ext cx="1847850" cy="0"/>
          </a:xfrm>
          <a:custGeom>
            <a:avLst/>
            <a:gdLst>
              <a:gd name="T0" fmla="*/ 0 w 1164"/>
              <a:gd name="T1" fmla="*/ 1164 w 1164"/>
            </a:gdLst>
            <a:ahLst/>
            <a:cxnLst>
              <a:cxn ang="0">
                <a:pos x="T0" y="0"/>
              </a:cxn>
              <a:cxn ang="0">
                <a:pos x="T1" y="0"/>
              </a:cxn>
            </a:cxnLst>
            <a:rect l="0" t="0" r="r" b="b"/>
            <a:pathLst>
              <a:path w="1164">
                <a:moveTo>
                  <a:pt x="0" y="0"/>
                </a:moveTo>
                <a:lnTo>
                  <a:pt x="1164" y="0"/>
                </a:lnTo>
              </a:path>
            </a:pathLst>
          </a:custGeom>
          <a:solidFill>
            <a:srgbClr val="FFFFFF"/>
          </a:solidFill>
          <a:ln w="12700">
            <a:solidFill>
              <a:srgbClr val="000000"/>
            </a:solidFill>
            <a:round/>
            <a:headEnd/>
            <a:tailEnd/>
          </a:ln>
        </p:spPr>
        <p:txBody>
          <a:bodyPr/>
          <a:lstStyle/>
          <a:p>
            <a:endParaRPr lang="en-US"/>
          </a:p>
        </p:txBody>
      </p:sp>
      <p:sp>
        <p:nvSpPr>
          <p:cNvPr id="20508" name="exstream_shape9353"/>
          <p:cNvSpPr>
            <a:spLocks noChangeArrowheads="1"/>
          </p:cNvSpPr>
          <p:nvPr/>
        </p:nvSpPr>
        <p:spPr bwMode="auto">
          <a:xfrm>
            <a:off x="2657475" y="598170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$179.58</a:t>
            </a:r>
          </a:p>
        </p:txBody>
      </p:sp>
      <p:sp>
        <p:nvSpPr>
          <p:cNvPr id="20507" name="exstream_shape9354"/>
          <p:cNvSpPr>
            <a:spLocks noChangeArrowheads="1"/>
          </p:cNvSpPr>
          <p:nvPr/>
        </p:nvSpPr>
        <p:spPr bwMode="auto">
          <a:xfrm>
            <a:off x="2657475" y="5981700"/>
            <a:ext cx="733425" cy="0"/>
          </a:xfrm>
          <a:custGeom>
            <a:avLst/>
            <a:gdLst>
              <a:gd name="T0" fmla="*/ 0 w 462"/>
              <a:gd name="T1" fmla="*/ 462 w 462"/>
            </a:gdLst>
            <a:ahLst/>
            <a:cxnLst>
              <a:cxn ang="0">
                <a:pos x="T0" y="0"/>
              </a:cxn>
              <a:cxn ang="0">
                <a:pos x="T1" y="0"/>
              </a:cxn>
            </a:cxnLst>
            <a:rect l="0" t="0" r="r" b="b"/>
            <a:pathLst>
              <a:path w="462">
                <a:moveTo>
                  <a:pt x="0" y="0"/>
                </a:moveTo>
                <a:lnTo>
                  <a:pt x="462" y="0"/>
                </a:lnTo>
              </a:path>
            </a:pathLst>
          </a:custGeom>
          <a:solidFill>
            <a:srgbClr val="FFFFFF"/>
          </a:solidFill>
          <a:ln w="12700">
            <a:solidFill>
              <a:srgbClr val="000000"/>
            </a:solidFill>
            <a:round/>
            <a:headEnd/>
            <a:tailEnd/>
          </a:ln>
        </p:spPr>
        <p:txBody>
          <a:bodyPr/>
          <a:lstStyle/>
          <a:p>
            <a:endParaRPr lang="en-US"/>
          </a:p>
        </p:txBody>
      </p:sp>
      <p:sp>
        <p:nvSpPr>
          <p:cNvPr id="20506" name="exstream_shape9355"/>
          <p:cNvSpPr>
            <a:spLocks noChangeArrowheads="1"/>
          </p:cNvSpPr>
          <p:nvPr/>
        </p:nvSpPr>
        <p:spPr bwMode="auto">
          <a:xfrm>
            <a:off x="3390900" y="598170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$160.95</a:t>
            </a:r>
          </a:p>
        </p:txBody>
      </p:sp>
      <p:sp>
        <p:nvSpPr>
          <p:cNvPr id="20505" name="exstream_shape9356"/>
          <p:cNvSpPr>
            <a:spLocks noChangeArrowheads="1"/>
          </p:cNvSpPr>
          <p:nvPr/>
        </p:nvSpPr>
        <p:spPr bwMode="auto">
          <a:xfrm>
            <a:off x="3390900" y="5981700"/>
            <a:ext cx="733425" cy="0"/>
          </a:xfrm>
          <a:custGeom>
            <a:avLst/>
            <a:gdLst>
              <a:gd name="T0" fmla="*/ 0 w 462"/>
              <a:gd name="T1" fmla="*/ 462 w 462"/>
            </a:gdLst>
            <a:ahLst/>
            <a:cxnLst>
              <a:cxn ang="0">
                <a:pos x="T0" y="0"/>
              </a:cxn>
              <a:cxn ang="0">
                <a:pos x="T1" y="0"/>
              </a:cxn>
            </a:cxnLst>
            <a:rect l="0" t="0" r="r" b="b"/>
            <a:pathLst>
              <a:path w="462">
                <a:moveTo>
                  <a:pt x="0" y="0"/>
                </a:moveTo>
                <a:lnTo>
                  <a:pt x="462" y="0"/>
                </a:lnTo>
              </a:path>
            </a:pathLst>
          </a:custGeom>
          <a:solidFill>
            <a:srgbClr val="FFFFFF"/>
          </a:solidFill>
          <a:ln w="12700">
            <a:solidFill>
              <a:srgbClr val="000000"/>
            </a:solidFill>
            <a:round/>
            <a:headEnd/>
            <a:tailEnd/>
          </a:ln>
        </p:spPr>
        <p:txBody>
          <a:bodyPr/>
          <a:lstStyle/>
          <a:p>
            <a:endParaRPr lang="en-US"/>
          </a:p>
        </p:txBody>
      </p:sp>
      <p:sp>
        <p:nvSpPr>
          <p:cNvPr id="20504" name="exstream_shape9357"/>
          <p:cNvSpPr>
            <a:spLocks noChangeArrowheads="1"/>
          </p:cNvSpPr>
          <p:nvPr/>
        </p:nvSpPr>
        <p:spPr bwMode="auto">
          <a:xfrm>
            <a:off x="4124325" y="5981700"/>
            <a:ext cx="7429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-10.4%</a:t>
            </a:r>
          </a:p>
        </p:txBody>
      </p:sp>
      <p:sp>
        <p:nvSpPr>
          <p:cNvPr id="20503" name="exstream_shape9358"/>
          <p:cNvSpPr>
            <a:spLocks noChangeArrowheads="1"/>
          </p:cNvSpPr>
          <p:nvPr/>
        </p:nvSpPr>
        <p:spPr bwMode="auto">
          <a:xfrm>
            <a:off x="4124325" y="5981700"/>
            <a:ext cx="742950" cy="0"/>
          </a:xfrm>
          <a:custGeom>
            <a:avLst/>
            <a:gdLst>
              <a:gd name="T0" fmla="*/ 0 w 468"/>
              <a:gd name="T1" fmla="*/ 468 w 468"/>
            </a:gdLst>
            <a:ahLst/>
            <a:cxnLst>
              <a:cxn ang="0">
                <a:pos x="T0" y="0"/>
              </a:cxn>
              <a:cxn ang="0">
                <a:pos x="T1" y="0"/>
              </a:cxn>
            </a:cxnLst>
            <a:rect l="0" t="0" r="r" b="b"/>
            <a:pathLst>
              <a:path w="468">
                <a:moveTo>
                  <a:pt x="0" y="0"/>
                </a:moveTo>
                <a:lnTo>
                  <a:pt x="468" y="0"/>
                </a:lnTo>
              </a:path>
            </a:pathLst>
          </a:custGeom>
          <a:solidFill>
            <a:srgbClr val="FFFFFF"/>
          </a:solidFill>
          <a:ln w="12700">
            <a:solidFill>
              <a:srgbClr val="000000"/>
            </a:solidFill>
            <a:round/>
            <a:headEnd/>
            <a:tailEnd/>
          </a:ln>
        </p:spPr>
        <p:txBody>
          <a:bodyPr/>
          <a:lstStyle/>
          <a:p>
            <a:endParaRPr lang="en-US"/>
          </a:p>
        </p:txBody>
      </p:sp>
      <p:sp>
        <p:nvSpPr>
          <p:cNvPr id="20502" name="exstream_shape9359"/>
          <p:cNvSpPr>
            <a:spLocks noChangeArrowheads="1"/>
          </p:cNvSpPr>
          <p:nvPr/>
        </p:nvSpPr>
        <p:spPr bwMode="auto">
          <a:xfrm>
            <a:off x="685800" y="6153150"/>
            <a:ext cx="19716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Total Primary Care</a:t>
            </a:r>
          </a:p>
        </p:txBody>
      </p:sp>
      <p:sp>
        <p:nvSpPr>
          <p:cNvPr id="20501" name="exstream_shape9360"/>
          <p:cNvSpPr>
            <a:spLocks noChangeArrowheads="1"/>
          </p:cNvSpPr>
          <p:nvPr/>
        </p:nvSpPr>
        <p:spPr bwMode="auto">
          <a:xfrm>
            <a:off x="2657475" y="615315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$270.68</a:t>
            </a:r>
          </a:p>
        </p:txBody>
      </p:sp>
      <p:sp>
        <p:nvSpPr>
          <p:cNvPr id="20500" name="exstream_shape9361"/>
          <p:cNvSpPr>
            <a:spLocks noChangeArrowheads="1"/>
          </p:cNvSpPr>
          <p:nvPr/>
        </p:nvSpPr>
        <p:spPr bwMode="auto">
          <a:xfrm>
            <a:off x="3390900" y="6153150"/>
            <a:ext cx="7334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$267.30</a:t>
            </a:r>
          </a:p>
        </p:txBody>
      </p:sp>
      <p:sp>
        <p:nvSpPr>
          <p:cNvPr id="20499" name="exstream_shape9362"/>
          <p:cNvSpPr>
            <a:spLocks noChangeArrowheads="1"/>
          </p:cNvSpPr>
          <p:nvPr/>
        </p:nvSpPr>
        <p:spPr bwMode="auto">
          <a:xfrm>
            <a:off x="4124325" y="6153150"/>
            <a:ext cx="7429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a:t>
            </a:r>
          </a:p>
        </p:txBody>
      </p:sp>
      <p:sp>
        <p:nvSpPr>
          <p:cNvPr id="20498" name="exstream_shape9363"/>
          <p:cNvSpPr>
            <a:spLocks noChangeArrowheads="1"/>
          </p:cNvSpPr>
          <p:nvPr/>
        </p:nvSpPr>
        <p:spPr bwMode="auto">
          <a:xfrm>
            <a:off x="685800" y="6324600"/>
            <a:ext cx="19716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b="1">
                <a:solidFill>
                  <a:srgbClr val="000000"/>
                </a:solidFill>
                <a:latin typeface="Arial" charset="0"/>
              </a:rPr>
              <a:t>Total</a:t>
            </a:r>
          </a:p>
        </p:txBody>
      </p:sp>
      <p:sp>
        <p:nvSpPr>
          <p:cNvPr id="20497" name="exstream_shape9364"/>
          <p:cNvSpPr>
            <a:spLocks noChangeArrowheads="1"/>
          </p:cNvSpPr>
          <p:nvPr/>
        </p:nvSpPr>
        <p:spPr bwMode="auto">
          <a:xfrm>
            <a:off x="685800" y="6324600"/>
            <a:ext cx="1971675" cy="0"/>
          </a:xfrm>
          <a:custGeom>
            <a:avLst/>
            <a:gdLst>
              <a:gd name="T0" fmla="*/ 0 w 1242"/>
              <a:gd name="T1" fmla="*/ 1242 w 1242"/>
            </a:gdLst>
            <a:ahLst/>
            <a:cxnLst>
              <a:cxn ang="0">
                <a:pos x="T0" y="0"/>
              </a:cxn>
              <a:cxn ang="0">
                <a:pos x="T1" y="0"/>
              </a:cxn>
            </a:cxnLst>
            <a:rect l="0" t="0" r="r" b="b"/>
            <a:pathLst>
              <a:path w="1242">
                <a:moveTo>
                  <a:pt x="0" y="0"/>
                </a:moveTo>
                <a:lnTo>
                  <a:pt x="1242" y="0"/>
                </a:lnTo>
              </a:path>
            </a:pathLst>
          </a:custGeom>
          <a:solidFill>
            <a:srgbClr val="FFFFFF"/>
          </a:solidFill>
          <a:ln w="12700">
            <a:solidFill>
              <a:srgbClr val="000000"/>
            </a:solidFill>
            <a:round/>
            <a:headEnd/>
            <a:tailEnd/>
          </a:ln>
        </p:spPr>
        <p:txBody>
          <a:bodyPr/>
          <a:lstStyle/>
          <a:p>
            <a:endParaRPr lang="en-US"/>
          </a:p>
        </p:txBody>
      </p:sp>
      <p:sp>
        <p:nvSpPr>
          <p:cNvPr id="20496" name="exstream_shape9365"/>
          <p:cNvSpPr>
            <a:spLocks noChangeArrowheads="1"/>
          </p:cNvSpPr>
          <p:nvPr/>
        </p:nvSpPr>
        <p:spPr bwMode="auto">
          <a:xfrm>
            <a:off x="2657475" y="6324600"/>
            <a:ext cx="7334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$450.26</a:t>
            </a:r>
          </a:p>
        </p:txBody>
      </p:sp>
      <p:sp>
        <p:nvSpPr>
          <p:cNvPr id="20495" name="exstream_shape9366"/>
          <p:cNvSpPr>
            <a:spLocks noChangeArrowheads="1"/>
          </p:cNvSpPr>
          <p:nvPr/>
        </p:nvSpPr>
        <p:spPr bwMode="auto">
          <a:xfrm>
            <a:off x="2657475" y="6324600"/>
            <a:ext cx="733425" cy="0"/>
          </a:xfrm>
          <a:custGeom>
            <a:avLst/>
            <a:gdLst>
              <a:gd name="T0" fmla="*/ 0 w 462"/>
              <a:gd name="T1" fmla="*/ 462 w 462"/>
            </a:gdLst>
            <a:ahLst/>
            <a:cxnLst>
              <a:cxn ang="0">
                <a:pos x="T0" y="0"/>
              </a:cxn>
              <a:cxn ang="0">
                <a:pos x="T1" y="0"/>
              </a:cxn>
            </a:cxnLst>
            <a:rect l="0" t="0" r="r" b="b"/>
            <a:pathLst>
              <a:path w="462">
                <a:moveTo>
                  <a:pt x="0" y="0"/>
                </a:moveTo>
                <a:lnTo>
                  <a:pt x="462" y="0"/>
                </a:lnTo>
              </a:path>
            </a:pathLst>
          </a:custGeom>
          <a:solidFill>
            <a:srgbClr val="FFFFFF"/>
          </a:solidFill>
          <a:ln w="12700">
            <a:solidFill>
              <a:srgbClr val="000000"/>
            </a:solidFill>
            <a:round/>
            <a:headEnd/>
            <a:tailEnd/>
          </a:ln>
        </p:spPr>
        <p:txBody>
          <a:bodyPr/>
          <a:lstStyle/>
          <a:p>
            <a:endParaRPr lang="en-US"/>
          </a:p>
        </p:txBody>
      </p:sp>
      <p:sp>
        <p:nvSpPr>
          <p:cNvPr id="20494" name="exstream_shape9367"/>
          <p:cNvSpPr>
            <a:spLocks noChangeArrowheads="1"/>
          </p:cNvSpPr>
          <p:nvPr/>
        </p:nvSpPr>
        <p:spPr bwMode="auto">
          <a:xfrm>
            <a:off x="3390900" y="6324600"/>
            <a:ext cx="7334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$428.25</a:t>
            </a:r>
          </a:p>
        </p:txBody>
      </p:sp>
      <p:sp>
        <p:nvSpPr>
          <p:cNvPr id="20493" name="exstream_shape9368"/>
          <p:cNvSpPr>
            <a:spLocks noChangeArrowheads="1"/>
          </p:cNvSpPr>
          <p:nvPr/>
        </p:nvSpPr>
        <p:spPr bwMode="auto">
          <a:xfrm>
            <a:off x="3390900" y="6324600"/>
            <a:ext cx="733425" cy="0"/>
          </a:xfrm>
          <a:custGeom>
            <a:avLst/>
            <a:gdLst>
              <a:gd name="T0" fmla="*/ 0 w 462"/>
              <a:gd name="T1" fmla="*/ 462 w 462"/>
            </a:gdLst>
            <a:ahLst/>
            <a:cxnLst>
              <a:cxn ang="0">
                <a:pos x="T0" y="0"/>
              </a:cxn>
              <a:cxn ang="0">
                <a:pos x="T1" y="0"/>
              </a:cxn>
            </a:cxnLst>
            <a:rect l="0" t="0" r="r" b="b"/>
            <a:pathLst>
              <a:path w="462">
                <a:moveTo>
                  <a:pt x="0" y="0"/>
                </a:moveTo>
                <a:lnTo>
                  <a:pt x="462" y="0"/>
                </a:lnTo>
              </a:path>
            </a:pathLst>
          </a:custGeom>
          <a:solidFill>
            <a:srgbClr val="FFFFFF"/>
          </a:solidFill>
          <a:ln w="12700">
            <a:solidFill>
              <a:srgbClr val="000000"/>
            </a:solidFill>
            <a:round/>
            <a:headEnd/>
            <a:tailEnd/>
          </a:ln>
        </p:spPr>
        <p:txBody>
          <a:bodyPr/>
          <a:lstStyle/>
          <a:p>
            <a:endParaRPr lang="en-US"/>
          </a:p>
        </p:txBody>
      </p:sp>
      <p:sp>
        <p:nvSpPr>
          <p:cNvPr id="20492" name="exstream_shape9369"/>
          <p:cNvSpPr>
            <a:spLocks noChangeArrowheads="1"/>
          </p:cNvSpPr>
          <p:nvPr/>
        </p:nvSpPr>
        <p:spPr bwMode="auto">
          <a:xfrm>
            <a:off x="4124325" y="6324600"/>
            <a:ext cx="7429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-4.9%</a:t>
            </a:r>
          </a:p>
        </p:txBody>
      </p:sp>
      <p:sp>
        <p:nvSpPr>
          <p:cNvPr id="20491" name="exstream_shape9370"/>
          <p:cNvSpPr>
            <a:spLocks noChangeArrowheads="1"/>
          </p:cNvSpPr>
          <p:nvPr/>
        </p:nvSpPr>
        <p:spPr bwMode="auto">
          <a:xfrm>
            <a:off x="4124325" y="6324600"/>
            <a:ext cx="742950" cy="0"/>
          </a:xfrm>
          <a:custGeom>
            <a:avLst/>
            <a:gdLst>
              <a:gd name="T0" fmla="*/ 0 w 468"/>
              <a:gd name="T1" fmla="*/ 468 w 468"/>
            </a:gdLst>
            <a:ahLst/>
            <a:cxnLst>
              <a:cxn ang="0">
                <a:pos x="T0" y="0"/>
              </a:cxn>
              <a:cxn ang="0">
                <a:pos x="T1" y="0"/>
              </a:cxn>
            </a:cxnLst>
            <a:rect l="0" t="0" r="r" b="b"/>
            <a:pathLst>
              <a:path w="468">
                <a:moveTo>
                  <a:pt x="0" y="0"/>
                </a:moveTo>
                <a:lnTo>
                  <a:pt x="468" y="0"/>
                </a:lnTo>
              </a:path>
            </a:pathLst>
          </a:custGeom>
          <a:solidFill>
            <a:srgbClr val="FFFFFF"/>
          </a:solidFill>
          <a:ln w="12700">
            <a:solidFill>
              <a:srgbClr val="000000"/>
            </a:solidFill>
            <a:round/>
            <a:headEnd/>
            <a:tailEnd/>
          </a:ln>
        </p:spPr>
        <p:txBody>
          <a:bodyPr/>
          <a:lstStyle/>
          <a:p>
            <a:endParaRPr lang="en-US"/>
          </a:p>
        </p:txBody>
      </p:sp>
      <p:sp>
        <p:nvSpPr>
          <p:cNvPr id="20490" name="exstream_shape9371"/>
          <p:cNvSpPr>
            <a:spLocks noChangeArrowheads="1"/>
          </p:cNvSpPr>
          <p:nvPr/>
        </p:nvSpPr>
        <p:spPr bwMode="auto">
          <a:xfrm>
            <a:off x="685800"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Office visits per 1,000 members</a:t>
            </a:r>
          </a:p>
        </p:txBody>
      </p:sp>
      <p:sp>
        <p:nvSpPr>
          <p:cNvPr id="20489" name="exstream_shape9372"/>
          <p:cNvSpPr>
            <a:spLocks noChangeArrowheads="1"/>
          </p:cNvSpPr>
          <p:nvPr/>
        </p:nvSpPr>
        <p:spPr bwMode="auto">
          <a:xfrm>
            <a:off x="5172075"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Average plan cost per office visit</a:t>
            </a:r>
          </a:p>
        </p:txBody>
      </p:sp>
      <p:sp>
        <p:nvSpPr>
          <p:cNvPr id="20488" name="exstream_shape9373"/>
          <p:cNvSpPr txBox="1">
            <a:spLocks noChangeArrowheads="1"/>
          </p:cNvSpPr>
          <p:nvPr/>
        </p:nvSpPr>
        <p:spPr bwMode="auto">
          <a:xfrm>
            <a:off x="8543925" y="514350"/>
            <a:ext cx="981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487" name="exstream_shape9374"/>
          <p:cNvSpPr txBox="1">
            <a:spLocks noChangeArrowheads="1"/>
          </p:cNvSpPr>
          <p:nvPr/>
        </p:nvSpPr>
        <p:spPr bwMode="auto">
          <a:xfrm>
            <a:off x="8543925" y="514350"/>
            <a:ext cx="981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486" name="exstream_shape9375"/>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20484" name="exstream_shape9377"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20483" name="exstream_shape9378"/>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298341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0" name="exstream_shape9380"/>
          <p:cNvSpPr>
            <a:spLocks noChangeArrowheads="1"/>
          </p:cNvSpPr>
          <p:nvPr/>
        </p:nvSpPr>
        <p:spPr bwMode="auto">
          <a:xfrm>
            <a:off x="1733550" y="5629275"/>
            <a:ext cx="352425" cy="752475"/>
          </a:xfrm>
          <a:custGeom>
            <a:avLst/>
            <a:gdLst>
              <a:gd name="T0" fmla="*/ 0 w 37"/>
              <a:gd name="T1" fmla="*/ 0 h 79"/>
              <a:gd name="T2" fmla="*/ 36 w 37"/>
              <a:gd name="T3" fmla="*/ 0 h 79"/>
              <a:gd name="T4" fmla="*/ 36 w 37"/>
              <a:gd name="T5" fmla="*/ 78 h 79"/>
              <a:gd name="T6" fmla="*/ 0 w 37"/>
              <a:gd name="T7" fmla="*/ 78 h 79"/>
              <a:gd name="T8" fmla="*/ 0 w 37"/>
              <a:gd name="T9" fmla="*/ 0 h 79"/>
            </a:gdLst>
            <a:ahLst/>
            <a:cxnLst>
              <a:cxn ang="0">
                <a:pos x="T0" y="T1"/>
              </a:cxn>
              <a:cxn ang="0">
                <a:pos x="T2" y="T3"/>
              </a:cxn>
              <a:cxn ang="0">
                <a:pos x="T4" y="T5"/>
              </a:cxn>
              <a:cxn ang="0">
                <a:pos x="T6" y="T7"/>
              </a:cxn>
              <a:cxn ang="0">
                <a:pos x="T8" y="T9"/>
              </a:cxn>
            </a:cxnLst>
            <a:rect l="0" t="0" r="r" b="b"/>
            <a:pathLst>
              <a:path w="37" h="79">
                <a:moveTo>
                  <a:pt x="0" y="0"/>
                </a:moveTo>
                <a:lnTo>
                  <a:pt x="36" y="0"/>
                </a:lnTo>
                <a:lnTo>
                  <a:pt x="36" y="78"/>
                </a:lnTo>
                <a:lnTo>
                  <a:pt x="0" y="7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9569" name="exstream_shape9381"/>
          <p:cNvSpPr>
            <a:spLocks noChangeArrowheads="1"/>
          </p:cNvSpPr>
          <p:nvPr/>
        </p:nvSpPr>
        <p:spPr bwMode="auto">
          <a:xfrm>
            <a:off x="2076450" y="5524500"/>
            <a:ext cx="352425" cy="857250"/>
          </a:xfrm>
          <a:custGeom>
            <a:avLst/>
            <a:gdLst>
              <a:gd name="T0" fmla="*/ 0 w 37"/>
              <a:gd name="T1" fmla="*/ 0 h 90"/>
              <a:gd name="T2" fmla="*/ 36 w 37"/>
              <a:gd name="T3" fmla="*/ 0 h 90"/>
              <a:gd name="T4" fmla="*/ 36 w 37"/>
              <a:gd name="T5" fmla="*/ 89 h 90"/>
              <a:gd name="T6" fmla="*/ 0 w 37"/>
              <a:gd name="T7" fmla="*/ 89 h 90"/>
              <a:gd name="T8" fmla="*/ 0 w 37"/>
              <a:gd name="T9" fmla="*/ 0 h 90"/>
            </a:gdLst>
            <a:ahLst/>
            <a:cxnLst>
              <a:cxn ang="0">
                <a:pos x="T0" y="T1"/>
              </a:cxn>
              <a:cxn ang="0">
                <a:pos x="T2" y="T3"/>
              </a:cxn>
              <a:cxn ang="0">
                <a:pos x="T4" y="T5"/>
              </a:cxn>
              <a:cxn ang="0">
                <a:pos x="T6" y="T7"/>
              </a:cxn>
              <a:cxn ang="0">
                <a:pos x="T8" y="T9"/>
              </a:cxn>
            </a:cxnLst>
            <a:rect l="0" t="0" r="r" b="b"/>
            <a:pathLst>
              <a:path w="37" h="90">
                <a:moveTo>
                  <a:pt x="0" y="0"/>
                </a:moveTo>
                <a:lnTo>
                  <a:pt x="36" y="0"/>
                </a:lnTo>
                <a:lnTo>
                  <a:pt x="36" y="89"/>
                </a:lnTo>
                <a:lnTo>
                  <a:pt x="0" y="89"/>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9568" name="exstream_shape9382"/>
          <p:cNvSpPr>
            <a:spLocks noChangeArrowheads="1"/>
          </p:cNvSpPr>
          <p:nvPr/>
        </p:nvSpPr>
        <p:spPr bwMode="auto">
          <a:xfrm>
            <a:off x="2543175" y="5524500"/>
            <a:ext cx="352425" cy="857250"/>
          </a:xfrm>
          <a:custGeom>
            <a:avLst/>
            <a:gdLst>
              <a:gd name="T0" fmla="*/ 0 w 37"/>
              <a:gd name="T1" fmla="*/ 0 h 90"/>
              <a:gd name="T2" fmla="*/ 36 w 37"/>
              <a:gd name="T3" fmla="*/ 0 h 90"/>
              <a:gd name="T4" fmla="*/ 36 w 37"/>
              <a:gd name="T5" fmla="*/ 89 h 90"/>
              <a:gd name="T6" fmla="*/ 0 w 37"/>
              <a:gd name="T7" fmla="*/ 89 h 90"/>
              <a:gd name="T8" fmla="*/ 0 w 37"/>
              <a:gd name="T9" fmla="*/ 0 h 90"/>
            </a:gdLst>
            <a:ahLst/>
            <a:cxnLst>
              <a:cxn ang="0">
                <a:pos x="T0" y="T1"/>
              </a:cxn>
              <a:cxn ang="0">
                <a:pos x="T2" y="T3"/>
              </a:cxn>
              <a:cxn ang="0">
                <a:pos x="T4" y="T5"/>
              </a:cxn>
              <a:cxn ang="0">
                <a:pos x="T6" y="T7"/>
              </a:cxn>
              <a:cxn ang="0">
                <a:pos x="T8" y="T9"/>
              </a:cxn>
            </a:cxnLst>
            <a:rect l="0" t="0" r="r" b="b"/>
            <a:pathLst>
              <a:path w="37" h="90">
                <a:moveTo>
                  <a:pt x="0" y="0"/>
                </a:moveTo>
                <a:lnTo>
                  <a:pt x="36" y="0"/>
                </a:lnTo>
                <a:lnTo>
                  <a:pt x="36" y="89"/>
                </a:lnTo>
                <a:lnTo>
                  <a:pt x="0" y="8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9567" name="exstream_shape9383"/>
          <p:cNvSpPr>
            <a:spLocks noChangeArrowheads="1"/>
          </p:cNvSpPr>
          <p:nvPr/>
        </p:nvSpPr>
        <p:spPr bwMode="auto">
          <a:xfrm>
            <a:off x="2886075" y="5495925"/>
            <a:ext cx="352425" cy="885825"/>
          </a:xfrm>
          <a:custGeom>
            <a:avLst/>
            <a:gdLst>
              <a:gd name="T0" fmla="*/ 0 w 37"/>
              <a:gd name="T1" fmla="*/ 0 h 93"/>
              <a:gd name="T2" fmla="*/ 36 w 37"/>
              <a:gd name="T3" fmla="*/ 0 h 93"/>
              <a:gd name="T4" fmla="*/ 36 w 37"/>
              <a:gd name="T5" fmla="*/ 92 h 93"/>
              <a:gd name="T6" fmla="*/ 0 w 37"/>
              <a:gd name="T7" fmla="*/ 92 h 93"/>
              <a:gd name="T8" fmla="*/ 0 w 37"/>
              <a:gd name="T9" fmla="*/ 0 h 93"/>
            </a:gdLst>
            <a:ahLst/>
            <a:cxnLst>
              <a:cxn ang="0">
                <a:pos x="T0" y="T1"/>
              </a:cxn>
              <a:cxn ang="0">
                <a:pos x="T2" y="T3"/>
              </a:cxn>
              <a:cxn ang="0">
                <a:pos x="T4" y="T5"/>
              </a:cxn>
              <a:cxn ang="0">
                <a:pos x="T6" y="T7"/>
              </a:cxn>
              <a:cxn ang="0">
                <a:pos x="T8" y="T9"/>
              </a:cxn>
            </a:cxnLst>
            <a:rect l="0" t="0" r="r" b="b"/>
            <a:pathLst>
              <a:path w="37" h="93">
                <a:moveTo>
                  <a:pt x="0" y="0"/>
                </a:moveTo>
                <a:lnTo>
                  <a:pt x="36" y="0"/>
                </a:lnTo>
                <a:lnTo>
                  <a:pt x="36" y="92"/>
                </a:lnTo>
                <a:lnTo>
                  <a:pt x="0" y="92"/>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9566" name="exstream_shape9384"/>
          <p:cNvSpPr>
            <a:spLocks noChangeArrowheads="1"/>
          </p:cNvSpPr>
          <p:nvPr/>
        </p:nvSpPr>
        <p:spPr bwMode="auto">
          <a:xfrm>
            <a:off x="3352800" y="5991225"/>
            <a:ext cx="352425" cy="390525"/>
          </a:xfrm>
          <a:custGeom>
            <a:avLst/>
            <a:gdLst>
              <a:gd name="T0" fmla="*/ 0 w 37"/>
              <a:gd name="T1" fmla="*/ 0 h 41"/>
              <a:gd name="T2" fmla="*/ 36 w 37"/>
              <a:gd name="T3" fmla="*/ 0 h 41"/>
              <a:gd name="T4" fmla="*/ 36 w 37"/>
              <a:gd name="T5" fmla="*/ 40 h 41"/>
              <a:gd name="T6" fmla="*/ 0 w 37"/>
              <a:gd name="T7" fmla="*/ 40 h 41"/>
              <a:gd name="T8" fmla="*/ 0 w 37"/>
              <a:gd name="T9" fmla="*/ 0 h 41"/>
            </a:gdLst>
            <a:ahLst/>
            <a:cxnLst>
              <a:cxn ang="0">
                <a:pos x="T0" y="T1"/>
              </a:cxn>
              <a:cxn ang="0">
                <a:pos x="T2" y="T3"/>
              </a:cxn>
              <a:cxn ang="0">
                <a:pos x="T4" y="T5"/>
              </a:cxn>
              <a:cxn ang="0">
                <a:pos x="T6" y="T7"/>
              </a:cxn>
              <a:cxn ang="0">
                <a:pos x="T8" y="T9"/>
              </a:cxn>
            </a:cxnLst>
            <a:rect l="0" t="0" r="r" b="b"/>
            <a:pathLst>
              <a:path w="37" h="41">
                <a:moveTo>
                  <a:pt x="0" y="0"/>
                </a:moveTo>
                <a:lnTo>
                  <a:pt x="36" y="0"/>
                </a:lnTo>
                <a:lnTo>
                  <a:pt x="36" y="40"/>
                </a:lnTo>
                <a:lnTo>
                  <a:pt x="0" y="40"/>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9565" name="exstream_shape9385"/>
          <p:cNvSpPr>
            <a:spLocks noChangeArrowheads="1"/>
          </p:cNvSpPr>
          <p:nvPr/>
        </p:nvSpPr>
        <p:spPr bwMode="auto">
          <a:xfrm>
            <a:off x="3695700" y="5762625"/>
            <a:ext cx="352425" cy="619125"/>
          </a:xfrm>
          <a:custGeom>
            <a:avLst/>
            <a:gdLst>
              <a:gd name="T0" fmla="*/ 0 w 37"/>
              <a:gd name="T1" fmla="*/ 0 h 65"/>
              <a:gd name="T2" fmla="*/ 36 w 37"/>
              <a:gd name="T3" fmla="*/ 0 h 65"/>
              <a:gd name="T4" fmla="*/ 36 w 37"/>
              <a:gd name="T5" fmla="*/ 64 h 65"/>
              <a:gd name="T6" fmla="*/ 0 w 37"/>
              <a:gd name="T7" fmla="*/ 64 h 65"/>
              <a:gd name="T8" fmla="*/ 0 w 37"/>
              <a:gd name="T9" fmla="*/ 0 h 65"/>
            </a:gdLst>
            <a:ahLst/>
            <a:cxnLst>
              <a:cxn ang="0">
                <a:pos x="T0" y="T1"/>
              </a:cxn>
              <a:cxn ang="0">
                <a:pos x="T2" y="T3"/>
              </a:cxn>
              <a:cxn ang="0">
                <a:pos x="T4" y="T5"/>
              </a:cxn>
              <a:cxn ang="0">
                <a:pos x="T6" y="T7"/>
              </a:cxn>
              <a:cxn ang="0">
                <a:pos x="T8" y="T9"/>
              </a:cxn>
            </a:cxnLst>
            <a:rect l="0" t="0" r="r" b="b"/>
            <a:pathLst>
              <a:path w="37" h="65">
                <a:moveTo>
                  <a:pt x="0" y="0"/>
                </a:moveTo>
                <a:lnTo>
                  <a:pt x="36" y="0"/>
                </a:lnTo>
                <a:lnTo>
                  <a:pt x="36" y="64"/>
                </a:lnTo>
                <a:lnTo>
                  <a:pt x="0" y="64"/>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9564" name="exstream_shape9386"/>
          <p:cNvSpPr>
            <a:spLocks noChangeArrowheads="1"/>
          </p:cNvSpPr>
          <p:nvPr/>
        </p:nvSpPr>
        <p:spPr bwMode="auto">
          <a:xfrm>
            <a:off x="6448425" y="2552700"/>
            <a:ext cx="314325" cy="971550"/>
          </a:xfrm>
          <a:custGeom>
            <a:avLst/>
            <a:gdLst>
              <a:gd name="T0" fmla="*/ 0 w 33"/>
              <a:gd name="T1" fmla="*/ 0 h 102"/>
              <a:gd name="T2" fmla="*/ 32 w 33"/>
              <a:gd name="T3" fmla="*/ 0 h 102"/>
              <a:gd name="T4" fmla="*/ 32 w 33"/>
              <a:gd name="T5" fmla="*/ 101 h 102"/>
              <a:gd name="T6" fmla="*/ 0 w 33"/>
              <a:gd name="T7" fmla="*/ 101 h 102"/>
              <a:gd name="T8" fmla="*/ 0 w 33"/>
              <a:gd name="T9" fmla="*/ 0 h 102"/>
            </a:gdLst>
            <a:ahLst/>
            <a:cxnLst>
              <a:cxn ang="0">
                <a:pos x="T0" y="T1"/>
              </a:cxn>
              <a:cxn ang="0">
                <a:pos x="T2" y="T3"/>
              </a:cxn>
              <a:cxn ang="0">
                <a:pos x="T4" y="T5"/>
              </a:cxn>
              <a:cxn ang="0">
                <a:pos x="T6" y="T7"/>
              </a:cxn>
              <a:cxn ang="0">
                <a:pos x="T8" y="T9"/>
              </a:cxn>
            </a:cxnLst>
            <a:rect l="0" t="0" r="r" b="b"/>
            <a:pathLst>
              <a:path w="33" h="102">
                <a:moveTo>
                  <a:pt x="0" y="0"/>
                </a:moveTo>
                <a:lnTo>
                  <a:pt x="32" y="0"/>
                </a:lnTo>
                <a:lnTo>
                  <a:pt x="32" y="101"/>
                </a:lnTo>
                <a:lnTo>
                  <a:pt x="0" y="101"/>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9563" name="exstream_shape9387"/>
          <p:cNvSpPr>
            <a:spLocks noChangeArrowheads="1"/>
          </p:cNvSpPr>
          <p:nvPr/>
        </p:nvSpPr>
        <p:spPr bwMode="auto">
          <a:xfrm>
            <a:off x="6753225" y="2466975"/>
            <a:ext cx="314325" cy="1057275"/>
          </a:xfrm>
          <a:custGeom>
            <a:avLst/>
            <a:gdLst>
              <a:gd name="T0" fmla="*/ 0 w 33"/>
              <a:gd name="T1" fmla="*/ 0 h 111"/>
              <a:gd name="T2" fmla="*/ 32 w 33"/>
              <a:gd name="T3" fmla="*/ 0 h 111"/>
              <a:gd name="T4" fmla="*/ 32 w 33"/>
              <a:gd name="T5" fmla="*/ 110 h 111"/>
              <a:gd name="T6" fmla="*/ 0 w 33"/>
              <a:gd name="T7" fmla="*/ 110 h 111"/>
              <a:gd name="T8" fmla="*/ 0 w 33"/>
              <a:gd name="T9" fmla="*/ 0 h 111"/>
            </a:gdLst>
            <a:ahLst/>
            <a:cxnLst>
              <a:cxn ang="0">
                <a:pos x="T0" y="T1"/>
              </a:cxn>
              <a:cxn ang="0">
                <a:pos x="T2" y="T3"/>
              </a:cxn>
              <a:cxn ang="0">
                <a:pos x="T4" y="T5"/>
              </a:cxn>
              <a:cxn ang="0">
                <a:pos x="T6" y="T7"/>
              </a:cxn>
              <a:cxn ang="0">
                <a:pos x="T8" y="T9"/>
              </a:cxn>
            </a:cxnLst>
            <a:rect l="0" t="0" r="r" b="b"/>
            <a:pathLst>
              <a:path w="33" h="111">
                <a:moveTo>
                  <a:pt x="0" y="0"/>
                </a:moveTo>
                <a:lnTo>
                  <a:pt x="32" y="0"/>
                </a:lnTo>
                <a:lnTo>
                  <a:pt x="32" y="110"/>
                </a:lnTo>
                <a:lnTo>
                  <a:pt x="0" y="110"/>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9562" name="exstream_shape9388"/>
          <p:cNvSpPr>
            <a:spLocks noChangeArrowheads="1"/>
          </p:cNvSpPr>
          <p:nvPr/>
        </p:nvSpPr>
        <p:spPr bwMode="auto">
          <a:xfrm>
            <a:off x="7058025" y="2714625"/>
            <a:ext cx="314325" cy="809625"/>
          </a:xfrm>
          <a:custGeom>
            <a:avLst/>
            <a:gdLst>
              <a:gd name="T0" fmla="*/ 0 w 33"/>
              <a:gd name="T1" fmla="*/ 0 h 85"/>
              <a:gd name="T2" fmla="*/ 32 w 33"/>
              <a:gd name="T3" fmla="*/ 0 h 85"/>
              <a:gd name="T4" fmla="*/ 32 w 33"/>
              <a:gd name="T5" fmla="*/ 84 h 85"/>
              <a:gd name="T6" fmla="*/ 0 w 33"/>
              <a:gd name="T7" fmla="*/ 84 h 85"/>
              <a:gd name="T8" fmla="*/ 0 w 33"/>
              <a:gd name="T9" fmla="*/ 0 h 85"/>
            </a:gdLst>
            <a:ahLst/>
            <a:cxnLst>
              <a:cxn ang="0">
                <a:pos x="T0" y="T1"/>
              </a:cxn>
              <a:cxn ang="0">
                <a:pos x="T2" y="T3"/>
              </a:cxn>
              <a:cxn ang="0">
                <a:pos x="T4" y="T5"/>
              </a:cxn>
              <a:cxn ang="0">
                <a:pos x="T6" y="T7"/>
              </a:cxn>
              <a:cxn ang="0">
                <a:pos x="T8" y="T9"/>
              </a:cxn>
            </a:cxnLst>
            <a:rect l="0" t="0" r="r" b="b"/>
            <a:pathLst>
              <a:path w="33" h="85">
                <a:moveTo>
                  <a:pt x="0" y="0"/>
                </a:moveTo>
                <a:lnTo>
                  <a:pt x="32" y="0"/>
                </a:lnTo>
                <a:lnTo>
                  <a:pt x="32" y="84"/>
                </a:lnTo>
                <a:lnTo>
                  <a:pt x="0" y="84"/>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9561" name="exstream_shape9389"/>
          <p:cNvSpPr>
            <a:spLocks noChangeArrowheads="1"/>
          </p:cNvSpPr>
          <p:nvPr/>
        </p:nvSpPr>
        <p:spPr bwMode="auto">
          <a:xfrm>
            <a:off x="7524750" y="2990850"/>
            <a:ext cx="314325" cy="533400"/>
          </a:xfrm>
          <a:custGeom>
            <a:avLst/>
            <a:gdLst>
              <a:gd name="T0" fmla="*/ 0 w 33"/>
              <a:gd name="T1" fmla="*/ 0 h 56"/>
              <a:gd name="T2" fmla="*/ 32 w 33"/>
              <a:gd name="T3" fmla="*/ 0 h 56"/>
              <a:gd name="T4" fmla="*/ 32 w 33"/>
              <a:gd name="T5" fmla="*/ 55 h 56"/>
              <a:gd name="T6" fmla="*/ 0 w 33"/>
              <a:gd name="T7" fmla="*/ 55 h 56"/>
              <a:gd name="T8" fmla="*/ 0 w 33"/>
              <a:gd name="T9" fmla="*/ 0 h 56"/>
            </a:gdLst>
            <a:ahLst/>
            <a:cxnLst>
              <a:cxn ang="0">
                <a:pos x="T0" y="T1"/>
              </a:cxn>
              <a:cxn ang="0">
                <a:pos x="T2" y="T3"/>
              </a:cxn>
              <a:cxn ang="0">
                <a:pos x="T4" y="T5"/>
              </a:cxn>
              <a:cxn ang="0">
                <a:pos x="T6" y="T7"/>
              </a:cxn>
              <a:cxn ang="0">
                <a:pos x="T8" y="T9"/>
              </a:cxn>
            </a:cxnLst>
            <a:rect l="0" t="0" r="r" b="b"/>
            <a:pathLst>
              <a:path w="33" h="56">
                <a:moveTo>
                  <a:pt x="0" y="0"/>
                </a:moveTo>
                <a:lnTo>
                  <a:pt x="32" y="0"/>
                </a:lnTo>
                <a:lnTo>
                  <a:pt x="32" y="55"/>
                </a:lnTo>
                <a:lnTo>
                  <a:pt x="0" y="55"/>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9560" name="exstream_shape9390"/>
          <p:cNvSpPr>
            <a:spLocks noChangeArrowheads="1"/>
          </p:cNvSpPr>
          <p:nvPr/>
        </p:nvSpPr>
        <p:spPr bwMode="auto">
          <a:xfrm>
            <a:off x="7829550" y="3019425"/>
            <a:ext cx="314325" cy="504825"/>
          </a:xfrm>
          <a:custGeom>
            <a:avLst/>
            <a:gdLst>
              <a:gd name="T0" fmla="*/ 0 w 33"/>
              <a:gd name="T1" fmla="*/ 0 h 53"/>
              <a:gd name="T2" fmla="*/ 32 w 33"/>
              <a:gd name="T3" fmla="*/ 0 h 53"/>
              <a:gd name="T4" fmla="*/ 32 w 33"/>
              <a:gd name="T5" fmla="*/ 52 h 53"/>
              <a:gd name="T6" fmla="*/ 0 w 33"/>
              <a:gd name="T7" fmla="*/ 52 h 53"/>
              <a:gd name="T8" fmla="*/ 0 w 33"/>
              <a:gd name="T9" fmla="*/ 0 h 53"/>
            </a:gdLst>
            <a:ahLst/>
            <a:cxnLst>
              <a:cxn ang="0">
                <a:pos x="T0" y="T1"/>
              </a:cxn>
              <a:cxn ang="0">
                <a:pos x="T2" y="T3"/>
              </a:cxn>
              <a:cxn ang="0">
                <a:pos x="T4" y="T5"/>
              </a:cxn>
              <a:cxn ang="0">
                <a:pos x="T6" y="T7"/>
              </a:cxn>
              <a:cxn ang="0">
                <a:pos x="T8" y="T9"/>
              </a:cxn>
            </a:cxnLst>
            <a:rect l="0" t="0" r="r" b="b"/>
            <a:pathLst>
              <a:path w="33" h="53">
                <a:moveTo>
                  <a:pt x="0" y="0"/>
                </a:moveTo>
                <a:lnTo>
                  <a:pt x="32" y="0"/>
                </a:lnTo>
                <a:lnTo>
                  <a:pt x="32" y="52"/>
                </a:lnTo>
                <a:lnTo>
                  <a:pt x="0" y="5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9559" name="exstream_shape9391"/>
          <p:cNvSpPr>
            <a:spLocks noChangeArrowheads="1"/>
          </p:cNvSpPr>
          <p:nvPr/>
        </p:nvSpPr>
        <p:spPr bwMode="auto">
          <a:xfrm>
            <a:off x="8134350" y="3057525"/>
            <a:ext cx="314325" cy="466725"/>
          </a:xfrm>
          <a:custGeom>
            <a:avLst/>
            <a:gdLst>
              <a:gd name="T0" fmla="*/ 0 w 33"/>
              <a:gd name="T1" fmla="*/ 0 h 49"/>
              <a:gd name="T2" fmla="*/ 32 w 33"/>
              <a:gd name="T3" fmla="*/ 0 h 49"/>
              <a:gd name="T4" fmla="*/ 32 w 33"/>
              <a:gd name="T5" fmla="*/ 48 h 49"/>
              <a:gd name="T6" fmla="*/ 0 w 33"/>
              <a:gd name="T7" fmla="*/ 48 h 49"/>
              <a:gd name="T8" fmla="*/ 0 w 33"/>
              <a:gd name="T9" fmla="*/ 0 h 49"/>
            </a:gdLst>
            <a:ahLst/>
            <a:cxnLst>
              <a:cxn ang="0">
                <a:pos x="T0" y="T1"/>
              </a:cxn>
              <a:cxn ang="0">
                <a:pos x="T2" y="T3"/>
              </a:cxn>
              <a:cxn ang="0">
                <a:pos x="T4" y="T5"/>
              </a:cxn>
              <a:cxn ang="0">
                <a:pos x="T6" y="T7"/>
              </a:cxn>
              <a:cxn ang="0">
                <a:pos x="T8" y="T9"/>
              </a:cxn>
            </a:cxnLst>
            <a:rect l="0" t="0" r="r" b="b"/>
            <a:pathLst>
              <a:path w="33" h="49">
                <a:moveTo>
                  <a:pt x="0" y="0"/>
                </a:moveTo>
                <a:lnTo>
                  <a:pt x="32" y="0"/>
                </a:lnTo>
                <a:lnTo>
                  <a:pt x="32" y="48"/>
                </a:lnTo>
                <a:lnTo>
                  <a:pt x="0" y="48"/>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9558" name="exstream_shape9392"/>
          <p:cNvSpPr>
            <a:spLocks noChangeArrowheads="1"/>
          </p:cNvSpPr>
          <p:nvPr/>
        </p:nvSpPr>
        <p:spPr bwMode="auto">
          <a:xfrm>
            <a:off x="1714500" y="2686050"/>
            <a:ext cx="704850" cy="828675"/>
          </a:xfrm>
          <a:custGeom>
            <a:avLst/>
            <a:gdLst>
              <a:gd name="T0" fmla="*/ 0 w 74"/>
              <a:gd name="T1" fmla="*/ 0 h 87"/>
              <a:gd name="T2" fmla="*/ 73 w 74"/>
              <a:gd name="T3" fmla="*/ 0 h 87"/>
              <a:gd name="T4" fmla="*/ 73 w 74"/>
              <a:gd name="T5" fmla="*/ 86 h 87"/>
              <a:gd name="T6" fmla="*/ 0 w 74"/>
              <a:gd name="T7" fmla="*/ 86 h 87"/>
              <a:gd name="T8" fmla="*/ 0 w 74"/>
              <a:gd name="T9" fmla="*/ 0 h 87"/>
            </a:gdLst>
            <a:ahLst/>
            <a:cxnLst>
              <a:cxn ang="0">
                <a:pos x="T0" y="T1"/>
              </a:cxn>
              <a:cxn ang="0">
                <a:pos x="T2" y="T3"/>
              </a:cxn>
              <a:cxn ang="0">
                <a:pos x="T4" y="T5"/>
              </a:cxn>
              <a:cxn ang="0">
                <a:pos x="T6" y="T7"/>
              </a:cxn>
              <a:cxn ang="0">
                <a:pos x="T8" y="T9"/>
              </a:cxn>
            </a:cxnLst>
            <a:rect l="0" t="0" r="r" b="b"/>
            <a:pathLst>
              <a:path w="74" h="87">
                <a:moveTo>
                  <a:pt x="0" y="0"/>
                </a:moveTo>
                <a:lnTo>
                  <a:pt x="73" y="0"/>
                </a:lnTo>
                <a:lnTo>
                  <a:pt x="73" y="86"/>
                </a:lnTo>
                <a:lnTo>
                  <a:pt x="0" y="86"/>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9557" name="exstream_shape9393"/>
          <p:cNvSpPr>
            <a:spLocks noChangeArrowheads="1"/>
          </p:cNvSpPr>
          <p:nvPr/>
        </p:nvSpPr>
        <p:spPr bwMode="auto">
          <a:xfrm>
            <a:off x="2524125" y="2476500"/>
            <a:ext cx="704850" cy="1038225"/>
          </a:xfrm>
          <a:custGeom>
            <a:avLst/>
            <a:gdLst>
              <a:gd name="T0" fmla="*/ 0 w 74"/>
              <a:gd name="T1" fmla="*/ 0 h 109"/>
              <a:gd name="T2" fmla="*/ 73 w 74"/>
              <a:gd name="T3" fmla="*/ 0 h 109"/>
              <a:gd name="T4" fmla="*/ 73 w 74"/>
              <a:gd name="T5" fmla="*/ 108 h 109"/>
              <a:gd name="T6" fmla="*/ 0 w 74"/>
              <a:gd name="T7" fmla="*/ 108 h 109"/>
              <a:gd name="T8" fmla="*/ 0 w 74"/>
              <a:gd name="T9" fmla="*/ 0 h 109"/>
            </a:gdLst>
            <a:ahLst/>
            <a:cxnLst>
              <a:cxn ang="0">
                <a:pos x="T0" y="T1"/>
              </a:cxn>
              <a:cxn ang="0">
                <a:pos x="T2" y="T3"/>
              </a:cxn>
              <a:cxn ang="0">
                <a:pos x="T4" y="T5"/>
              </a:cxn>
              <a:cxn ang="0">
                <a:pos x="T6" y="T7"/>
              </a:cxn>
              <a:cxn ang="0">
                <a:pos x="T8" y="T9"/>
              </a:cxn>
            </a:cxnLst>
            <a:rect l="0" t="0" r="r" b="b"/>
            <a:pathLst>
              <a:path w="74" h="109">
                <a:moveTo>
                  <a:pt x="0" y="0"/>
                </a:moveTo>
                <a:lnTo>
                  <a:pt x="73" y="0"/>
                </a:lnTo>
                <a:lnTo>
                  <a:pt x="73" y="108"/>
                </a:lnTo>
                <a:lnTo>
                  <a:pt x="0" y="10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9556" name="exstream_shape9394"/>
          <p:cNvSpPr>
            <a:spLocks noChangeArrowheads="1"/>
          </p:cNvSpPr>
          <p:nvPr/>
        </p:nvSpPr>
        <p:spPr bwMode="auto">
          <a:xfrm>
            <a:off x="3333750" y="2600325"/>
            <a:ext cx="704850" cy="914400"/>
          </a:xfrm>
          <a:custGeom>
            <a:avLst/>
            <a:gdLst>
              <a:gd name="T0" fmla="*/ 0 w 74"/>
              <a:gd name="T1" fmla="*/ 0 h 96"/>
              <a:gd name="T2" fmla="*/ 73 w 74"/>
              <a:gd name="T3" fmla="*/ 0 h 96"/>
              <a:gd name="T4" fmla="*/ 73 w 74"/>
              <a:gd name="T5" fmla="*/ 95 h 96"/>
              <a:gd name="T6" fmla="*/ 0 w 74"/>
              <a:gd name="T7" fmla="*/ 95 h 96"/>
              <a:gd name="T8" fmla="*/ 0 w 74"/>
              <a:gd name="T9" fmla="*/ 0 h 96"/>
            </a:gdLst>
            <a:ahLst/>
            <a:cxnLst>
              <a:cxn ang="0">
                <a:pos x="T0" y="T1"/>
              </a:cxn>
              <a:cxn ang="0">
                <a:pos x="T2" y="T3"/>
              </a:cxn>
              <a:cxn ang="0">
                <a:pos x="T4" y="T5"/>
              </a:cxn>
              <a:cxn ang="0">
                <a:pos x="T6" y="T7"/>
              </a:cxn>
              <a:cxn ang="0">
                <a:pos x="T8" y="T9"/>
              </a:cxn>
            </a:cxnLst>
            <a:rect l="0" t="0" r="r" b="b"/>
            <a:pathLst>
              <a:path w="74" h="96">
                <a:moveTo>
                  <a:pt x="0" y="0"/>
                </a:moveTo>
                <a:lnTo>
                  <a:pt x="73" y="0"/>
                </a:lnTo>
                <a:lnTo>
                  <a:pt x="73" y="95"/>
                </a:lnTo>
                <a:lnTo>
                  <a:pt x="0" y="95"/>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9555" name="exstream_shape9395"/>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54" name="exstream_shape9396"/>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9553" name="exstream_shape9397"/>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19552" name="exstream_shape9398"/>
          <p:cNvSpPr>
            <a:spLocks noChangeArrowheads="1"/>
          </p:cNvSpPr>
          <p:nvPr/>
        </p:nvSpPr>
        <p:spPr bwMode="auto">
          <a:xfrm>
            <a:off x="1819275" y="457200"/>
            <a:ext cx="27622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51" name="exstream_shape9399"/>
          <p:cNvSpPr>
            <a:spLocks noChangeArrowheads="1"/>
          </p:cNvSpPr>
          <p:nvPr/>
        </p:nvSpPr>
        <p:spPr bwMode="auto">
          <a:xfrm>
            <a:off x="1819275" y="457200"/>
            <a:ext cx="2762250" cy="0"/>
          </a:xfrm>
          <a:custGeom>
            <a:avLst/>
            <a:gdLst>
              <a:gd name="T0" fmla="*/ 0 w 1740"/>
              <a:gd name="T1" fmla="*/ 1740 w 1740"/>
            </a:gdLst>
            <a:ahLst/>
            <a:cxnLst>
              <a:cxn ang="0">
                <a:pos x="T0" y="0"/>
              </a:cxn>
              <a:cxn ang="0">
                <a:pos x="T1" y="0"/>
              </a:cxn>
            </a:cxnLst>
            <a:rect l="0" t="0" r="r" b="b"/>
            <a:pathLst>
              <a:path w="1740">
                <a:moveTo>
                  <a:pt x="0" y="0"/>
                </a:moveTo>
                <a:lnTo>
                  <a:pt x="1740" y="0"/>
                </a:lnTo>
              </a:path>
            </a:pathLst>
          </a:custGeom>
          <a:solidFill>
            <a:srgbClr val="FFFFFF"/>
          </a:solidFill>
          <a:ln w="12700">
            <a:solidFill>
              <a:srgbClr val="919190"/>
            </a:solidFill>
            <a:round/>
            <a:headEnd/>
            <a:tailEnd/>
          </a:ln>
        </p:spPr>
        <p:txBody>
          <a:bodyPr/>
          <a:lstStyle/>
          <a:p>
            <a:endParaRPr lang="en-US"/>
          </a:p>
        </p:txBody>
      </p:sp>
      <p:sp>
        <p:nvSpPr>
          <p:cNvPr id="19550" name="exstream_shape9400"/>
          <p:cNvSpPr>
            <a:spLocks noChangeArrowheads="1"/>
          </p:cNvSpPr>
          <p:nvPr/>
        </p:nvSpPr>
        <p:spPr bwMode="auto">
          <a:xfrm>
            <a:off x="4581525" y="457200"/>
            <a:ext cx="50196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49" name="exstream_shape9401"/>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9548" name="exstream_shape9402"/>
          <p:cNvSpPr>
            <a:spLocks noChangeArrowheads="1"/>
          </p:cNvSpPr>
          <p:nvPr/>
        </p:nvSpPr>
        <p:spPr bwMode="auto">
          <a:xfrm>
            <a:off x="4581525" y="457200"/>
            <a:ext cx="5019675" cy="0"/>
          </a:xfrm>
          <a:custGeom>
            <a:avLst/>
            <a:gdLst>
              <a:gd name="T0" fmla="*/ 0 w 3162"/>
              <a:gd name="T1" fmla="*/ 3162 w 3162"/>
            </a:gdLst>
            <a:ahLst/>
            <a:cxnLst>
              <a:cxn ang="0">
                <a:pos x="T0" y="0"/>
              </a:cxn>
              <a:cxn ang="0">
                <a:pos x="T1" y="0"/>
              </a:cxn>
            </a:cxnLst>
            <a:rect l="0" t="0" r="r" b="b"/>
            <a:pathLst>
              <a:path w="3162">
                <a:moveTo>
                  <a:pt x="0" y="0"/>
                </a:moveTo>
                <a:lnTo>
                  <a:pt x="3162" y="0"/>
                </a:lnTo>
              </a:path>
            </a:pathLst>
          </a:custGeom>
          <a:solidFill>
            <a:srgbClr val="FFFFFF"/>
          </a:solidFill>
          <a:ln w="12700">
            <a:solidFill>
              <a:srgbClr val="919190"/>
            </a:solidFill>
            <a:round/>
            <a:headEnd/>
            <a:tailEnd/>
          </a:ln>
        </p:spPr>
        <p:txBody>
          <a:bodyPr/>
          <a:lstStyle/>
          <a:p>
            <a:endParaRPr lang="en-US"/>
          </a:p>
        </p:txBody>
      </p:sp>
      <p:sp>
        <p:nvSpPr>
          <p:cNvPr id="19547" name="exstream_shape9403"/>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46" name="exstream_shape9404"/>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9545" name="exstream_shape9405"/>
          <p:cNvSpPr>
            <a:spLocks noChangeArrowheads="1"/>
          </p:cNvSpPr>
          <p:nvPr/>
        </p:nvSpPr>
        <p:spPr bwMode="auto">
          <a:xfrm>
            <a:off x="1819275" y="1485900"/>
            <a:ext cx="276225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44" name="exstream_shape9406"/>
          <p:cNvSpPr>
            <a:spLocks noChangeArrowheads="1"/>
          </p:cNvSpPr>
          <p:nvPr/>
        </p:nvSpPr>
        <p:spPr bwMode="auto">
          <a:xfrm>
            <a:off x="4581525" y="1485900"/>
            <a:ext cx="50196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43" name="exstream_shape9407"/>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9542" name="exstream_shape9408"/>
          <p:cNvSpPr>
            <a:spLocks noChangeArrowheads="1"/>
          </p:cNvSpPr>
          <p:nvPr/>
        </p:nvSpPr>
        <p:spPr bwMode="auto">
          <a:xfrm>
            <a:off x="457200" y="1619250"/>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41" name="exstream_shape9409"/>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19540" name="exstream_shape9410"/>
          <p:cNvSpPr>
            <a:spLocks noChangeArrowheads="1"/>
          </p:cNvSpPr>
          <p:nvPr/>
        </p:nvSpPr>
        <p:spPr bwMode="auto">
          <a:xfrm>
            <a:off x="1819275" y="1619250"/>
            <a:ext cx="276225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39" name="exstream_shape9411"/>
          <p:cNvSpPr>
            <a:spLocks noChangeArrowheads="1"/>
          </p:cNvSpPr>
          <p:nvPr/>
        </p:nvSpPr>
        <p:spPr bwMode="auto">
          <a:xfrm>
            <a:off x="4581525" y="1619250"/>
            <a:ext cx="50196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38" name="exstream_shape9412"/>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19537" name="exstream_shape9413"/>
          <p:cNvSpPr>
            <a:spLocks noChangeArrowheads="1"/>
          </p:cNvSpPr>
          <p:nvPr/>
        </p:nvSpPr>
        <p:spPr bwMode="auto">
          <a:xfrm>
            <a:off x="457200" y="4467225"/>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36" name="exstream_shape9414"/>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19535" name="exstream_shape9415"/>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19534" name="exstream_shape9416"/>
          <p:cNvSpPr>
            <a:spLocks noChangeArrowheads="1"/>
          </p:cNvSpPr>
          <p:nvPr/>
        </p:nvSpPr>
        <p:spPr bwMode="auto">
          <a:xfrm>
            <a:off x="1819275" y="4467225"/>
            <a:ext cx="276225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33" name="exstream_shape9417"/>
          <p:cNvSpPr>
            <a:spLocks noChangeArrowheads="1"/>
          </p:cNvSpPr>
          <p:nvPr/>
        </p:nvSpPr>
        <p:spPr bwMode="auto">
          <a:xfrm>
            <a:off x="1819275" y="7315200"/>
            <a:ext cx="2762250" cy="0"/>
          </a:xfrm>
          <a:custGeom>
            <a:avLst/>
            <a:gdLst>
              <a:gd name="T0" fmla="*/ 0 w 1740"/>
              <a:gd name="T1" fmla="*/ 1740 w 1740"/>
            </a:gdLst>
            <a:ahLst/>
            <a:cxnLst>
              <a:cxn ang="0">
                <a:pos x="T0" y="0"/>
              </a:cxn>
              <a:cxn ang="0">
                <a:pos x="T1" y="0"/>
              </a:cxn>
            </a:cxnLst>
            <a:rect l="0" t="0" r="r" b="b"/>
            <a:pathLst>
              <a:path w="1740">
                <a:moveTo>
                  <a:pt x="0" y="0"/>
                </a:moveTo>
                <a:lnTo>
                  <a:pt x="1740" y="0"/>
                </a:lnTo>
              </a:path>
            </a:pathLst>
          </a:custGeom>
          <a:solidFill>
            <a:srgbClr val="FFFFFF"/>
          </a:solidFill>
          <a:ln w="12700">
            <a:solidFill>
              <a:srgbClr val="919190"/>
            </a:solidFill>
            <a:round/>
            <a:headEnd/>
            <a:tailEnd/>
          </a:ln>
        </p:spPr>
        <p:txBody>
          <a:bodyPr/>
          <a:lstStyle/>
          <a:p>
            <a:endParaRPr lang="en-US"/>
          </a:p>
        </p:txBody>
      </p:sp>
      <p:sp>
        <p:nvSpPr>
          <p:cNvPr id="19532" name="exstream_shape9418"/>
          <p:cNvSpPr>
            <a:spLocks noChangeArrowheads="1"/>
          </p:cNvSpPr>
          <p:nvPr/>
        </p:nvSpPr>
        <p:spPr bwMode="auto">
          <a:xfrm>
            <a:off x="4581525" y="4467225"/>
            <a:ext cx="5019675"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31" name="exstream_shape9419"/>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19530" name="exstream_shape9420"/>
          <p:cNvSpPr>
            <a:spLocks noChangeArrowheads="1"/>
          </p:cNvSpPr>
          <p:nvPr/>
        </p:nvSpPr>
        <p:spPr bwMode="auto">
          <a:xfrm>
            <a:off x="4581525" y="7315200"/>
            <a:ext cx="5019675" cy="0"/>
          </a:xfrm>
          <a:custGeom>
            <a:avLst/>
            <a:gdLst>
              <a:gd name="T0" fmla="*/ 0 w 3162"/>
              <a:gd name="T1" fmla="*/ 3162 w 3162"/>
            </a:gdLst>
            <a:ahLst/>
            <a:cxnLst>
              <a:cxn ang="0">
                <a:pos x="T0" y="0"/>
              </a:cxn>
              <a:cxn ang="0">
                <a:pos x="T1" y="0"/>
              </a:cxn>
            </a:cxnLst>
            <a:rect l="0" t="0" r="r" b="b"/>
            <a:pathLst>
              <a:path w="3162">
                <a:moveTo>
                  <a:pt x="0" y="0"/>
                </a:moveTo>
                <a:lnTo>
                  <a:pt x="3162" y="0"/>
                </a:lnTo>
              </a:path>
            </a:pathLst>
          </a:custGeom>
          <a:solidFill>
            <a:srgbClr val="FFFFFF"/>
          </a:solidFill>
          <a:ln w="12700">
            <a:solidFill>
              <a:srgbClr val="919190"/>
            </a:solidFill>
            <a:round/>
            <a:headEnd/>
            <a:tailEnd/>
          </a:ln>
        </p:spPr>
        <p:txBody>
          <a:bodyPr/>
          <a:lstStyle/>
          <a:p>
            <a:endParaRPr lang="en-US"/>
          </a:p>
        </p:txBody>
      </p:sp>
      <p:sp>
        <p:nvSpPr>
          <p:cNvPr id="19529" name="exstream_shape9421"/>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Preventive Care Summary</a:t>
            </a:r>
          </a:p>
        </p:txBody>
      </p:sp>
      <p:sp>
        <p:nvSpPr>
          <p:cNvPr id="19528" name="exstream_shape9422"/>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19527" name="exstream_shape9423"/>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9526" name="exstream_shape9424"/>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19525" name="exstream_shape9425"/>
          <p:cNvSpPr>
            <a:spLocks noChangeArrowheads="1"/>
          </p:cNvSpPr>
          <p:nvPr/>
        </p:nvSpPr>
        <p:spPr bwMode="auto">
          <a:xfrm>
            <a:off x="685800"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Preventive care as % of total spend</a:t>
            </a:r>
          </a:p>
        </p:txBody>
      </p:sp>
      <p:sp>
        <p:nvSpPr>
          <p:cNvPr id="19524" name="exstream_shape9426"/>
          <p:cNvSpPr>
            <a:spLocks noChangeArrowheads="1"/>
          </p:cNvSpPr>
          <p:nvPr/>
        </p:nvSpPr>
        <p:spPr bwMode="auto">
          <a:xfrm>
            <a:off x="800100" y="2295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2.60%</a:t>
            </a:r>
          </a:p>
        </p:txBody>
      </p:sp>
      <p:sp>
        <p:nvSpPr>
          <p:cNvPr id="19523" name="exstream_shape9427"/>
          <p:cNvSpPr>
            <a:spLocks noChangeArrowheads="1"/>
          </p:cNvSpPr>
          <p:nvPr/>
        </p:nvSpPr>
        <p:spPr bwMode="auto">
          <a:xfrm>
            <a:off x="800100" y="2581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1.95%</a:t>
            </a:r>
          </a:p>
        </p:txBody>
      </p:sp>
      <p:sp>
        <p:nvSpPr>
          <p:cNvPr id="19522" name="exstream_shape9428"/>
          <p:cNvSpPr>
            <a:spLocks noChangeArrowheads="1"/>
          </p:cNvSpPr>
          <p:nvPr/>
        </p:nvSpPr>
        <p:spPr bwMode="auto">
          <a:xfrm>
            <a:off x="800100" y="2867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1.30%</a:t>
            </a:r>
          </a:p>
        </p:txBody>
      </p:sp>
      <p:sp>
        <p:nvSpPr>
          <p:cNvPr id="19521" name="exstream_shape9429"/>
          <p:cNvSpPr>
            <a:spLocks noChangeArrowheads="1"/>
          </p:cNvSpPr>
          <p:nvPr/>
        </p:nvSpPr>
        <p:spPr bwMode="auto">
          <a:xfrm>
            <a:off x="800100" y="31527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0.65%</a:t>
            </a:r>
          </a:p>
        </p:txBody>
      </p:sp>
      <p:sp>
        <p:nvSpPr>
          <p:cNvPr id="19520" name="exstream_shape9430"/>
          <p:cNvSpPr>
            <a:spLocks noChangeArrowheads="1"/>
          </p:cNvSpPr>
          <p:nvPr/>
        </p:nvSpPr>
        <p:spPr bwMode="auto">
          <a:xfrm>
            <a:off x="800100" y="3438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0.00%</a:t>
            </a:r>
          </a:p>
        </p:txBody>
      </p:sp>
      <p:sp>
        <p:nvSpPr>
          <p:cNvPr id="19519" name="exstream_shape9431"/>
          <p:cNvSpPr>
            <a:spLocks noChangeArrowheads="1"/>
          </p:cNvSpPr>
          <p:nvPr/>
        </p:nvSpPr>
        <p:spPr bwMode="auto">
          <a:xfrm>
            <a:off x="1381125" y="2362200"/>
            <a:ext cx="0" cy="1143000"/>
          </a:xfrm>
          <a:custGeom>
            <a:avLst/>
            <a:gdLst>
              <a:gd name="T0" fmla="*/ 0 h 720"/>
              <a:gd name="T1" fmla="*/ 720 h 720"/>
            </a:gdLst>
            <a:ahLst/>
            <a:cxnLst>
              <a:cxn ang="0">
                <a:pos x="0" y="T0"/>
              </a:cxn>
              <a:cxn ang="0">
                <a:pos x="0" y="T1"/>
              </a:cxn>
            </a:cxnLst>
            <a:rect l="0" t="0" r="r" b="b"/>
            <a:pathLst>
              <a:path h="720">
                <a:moveTo>
                  <a:pt x="0" y="0"/>
                </a:moveTo>
                <a:lnTo>
                  <a:pt x="0" y="720"/>
                </a:lnTo>
              </a:path>
            </a:pathLst>
          </a:custGeom>
          <a:solidFill>
            <a:srgbClr val="FFFFFF"/>
          </a:solidFill>
          <a:ln w="12700">
            <a:solidFill>
              <a:srgbClr val="000000"/>
            </a:solidFill>
            <a:round/>
            <a:headEnd/>
            <a:tailEnd/>
          </a:ln>
        </p:spPr>
        <p:txBody>
          <a:bodyPr/>
          <a:lstStyle/>
          <a:p>
            <a:endParaRPr lang="en-US"/>
          </a:p>
        </p:txBody>
      </p:sp>
      <p:sp>
        <p:nvSpPr>
          <p:cNvPr id="19518" name="exstream_shape9432"/>
          <p:cNvSpPr>
            <a:spLocks noChangeArrowheads="1"/>
          </p:cNvSpPr>
          <p:nvPr/>
        </p:nvSpPr>
        <p:spPr bwMode="auto">
          <a:xfrm>
            <a:off x="1390650" y="3505200"/>
            <a:ext cx="2924175" cy="0"/>
          </a:xfrm>
          <a:custGeom>
            <a:avLst/>
            <a:gdLst>
              <a:gd name="T0" fmla="*/ 0 w 1842"/>
              <a:gd name="T1" fmla="*/ 1842 w 1842"/>
            </a:gdLst>
            <a:ahLst/>
            <a:cxnLst>
              <a:cxn ang="0">
                <a:pos x="T0" y="0"/>
              </a:cxn>
              <a:cxn ang="0">
                <a:pos x="T1" y="0"/>
              </a:cxn>
            </a:cxnLst>
            <a:rect l="0" t="0" r="r" b="b"/>
            <a:pathLst>
              <a:path w="1842">
                <a:moveTo>
                  <a:pt x="0" y="0"/>
                </a:moveTo>
                <a:lnTo>
                  <a:pt x="1842" y="0"/>
                </a:lnTo>
              </a:path>
            </a:pathLst>
          </a:custGeom>
          <a:solidFill>
            <a:srgbClr val="FFFFFF"/>
          </a:solidFill>
          <a:ln w="12700">
            <a:solidFill>
              <a:srgbClr val="000000"/>
            </a:solidFill>
            <a:round/>
            <a:headEnd/>
            <a:tailEnd/>
          </a:ln>
        </p:spPr>
        <p:txBody>
          <a:bodyPr/>
          <a:lstStyle/>
          <a:p>
            <a:endParaRPr lang="en-US"/>
          </a:p>
        </p:txBody>
      </p:sp>
      <p:sp>
        <p:nvSpPr>
          <p:cNvPr id="19517" name="exstream_shape9433"/>
          <p:cNvSpPr>
            <a:spLocks noChangeArrowheads="1"/>
          </p:cNvSpPr>
          <p:nvPr/>
        </p:nvSpPr>
        <p:spPr bwMode="auto">
          <a:xfrm>
            <a:off x="685800" y="45434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Cancer screening rates</a:t>
            </a:r>
          </a:p>
        </p:txBody>
      </p:sp>
      <p:sp>
        <p:nvSpPr>
          <p:cNvPr id="19516" name="exstream_shape9434"/>
          <p:cNvSpPr>
            <a:spLocks noChangeArrowheads="1"/>
          </p:cNvSpPr>
          <p:nvPr/>
        </p:nvSpPr>
        <p:spPr bwMode="auto">
          <a:xfrm>
            <a:off x="819150" y="5153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a:t>
            </a:r>
          </a:p>
        </p:txBody>
      </p:sp>
      <p:sp>
        <p:nvSpPr>
          <p:cNvPr id="19515" name="exstream_shape9435"/>
          <p:cNvSpPr>
            <a:spLocks noChangeArrowheads="1"/>
          </p:cNvSpPr>
          <p:nvPr/>
        </p:nvSpPr>
        <p:spPr bwMode="auto">
          <a:xfrm>
            <a:off x="819150" y="54387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a:t>
            </a:r>
          </a:p>
        </p:txBody>
      </p:sp>
      <p:sp>
        <p:nvSpPr>
          <p:cNvPr id="19514" name="exstream_shape9436"/>
          <p:cNvSpPr>
            <a:spLocks noChangeArrowheads="1"/>
          </p:cNvSpPr>
          <p:nvPr/>
        </p:nvSpPr>
        <p:spPr bwMode="auto">
          <a:xfrm>
            <a:off x="819150" y="5724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a:t>
            </a:r>
          </a:p>
        </p:txBody>
      </p:sp>
      <p:sp>
        <p:nvSpPr>
          <p:cNvPr id="19513" name="exstream_shape9437"/>
          <p:cNvSpPr>
            <a:spLocks noChangeArrowheads="1"/>
          </p:cNvSpPr>
          <p:nvPr/>
        </p:nvSpPr>
        <p:spPr bwMode="auto">
          <a:xfrm>
            <a:off x="819150" y="6010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19512" name="exstream_shape9438"/>
          <p:cNvSpPr>
            <a:spLocks noChangeArrowheads="1"/>
          </p:cNvSpPr>
          <p:nvPr/>
        </p:nvSpPr>
        <p:spPr bwMode="auto">
          <a:xfrm>
            <a:off x="819150" y="6296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19511" name="exstream_shape9439"/>
          <p:cNvSpPr>
            <a:spLocks noChangeArrowheads="1"/>
          </p:cNvSpPr>
          <p:nvPr/>
        </p:nvSpPr>
        <p:spPr bwMode="auto">
          <a:xfrm>
            <a:off x="1400175" y="5219700"/>
            <a:ext cx="9525" cy="1143000"/>
          </a:xfrm>
          <a:custGeom>
            <a:avLst/>
            <a:gdLst>
              <a:gd name="T0" fmla="*/ 0 w 6"/>
              <a:gd name="T1" fmla="*/ 0 h 720"/>
              <a:gd name="T2" fmla="*/ 6 w 6"/>
              <a:gd name="T3" fmla="*/ 720 h 720"/>
            </a:gdLst>
            <a:ahLst/>
            <a:cxnLst>
              <a:cxn ang="0">
                <a:pos x="T0" y="T1"/>
              </a:cxn>
              <a:cxn ang="0">
                <a:pos x="T2" y="T3"/>
              </a:cxn>
            </a:cxnLst>
            <a:rect l="0" t="0" r="r" b="b"/>
            <a:pathLst>
              <a:path w="6" h="720">
                <a:moveTo>
                  <a:pt x="0" y="0"/>
                </a:moveTo>
                <a:lnTo>
                  <a:pt x="6" y="720"/>
                </a:lnTo>
              </a:path>
            </a:pathLst>
          </a:custGeom>
          <a:solidFill>
            <a:srgbClr val="FFFFFF"/>
          </a:solidFill>
          <a:ln w="12700">
            <a:solidFill>
              <a:srgbClr val="000000"/>
            </a:solidFill>
            <a:round/>
            <a:headEnd/>
            <a:tailEnd/>
          </a:ln>
        </p:spPr>
        <p:txBody>
          <a:bodyPr/>
          <a:lstStyle/>
          <a:p>
            <a:endParaRPr lang="en-US"/>
          </a:p>
        </p:txBody>
      </p:sp>
      <p:sp>
        <p:nvSpPr>
          <p:cNvPr id="19510" name="exstream_shape9440"/>
          <p:cNvSpPr>
            <a:spLocks noChangeArrowheads="1"/>
          </p:cNvSpPr>
          <p:nvPr/>
        </p:nvSpPr>
        <p:spPr bwMode="auto">
          <a:xfrm>
            <a:off x="1409700" y="6372225"/>
            <a:ext cx="2933700" cy="0"/>
          </a:xfrm>
          <a:custGeom>
            <a:avLst/>
            <a:gdLst>
              <a:gd name="T0" fmla="*/ 0 w 1848"/>
              <a:gd name="T1" fmla="*/ 1848 w 1848"/>
            </a:gdLst>
            <a:ahLst/>
            <a:cxnLst>
              <a:cxn ang="0">
                <a:pos x="T0" y="0"/>
              </a:cxn>
              <a:cxn ang="0">
                <a:pos x="T1" y="0"/>
              </a:cxn>
            </a:cxnLst>
            <a:rect l="0" t="0" r="r" b="b"/>
            <a:pathLst>
              <a:path w="1848">
                <a:moveTo>
                  <a:pt x="0" y="0"/>
                </a:moveTo>
                <a:lnTo>
                  <a:pt x="1848" y="0"/>
                </a:lnTo>
              </a:path>
            </a:pathLst>
          </a:custGeom>
          <a:solidFill>
            <a:srgbClr val="FFFFFF"/>
          </a:solidFill>
          <a:ln w="12700">
            <a:solidFill>
              <a:srgbClr val="000000"/>
            </a:solidFill>
            <a:round/>
            <a:headEnd/>
            <a:tailEnd/>
          </a:ln>
        </p:spPr>
        <p:txBody>
          <a:bodyPr/>
          <a:lstStyle/>
          <a:p>
            <a:endParaRPr lang="en-US"/>
          </a:p>
        </p:txBody>
      </p:sp>
      <p:sp>
        <p:nvSpPr>
          <p:cNvPr id="19509" name="exstream_shape9441"/>
          <p:cNvSpPr>
            <a:spLocks noChangeArrowheads="1"/>
          </p:cNvSpPr>
          <p:nvPr/>
        </p:nvSpPr>
        <p:spPr bwMode="auto">
          <a:xfrm>
            <a:off x="828675" y="6429375"/>
            <a:ext cx="904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508" name="exstream_shape9442"/>
          <p:cNvSpPr>
            <a:spLocks noChangeArrowheads="1"/>
          </p:cNvSpPr>
          <p:nvPr/>
        </p:nvSpPr>
        <p:spPr bwMode="auto">
          <a:xfrm>
            <a:off x="828675" y="670560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Current</a:t>
            </a:r>
          </a:p>
        </p:txBody>
      </p:sp>
      <p:sp>
        <p:nvSpPr>
          <p:cNvPr id="19507" name="exstream_shape9443"/>
          <p:cNvSpPr>
            <a:spLocks noChangeArrowheads="1"/>
          </p:cNvSpPr>
          <p:nvPr/>
        </p:nvSpPr>
        <p:spPr bwMode="auto">
          <a:xfrm>
            <a:off x="828675" y="688657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Norm</a:t>
            </a:r>
          </a:p>
        </p:txBody>
      </p:sp>
      <p:sp>
        <p:nvSpPr>
          <p:cNvPr id="19506" name="exstream_shape9444"/>
          <p:cNvSpPr>
            <a:spLocks noChangeArrowheads="1"/>
          </p:cNvSpPr>
          <p:nvPr/>
        </p:nvSpPr>
        <p:spPr bwMode="auto">
          <a:xfrm>
            <a:off x="828675" y="6743700"/>
            <a:ext cx="66675" cy="76200"/>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505" name="exstream_shape9445"/>
          <p:cNvSpPr>
            <a:spLocks noChangeArrowheads="1"/>
          </p:cNvSpPr>
          <p:nvPr/>
        </p:nvSpPr>
        <p:spPr bwMode="auto">
          <a:xfrm>
            <a:off x="828675" y="6924675"/>
            <a:ext cx="66675"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504" name="exstream_shape9446"/>
          <p:cNvSpPr>
            <a:spLocks noChangeArrowheads="1"/>
          </p:cNvSpPr>
          <p:nvPr/>
        </p:nvSpPr>
        <p:spPr bwMode="auto">
          <a:xfrm>
            <a:off x="1676400" y="6429375"/>
            <a:ext cx="819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Breast Cancer</a:t>
            </a:r>
          </a:p>
        </p:txBody>
      </p:sp>
      <p:sp>
        <p:nvSpPr>
          <p:cNvPr id="19503" name="exstream_shape9447"/>
          <p:cNvSpPr>
            <a:spLocks noChangeArrowheads="1"/>
          </p:cNvSpPr>
          <p:nvPr/>
        </p:nvSpPr>
        <p:spPr bwMode="auto">
          <a:xfrm>
            <a:off x="2495550" y="6429375"/>
            <a:ext cx="819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Cervical Cancer</a:t>
            </a:r>
          </a:p>
        </p:txBody>
      </p:sp>
      <p:sp>
        <p:nvSpPr>
          <p:cNvPr id="19502" name="exstream_shape9448"/>
          <p:cNvSpPr>
            <a:spLocks noChangeArrowheads="1"/>
          </p:cNvSpPr>
          <p:nvPr/>
        </p:nvSpPr>
        <p:spPr bwMode="auto">
          <a:xfrm>
            <a:off x="3314700" y="6429375"/>
            <a:ext cx="828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Colon Cancer</a:t>
            </a:r>
          </a:p>
        </p:txBody>
      </p:sp>
      <p:sp>
        <p:nvSpPr>
          <p:cNvPr id="19501" name="exstream_shape9449"/>
          <p:cNvSpPr>
            <a:spLocks noChangeArrowheads="1"/>
          </p:cNvSpPr>
          <p:nvPr/>
        </p:nvSpPr>
        <p:spPr bwMode="auto">
          <a:xfrm>
            <a:off x="1676400" y="67056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54%</a:t>
            </a:r>
          </a:p>
        </p:txBody>
      </p:sp>
      <p:sp>
        <p:nvSpPr>
          <p:cNvPr id="19500" name="exstream_shape9450"/>
          <p:cNvSpPr>
            <a:spLocks noChangeArrowheads="1"/>
          </p:cNvSpPr>
          <p:nvPr/>
        </p:nvSpPr>
        <p:spPr bwMode="auto">
          <a:xfrm>
            <a:off x="2495550" y="67056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61%</a:t>
            </a:r>
          </a:p>
        </p:txBody>
      </p:sp>
      <p:sp>
        <p:nvSpPr>
          <p:cNvPr id="19499" name="exstream_shape9451"/>
          <p:cNvSpPr>
            <a:spLocks noChangeArrowheads="1"/>
          </p:cNvSpPr>
          <p:nvPr/>
        </p:nvSpPr>
        <p:spPr bwMode="auto">
          <a:xfrm>
            <a:off x="3314700" y="67056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28%</a:t>
            </a:r>
          </a:p>
        </p:txBody>
      </p:sp>
      <p:sp>
        <p:nvSpPr>
          <p:cNvPr id="19498" name="exstream_shape9452"/>
          <p:cNvSpPr>
            <a:spLocks noChangeArrowheads="1"/>
          </p:cNvSpPr>
          <p:nvPr/>
        </p:nvSpPr>
        <p:spPr bwMode="auto">
          <a:xfrm>
            <a:off x="1676400" y="68865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61%</a:t>
            </a:r>
          </a:p>
        </p:txBody>
      </p:sp>
      <p:sp>
        <p:nvSpPr>
          <p:cNvPr id="19497" name="exstream_shape9453"/>
          <p:cNvSpPr>
            <a:spLocks noChangeArrowheads="1"/>
          </p:cNvSpPr>
          <p:nvPr/>
        </p:nvSpPr>
        <p:spPr bwMode="auto">
          <a:xfrm>
            <a:off x="2495550" y="68865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63%</a:t>
            </a:r>
          </a:p>
        </p:txBody>
      </p:sp>
      <p:sp>
        <p:nvSpPr>
          <p:cNvPr id="19496" name="exstream_shape9454"/>
          <p:cNvSpPr>
            <a:spLocks noChangeArrowheads="1"/>
          </p:cNvSpPr>
          <p:nvPr/>
        </p:nvSpPr>
        <p:spPr bwMode="auto">
          <a:xfrm>
            <a:off x="3314700" y="688657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44%</a:t>
            </a:r>
          </a:p>
        </p:txBody>
      </p:sp>
      <p:sp>
        <p:nvSpPr>
          <p:cNvPr id="19495" name="exstream_shape9455"/>
          <p:cNvSpPr>
            <a:spLocks noChangeArrowheads="1"/>
          </p:cNvSpPr>
          <p:nvPr/>
        </p:nvSpPr>
        <p:spPr bwMode="auto">
          <a:xfrm>
            <a:off x="1543050" y="35718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Base</a:t>
            </a:r>
          </a:p>
        </p:txBody>
      </p:sp>
      <p:sp>
        <p:nvSpPr>
          <p:cNvPr id="19494" name="exstream_shape9456"/>
          <p:cNvSpPr>
            <a:spLocks noChangeArrowheads="1"/>
          </p:cNvSpPr>
          <p:nvPr/>
        </p:nvSpPr>
        <p:spPr bwMode="auto">
          <a:xfrm>
            <a:off x="2409825" y="35718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Current</a:t>
            </a:r>
          </a:p>
        </p:txBody>
      </p:sp>
      <p:sp>
        <p:nvSpPr>
          <p:cNvPr id="19493" name="exstream_shape9457"/>
          <p:cNvSpPr>
            <a:spLocks noChangeArrowheads="1"/>
          </p:cNvSpPr>
          <p:nvPr/>
        </p:nvSpPr>
        <p:spPr bwMode="auto">
          <a:xfrm>
            <a:off x="3228975" y="357187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Norm</a:t>
            </a:r>
          </a:p>
        </p:txBody>
      </p:sp>
      <p:sp>
        <p:nvSpPr>
          <p:cNvPr id="19492" name="exstream_shape9458"/>
          <p:cNvSpPr>
            <a:spLocks noChangeArrowheads="1"/>
          </p:cNvSpPr>
          <p:nvPr/>
        </p:nvSpPr>
        <p:spPr bwMode="auto">
          <a:xfrm>
            <a:off x="1543050" y="375285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2.0%</a:t>
            </a:r>
          </a:p>
        </p:txBody>
      </p:sp>
      <p:sp>
        <p:nvSpPr>
          <p:cNvPr id="19491" name="exstream_shape9459"/>
          <p:cNvSpPr>
            <a:spLocks noChangeArrowheads="1"/>
          </p:cNvSpPr>
          <p:nvPr/>
        </p:nvSpPr>
        <p:spPr bwMode="auto">
          <a:xfrm>
            <a:off x="2409825" y="375285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2.5%</a:t>
            </a:r>
          </a:p>
        </p:txBody>
      </p:sp>
      <p:sp>
        <p:nvSpPr>
          <p:cNvPr id="19490" name="exstream_shape9460"/>
          <p:cNvSpPr>
            <a:spLocks noChangeArrowheads="1"/>
          </p:cNvSpPr>
          <p:nvPr/>
        </p:nvSpPr>
        <p:spPr bwMode="auto">
          <a:xfrm>
            <a:off x="3228975" y="375285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2.2%</a:t>
            </a:r>
          </a:p>
        </p:txBody>
      </p:sp>
      <p:sp>
        <p:nvSpPr>
          <p:cNvPr id="19489" name="exstream_shape9461"/>
          <p:cNvSpPr>
            <a:spLocks noChangeArrowheads="1"/>
          </p:cNvSpPr>
          <p:nvPr/>
        </p:nvSpPr>
        <p:spPr bwMode="auto">
          <a:xfrm>
            <a:off x="5248275"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Well visit completion rates</a:t>
            </a:r>
          </a:p>
        </p:txBody>
      </p:sp>
      <p:sp>
        <p:nvSpPr>
          <p:cNvPr id="19488" name="exstream_shape9462"/>
          <p:cNvSpPr>
            <a:spLocks noChangeArrowheads="1"/>
          </p:cNvSpPr>
          <p:nvPr/>
        </p:nvSpPr>
        <p:spPr bwMode="auto">
          <a:xfrm>
            <a:off x="5381625" y="2295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a:t>
            </a:r>
          </a:p>
        </p:txBody>
      </p:sp>
      <p:sp>
        <p:nvSpPr>
          <p:cNvPr id="19487" name="exstream_shape9463"/>
          <p:cNvSpPr>
            <a:spLocks noChangeArrowheads="1"/>
          </p:cNvSpPr>
          <p:nvPr/>
        </p:nvSpPr>
        <p:spPr bwMode="auto">
          <a:xfrm>
            <a:off x="5381625" y="2581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a:t>
            </a:r>
          </a:p>
        </p:txBody>
      </p:sp>
      <p:sp>
        <p:nvSpPr>
          <p:cNvPr id="19486" name="exstream_shape9464"/>
          <p:cNvSpPr>
            <a:spLocks noChangeArrowheads="1"/>
          </p:cNvSpPr>
          <p:nvPr/>
        </p:nvSpPr>
        <p:spPr bwMode="auto">
          <a:xfrm>
            <a:off x="5381625" y="2867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a:t>
            </a:r>
          </a:p>
        </p:txBody>
      </p:sp>
      <p:sp>
        <p:nvSpPr>
          <p:cNvPr id="19485" name="exstream_shape9465"/>
          <p:cNvSpPr>
            <a:spLocks noChangeArrowheads="1"/>
          </p:cNvSpPr>
          <p:nvPr/>
        </p:nvSpPr>
        <p:spPr bwMode="auto">
          <a:xfrm>
            <a:off x="5381625" y="31527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19484" name="exstream_shape9466"/>
          <p:cNvSpPr>
            <a:spLocks noChangeArrowheads="1"/>
          </p:cNvSpPr>
          <p:nvPr/>
        </p:nvSpPr>
        <p:spPr bwMode="auto">
          <a:xfrm>
            <a:off x="5381625" y="3438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19483" name="exstream_shape9467"/>
          <p:cNvSpPr>
            <a:spLocks noChangeArrowheads="1"/>
          </p:cNvSpPr>
          <p:nvPr/>
        </p:nvSpPr>
        <p:spPr bwMode="auto">
          <a:xfrm>
            <a:off x="5962650" y="2362200"/>
            <a:ext cx="0" cy="1143000"/>
          </a:xfrm>
          <a:custGeom>
            <a:avLst/>
            <a:gdLst>
              <a:gd name="T0" fmla="*/ 0 h 720"/>
              <a:gd name="T1" fmla="*/ 720 h 720"/>
            </a:gdLst>
            <a:ahLst/>
            <a:cxnLst>
              <a:cxn ang="0">
                <a:pos x="0" y="T0"/>
              </a:cxn>
              <a:cxn ang="0">
                <a:pos x="0" y="T1"/>
              </a:cxn>
            </a:cxnLst>
            <a:rect l="0" t="0" r="r" b="b"/>
            <a:pathLst>
              <a:path h="720">
                <a:moveTo>
                  <a:pt x="0" y="0"/>
                </a:moveTo>
                <a:lnTo>
                  <a:pt x="0" y="720"/>
                </a:lnTo>
              </a:path>
            </a:pathLst>
          </a:custGeom>
          <a:solidFill>
            <a:srgbClr val="FFFFFF"/>
          </a:solidFill>
          <a:ln w="12700">
            <a:solidFill>
              <a:srgbClr val="000000"/>
            </a:solidFill>
            <a:round/>
            <a:headEnd/>
            <a:tailEnd/>
          </a:ln>
        </p:spPr>
        <p:txBody>
          <a:bodyPr/>
          <a:lstStyle/>
          <a:p>
            <a:endParaRPr lang="en-US"/>
          </a:p>
        </p:txBody>
      </p:sp>
      <p:sp>
        <p:nvSpPr>
          <p:cNvPr id="19482" name="exstream_shape9468"/>
          <p:cNvSpPr>
            <a:spLocks noChangeArrowheads="1"/>
          </p:cNvSpPr>
          <p:nvPr/>
        </p:nvSpPr>
        <p:spPr bwMode="auto">
          <a:xfrm>
            <a:off x="5962650" y="3505200"/>
            <a:ext cx="2924175" cy="0"/>
          </a:xfrm>
          <a:custGeom>
            <a:avLst/>
            <a:gdLst>
              <a:gd name="T0" fmla="*/ 0 w 1842"/>
              <a:gd name="T1" fmla="*/ 1842 w 1842"/>
            </a:gdLst>
            <a:ahLst/>
            <a:cxnLst>
              <a:cxn ang="0">
                <a:pos x="T0" y="0"/>
              </a:cxn>
              <a:cxn ang="0">
                <a:pos x="T1" y="0"/>
              </a:cxn>
            </a:cxnLst>
            <a:rect l="0" t="0" r="r" b="b"/>
            <a:pathLst>
              <a:path w="1842">
                <a:moveTo>
                  <a:pt x="0" y="0"/>
                </a:moveTo>
                <a:lnTo>
                  <a:pt x="1842" y="0"/>
                </a:lnTo>
              </a:path>
            </a:pathLst>
          </a:custGeom>
          <a:solidFill>
            <a:srgbClr val="FFFFFF"/>
          </a:solidFill>
          <a:ln w="12700">
            <a:solidFill>
              <a:srgbClr val="000000"/>
            </a:solidFill>
            <a:round/>
            <a:headEnd/>
            <a:tailEnd/>
          </a:ln>
        </p:spPr>
        <p:txBody>
          <a:bodyPr/>
          <a:lstStyle/>
          <a:p>
            <a:endParaRPr lang="en-US"/>
          </a:p>
        </p:txBody>
      </p:sp>
      <p:sp>
        <p:nvSpPr>
          <p:cNvPr id="19481" name="exstream_shape9469"/>
          <p:cNvSpPr>
            <a:spLocks noChangeArrowheads="1"/>
          </p:cNvSpPr>
          <p:nvPr/>
        </p:nvSpPr>
        <p:spPr bwMode="auto">
          <a:xfrm>
            <a:off x="5381625" y="35718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9480" name="exstream_shape9470"/>
          <p:cNvSpPr>
            <a:spLocks noChangeArrowheads="1"/>
          </p:cNvSpPr>
          <p:nvPr/>
        </p:nvSpPr>
        <p:spPr bwMode="auto">
          <a:xfrm>
            <a:off x="5381625" y="3848100"/>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a:t>
            </a:r>
          </a:p>
        </p:txBody>
      </p:sp>
      <p:sp>
        <p:nvSpPr>
          <p:cNvPr id="19479" name="exstream_shape9471"/>
          <p:cNvSpPr>
            <a:spLocks noChangeArrowheads="1"/>
          </p:cNvSpPr>
          <p:nvPr/>
        </p:nvSpPr>
        <p:spPr bwMode="auto">
          <a:xfrm>
            <a:off x="5381625" y="4029075"/>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Current</a:t>
            </a:r>
          </a:p>
        </p:txBody>
      </p:sp>
      <p:sp>
        <p:nvSpPr>
          <p:cNvPr id="19478" name="exstream_shape9472"/>
          <p:cNvSpPr>
            <a:spLocks noChangeArrowheads="1"/>
          </p:cNvSpPr>
          <p:nvPr/>
        </p:nvSpPr>
        <p:spPr bwMode="auto">
          <a:xfrm>
            <a:off x="5381625" y="4210050"/>
            <a:ext cx="914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Norm</a:t>
            </a:r>
          </a:p>
        </p:txBody>
      </p:sp>
      <p:sp>
        <p:nvSpPr>
          <p:cNvPr id="19477" name="exstream_shape9473"/>
          <p:cNvSpPr>
            <a:spLocks noChangeArrowheads="1"/>
          </p:cNvSpPr>
          <p:nvPr/>
        </p:nvSpPr>
        <p:spPr bwMode="auto">
          <a:xfrm>
            <a:off x="5381625" y="3886200"/>
            <a:ext cx="76200"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76" name="exstream_shape9474"/>
          <p:cNvSpPr>
            <a:spLocks noChangeArrowheads="1"/>
          </p:cNvSpPr>
          <p:nvPr/>
        </p:nvSpPr>
        <p:spPr bwMode="auto">
          <a:xfrm>
            <a:off x="5381625" y="4067175"/>
            <a:ext cx="76200" cy="76200"/>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75" name="exstream_shape9475"/>
          <p:cNvSpPr>
            <a:spLocks noChangeArrowheads="1"/>
          </p:cNvSpPr>
          <p:nvPr/>
        </p:nvSpPr>
        <p:spPr bwMode="auto">
          <a:xfrm>
            <a:off x="5381625" y="4248150"/>
            <a:ext cx="76200"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74" name="exstream_shape9476"/>
          <p:cNvSpPr>
            <a:spLocks noChangeArrowheads="1"/>
          </p:cNvSpPr>
          <p:nvPr/>
        </p:nvSpPr>
        <p:spPr bwMode="auto">
          <a:xfrm>
            <a:off x="6410325" y="3571875"/>
            <a:ext cx="1038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Pediatric</a:t>
            </a:r>
          </a:p>
        </p:txBody>
      </p:sp>
      <p:sp>
        <p:nvSpPr>
          <p:cNvPr id="19473" name="exstream_shape9477"/>
          <p:cNvSpPr>
            <a:spLocks noChangeArrowheads="1"/>
          </p:cNvSpPr>
          <p:nvPr/>
        </p:nvSpPr>
        <p:spPr bwMode="auto">
          <a:xfrm>
            <a:off x="7448550" y="3571875"/>
            <a:ext cx="1038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Adult</a:t>
            </a:r>
          </a:p>
        </p:txBody>
      </p:sp>
      <p:sp>
        <p:nvSpPr>
          <p:cNvPr id="19472" name="exstream_shape9478"/>
          <p:cNvSpPr>
            <a:spLocks noChangeArrowheads="1"/>
          </p:cNvSpPr>
          <p:nvPr/>
        </p:nvSpPr>
        <p:spPr bwMode="auto">
          <a:xfrm>
            <a:off x="6410325" y="3848100"/>
            <a:ext cx="1038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71.9%</a:t>
            </a:r>
          </a:p>
        </p:txBody>
      </p:sp>
      <p:sp>
        <p:nvSpPr>
          <p:cNvPr id="19471" name="exstream_shape9479"/>
          <p:cNvSpPr>
            <a:spLocks noChangeArrowheads="1"/>
          </p:cNvSpPr>
          <p:nvPr/>
        </p:nvSpPr>
        <p:spPr bwMode="auto">
          <a:xfrm>
            <a:off x="7448550" y="3848100"/>
            <a:ext cx="1038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39.0%</a:t>
            </a:r>
          </a:p>
        </p:txBody>
      </p:sp>
      <p:sp>
        <p:nvSpPr>
          <p:cNvPr id="19470" name="exstream_shape9480"/>
          <p:cNvSpPr>
            <a:spLocks noChangeArrowheads="1"/>
          </p:cNvSpPr>
          <p:nvPr/>
        </p:nvSpPr>
        <p:spPr bwMode="auto">
          <a:xfrm>
            <a:off x="6410325" y="4029075"/>
            <a:ext cx="1038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78.4%</a:t>
            </a:r>
          </a:p>
        </p:txBody>
      </p:sp>
      <p:sp>
        <p:nvSpPr>
          <p:cNvPr id="19469" name="exstream_shape9481"/>
          <p:cNvSpPr>
            <a:spLocks noChangeArrowheads="1"/>
          </p:cNvSpPr>
          <p:nvPr/>
        </p:nvSpPr>
        <p:spPr bwMode="auto">
          <a:xfrm>
            <a:off x="7448550" y="4029075"/>
            <a:ext cx="1038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36.9%</a:t>
            </a:r>
          </a:p>
        </p:txBody>
      </p:sp>
      <p:sp>
        <p:nvSpPr>
          <p:cNvPr id="19468" name="exstream_shape9482"/>
          <p:cNvSpPr>
            <a:spLocks noChangeArrowheads="1"/>
          </p:cNvSpPr>
          <p:nvPr/>
        </p:nvSpPr>
        <p:spPr bwMode="auto">
          <a:xfrm>
            <a:off x="6410325" y="4210050"/>
            <a:ext cx="1038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60.3%</a:t>
            </a:r>
          </a:p>
        </p:txBody>
      </p:sp>
      <p:sp>
        <p:nvSpPr>
          <p:cNvPr id="19467" name="exstream_shape9483"/>
          <p:cNvSpPr>
            <a:spLocks noChangeArrowheads="1"/>
          </p:cNvSpPr>
          <p:nvPr/>
        </p:nvSpPr>
        <p:spPr bwMode="auto">
          <a:xfrm>
            <a:off x="7448550" y="4210050"/>
            <a:ext cx="1038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34.4%</a:t>
            </a:r>
          </a:p>
        </p:txBody>
      </p:sp>
      <p:sp>
        <p:nvSpPr>
          <p:cNvPr id="19466" name="exstream_shape9484"/>
          <p:cNvSpPr txBox="1">
            <a:spLocks noChangeArrowheads="1"/>
          </p:cNvSpPr>
          <p:nvPr/>
        </p:nvSpPr>
        <p:spPr bwMode="auto">
          <a:xfrm>
            <a:off x="8543925" y="514350"/>
            <a:ext cx="9810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9465" name="exstream_shape9485"/>
          <p:cNvSpPr txBox="1">
            <a:spLocks noChangeArrowheads="1"/>
          </p:cNvSpPr>
          <p:nvPr/>
        </p:nvSpPr>
        <p:spPr bwMode="auto">
          <a:xfrm>
            <a:off x="8543925" y="514350"/>
            <a:ext cx="9810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9464" name="exstream_shape9486"/>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9462" name="exstream_shape9488"/>
          <p:cNvSpPr>
            <a:spLocks noChangeArrowheads="1"/>
          </p:cNvSpPr>
          <p:nvPr/>
        </p:nvSpPr>
        <p:spPr bwMode="auto">
          <a:xfrm>
            <a:off x="4638675" y="4543425"/>
            <a:ext cx="49244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19461" name="exstream_shape9489"/>
          <p:cNvSpPr>
            <a:spLocks noChangeArrowheads="1"/>
          </p:cNvSpPr>
          <p:nvPr/>
        </p:nvSpPr>
        <p:spPr bwMode="auto">
          <a:xfrm>
            <a:off x="4638675" y="4772025"/>
            <a:ext cx="49244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Preventive care as a percent of total spend increased from 2.0% to 2.5%, and compares to a norm of 2.2%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Well visit completion rate for adults decreased from 39.0% to 36.9%, and compares to a norm of 34.4%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Breast cancer screening rate was 54%, 7% less than the norm of 61%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Cervical cancer screening rate was 61%, 2% less than the norm of 63%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Colon cancer screening rate was 28%, 16% less than the norm of 44% </a:t>
            </a:r>
            <a:br>
              <a:rPr lang="en-US" sz="900">
                <a:solidFill>
                  <a:srgbClr val="000000"/>
                </a:solidFill>
                <a:latin typeface="Arial" charset="0"/>
              </a:rPr>
            </a:br>
            <a:r>
              <a:rPr lang="en-US" sz="900">
                <a:solidFill>
                  <a:srgbClr val="000000"/>
                </a:solidFill>
                <a:latin typeface="Arial" charset="0"/>
              </a:rPr>
              <a:t/>
            </a:r>
            <a:br>
              <a:rPr lang="en-US" sz="900">
                <a:solidFill>
                  <a:srgbClr val="000000"/>
                </a:solidFill>
                <a:latin typeface="Arial" charset="0"/>
              </a:rPr>
            </a:br>
            <a:r>
              <a:rPr lang="en-US" sz="900">
                <a:solidFill>
                  <a:srgbClr val="000000"/>
                </a:solidFill>
                <a:latin typeface="Arial" charset="0"/>
              </a:rPr>
              <a:t> *Results are based on HEDIS ® technical specifications, but some variance will exist due to</a:t>
            </a:r>
            <a:br>
              <a:rPr lang="en-US" sz="900">
                <a:solidFill>
                  <a:srgbClr val="000000"/>
                </a:solidFill>
                <a:latin typeface="Arial" charset="0"/>
              </a:rPr>
            </a:br>
            <a:r>
              <a:rPr lang="en-US" sz="900">
                <a:solidFill>
                  <a:srgbClr val="000000"/>
                </a:solidFill>
                <a:latin typeface="Arial" charset="0"/>
              </a:rPr>
              <a:t> differences in claims data availability compared with specification criteria</a:t>
            </a:r>
            <a:br>
              <a:rPr lang="en-US" sz="900">
                <a:solidFill>
                  <a:srgbClr val="000000"/>
                </a:solidFill>
                <a:latin typeface="Arial" charset="0"/>
              </a:rPr>
            </a:br>
            <a:r>
              <a:rPr lang="en-US" sz="900">
                <a:solidFill>
                  <a:srgbClr val="000000"/>
                </a:solidFill>
                <a:latin typeface="Arial" charset="0"/>
              </a:rPr>
              <a:t>-Breast Cancer Age Criteria: 42-69 24 Month Eligibility</a:t>
            </a:r>
            <a:br>
              <a:rPr lang="en-US" sz="900">
                <a:solidFill>
                  <a:srgbClr val="000000"/>
                </a:solidFill>
                <a:latin typeface="Arial" charset="0"/>
              </a:rPr>
            </a:br>
            <a:r>
              <a:rPr lang="en-US" sz="900">
                <a:solidFill>
                  <a:srgbClr val="000000"/>
                </a:solidFill>
                <a:latin typeface="Arial" charset="0"/>
              </a:rPr>
              <a:t>-Cervical Cancer Age Criteria: 24-64 24 Month Eligibility</a:t>
            </a:r>
            <a:br>
              <a:rPr lang="en-US" sz="900">
                <a:solidFill>
                  <a:srgbClr val="000000"/>
                </a:solidFill>
                <a:latin typeface="Arial" charset="0"/>
              </a:rPr>
            </a:br>
            <a:r>
              <a:rPr lang="en-US" sz="900">
                <a:solidFill>
                  <a:srgbClr val="000000"/>
                </a:solidFill>
                <a:latin typeface="Arial" charset="0"/>
              </a:rPr>
              <a:t>-Colon Cancer Age Criteria: 51-75 24 Month Eligibility</a:t>
            </a:r>
            <a:br>
              <a:rPr lang="en-US" sz="900">
                <a:solidFill>
                  <a:srgbClr val="000000"/>
                </a:solidFill>
                <a:latin typeface="Arial" charset="0"/>
              </a:rPr>
            </a:br>
            <a:endParaRPr lang="en-US" sz="900">
              <a:solidFill>
                <a:srgbClr val="000000"/>
              </a:solidFill>
              <a:latin typeface="Arial" charset="0"/>
            </a:endParaRPr>
          </a:p>
        </p:txBody>
      </p:sp>
      <p:pic>
        <p:nvPicPr>
          <p:cNvPr id="19460" name="exstream_shape9490"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19459" name="exstream_shape9491"/>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3746209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58" name="exstream_shape9493"/>
          <p:cNvSpPr>
            <a:spLocks noChangeArrowheads="1"/>
          </p:cNvSpPr>
          <p:nvPr/>
        </p:nvSpPr>
        <p:spPr bwMode="auto">
          <a:xfrm>
            <a:off x="1514475" y="2524125"/>
            <a:ext cx="190500" cy="885825"/>
          </a:xfrm>
          <a:custGeom>
            <a:avLst/>
            <a:gdLst>
              <a:gd name="T0" fmla="*/ 0 w 20"/>
              <a:gd name="T1" fmla="*/ 0 h 93"/>
              <a:gd name="T2" fmla="*/ 19 w 20"/>
              <a:gd name="T3" fmla="*/ 0 h 93"/>
              <a:gd name="T4" fmla="*/ 19 w 20"/>
              <a:gd name="T5" fmla="*/ 92 h 93"/>
              <a:gd name="T6" fmla="*/ 0 w 20"/>
              <a:gd name="T7" fmla="*/ 92 h 93"/>
              <a:gd name="T8" fmla="*/ 0 w 20"/>
              <a:gd name="T9" fmla="*/ 0 h 93"/>
            </a:gdLst>
            <a:ahLst/>
            <a:cxnLst>
              <a:cxn ang="0">
                <a:pos x="T0" y="T1"/>
              </a:cxn>
              <a:cxn ang="0">
                <a:pos x="T2" y="T3"/>
              </a:cxn>
              <a:cxn ang="0">
                <a:pos x="T4" y="T5"/>
              </a:cxn>
              <a:cxn ang="0">
                <a:pos x="T6" y="T7"/>
              </a:cxn>
              <a:cxn ang="0">
                <a:pos x="T8" y="T9"/>
              </a:cxn>
            </a:cxnLst>
            <a:rect l="0" t="0" r="r" b="b"/>
            <a:pathLst>
              <a:path w="20" h="93">
                <a:moveTo>
                  <a:pt x="0" y="0"/>
                </a:moveTo>
                <a:lnTo>
                  <a:pt x="19" y="0"/>
                </a:lnTo>
                <a:lnTo>
                  <a:pt x="19" y="92"/>
                </a:lnTo>
                <a:lnTo>
                  <a:pt x="0" y="92"/>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8557" name="exstream_shape9494"/>
          <p:cNvSpPr>
            <a:spLocks noChangeArrowheads="1"/>
          </p:cNvSpPr>
          <p:nvPr/>
        </p:nvSpPr>
        <p:spPr bwMode="auto">
          <a:xfrm>
            <a:off x="1695450" y="2886075"/>
            <a:ext cx="190500" cy="523875"/>
          </a:xfrm>
          <a:custGeom>
            <a:avLst/>
            <a:gdLst>
              <a:gd name="T0" fmla="*/ 0 w 20"/>
              <a:gd name="T1" fmla="*/ 0 h 55"/>
              <a:gd name="T2" fmla="*/ 19 w 20"/>
              <a:gd name="T3" fmla="*/ 0 h 55"/>
              <a:gd name="T4" fmla="*/ 19 w 20"/>
              <a:gd name="T5" fmla="*/ 54 h 55"/>
              <a:gd name="T6" fmla="*/ 0 w 20"/>
              <a:gd name="T7" fmla="*/ 54 h 55"/>
              <a:gd name="T8" fmla="*/ 0 w 20"/>
              <a:gd name="T9" fmla="*/ 0 h 55"/>
            </a:gdLst>
            <a:ahLst/>
            <a:cxnLst>
              <a:cxn ang="0">
                <a:pos x="T0" y="T1"/>
              </a:cxn>
              <a:cxn ang="0">
                <a:pos x="T2" y="T3"/>
              </a:cxn>
              <a:cxn ang="0">
                <a:pos x="T4" y="T5"/>
              </a:cxn>
              <a:cxn ang="0">
                <a:pos x="T6" y="T7"/>
              </a:cxn>
              <a:cxn ang="0">
                <a:pos x="T8" y="T9"/>
              </a:cxn>
            </a:cxnLst>
            <a:rect l="0" t="0" r="r" b="b"/>
            <a:pathLst>
              <a:path w="20" h="55">
                <a:moveTo>
                  <a:pt x="0" y="0"/>
                </a:moveTo>
                <a:lnTo>
                  <a:pt x="19" y="0"/>
                </a:lnTo>
                <a:lnTo>
                  <a:pt x="19" y="54"/>
                </a:lnTo>
                <a:lnTo>
                  <a:pt x="0" y="54"/>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8556" name="exstream_shape9495"/>
          <p:cNvSpPr>
            <a:spLocks noChangeArrowheads="1"/>
          </p:cNvSpPr>
          <p:nvPr/>
        </p:nvSpPr>
        <p:spPr bwMode="auto">
          <a:xfrm>
            <a:off x="1876425" y="2800350"/>
            <a:ext cx="190500" cy="609600"/>
          </a:xfrm>
          <a:custGeom>
            <a:avLst/>
            <a:gdLst>
              <a:gd name="T0" fmla="*/ 0 w 20"/>
              <a:gd name="T1" fmla="*/ 0 h 64"/>
              <a:gd name="T2" fmla="*/ 19 w 20"/>
              <a:gd name="T3" fmla="*/ 0 h 64"/>
              <a:gd name="T4" fmla="*/ 19 w 20"/>
              <a:gd name="T5" fmla="*/ 63 h 64"/>
              <a:gd name="T6" fmla="*/ 0 w 20"/>
              <a:gd name="T7" fmla="*/ 63 h 64"/>
              <a:gd name="T8" fmla="*/ 0 w 20"/>
              <a:gd name="T9" fmla="*/ 0 h 64"/>
            </a:gdLst>
            <a:ahLst/>
            <a:cxnLst>
              <a:cxn ang="0">
                <a:pos x="T0" y="T1"/>
              </a:cxn>
              <a:cxn ang="0">
                <a:pos x="T2" y="T3"/>
              </a:cxn>
              <a:cxn ang="0">
                <a:pos x="T4" y="T5"/>
              </a:cxn>
              <a:cxn ang="0">
                <a:pos x="T6" y="T7"/>
              </a:cxn>
              <a:cxn ang="0">
                <a:pos x="T8" y="T9"/>
              </a:cxn>
            </a:cxnLst>
            <a:rect l="0" t="0" r="r" b="b"/>
            <a:pathLst>
              <a:path w="20" h="64">
                <a:moveTo>
                  <a:pt x="0" y="0"/>
                </a:moveTo>
                <a:lnTo>
                  <a:pt x="19" y="0"/>
                </a:lnTo>
                <a:lnTo>
                  <a:pt x="19" y="63"/>
                </a:lnTo>
                <a:lnTo>
                  <a:pt x="0" y="63"/>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8555" name="exstream_shape9496"/>
          <p:cNvSpPr>
            <a:spLocks noChangeArrowheads="1"/>
          </p:cNvSpPr>
          <p:nvPr/>
        </p:nvSpPr>
        <p:spPr bwMode="auto">
          <a:xfrm>
            <a:off x="2162175" y="2628900"/>
            <a:ext cx="190500" cy="781050"/>
          </a:xfrm>
          <a:custGeom>
            <a:avLst/>
            <a:gdLst>
              <a:gd name="T0" fmla="*/ 0 w 20"/>
              <a:gd name="T1" fmla="*/ 0 h 82"/>
              <a:gd name="T2" fmla="*/ 19 w 20"/>
              <a:gd name="T3" fmla="*/ 0 h 82"/>
              <a:gd name="T4" fmla="*/ 19 w 20"/>
              <a:gd name="T5" fmla="*/ 81 h 82"/>
              <a:gd name="T6" fmla="*/ 0 w 20"/>
              <a:gd name="T7" fmla="*/ 81 h 82"/>
              <a:gd name="T8" fmla="*/ 0 w 20"/>
              <a:gd name="T9" fmla="*/ 0 h 82"/>
            </a:gdLst>
            <a:ahLst/>
            <a:cxnLst>
              <a:cxn ang="0">
                <a:pos x="T0" y="T1"/>
              </a:cxn>
              <a:cxn ang="0">
                <a:pos x="T2" y="T3"/>
              </a:cxn>
              <a:cxn ang="0">
                <a:pos x="T4" y="T5"/>
              </a:cxn>
              <a:cxn ang="0">
                <a:pos x="T6" y="T7"/>
              </a:cxn>
              <a:cxn ang="0">
                <a:pos x="T8" y="T9"/>
              </a:cxn>
            </a:cxnLst>
            <a:rect l="0" t="0" r="r" b="b"/>
            <a:pathLst>
              <a:path w="20" h="82">
                <a:moveTo>
                  <a:pt x="0" y="0"/>
                </a:moveTo>
                <a:lnTo>
                  <a:pt x="19" y="0"/>
                </a:lnTo>
                <a:lnTo>
                  <a:pt x="19" y="81"/>
                </a:lnTo>
                <a:lnTo>
                  <a:pt x="0" y="81"/>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8554" name="exstream_shape9497"/>
          <p:cNvSpPr>
            <a:spLocks noChangeArrowheads="1"/>
          </p:cNvSpPr>
          <p:nvPr/>
        </p:nvSpPr>
        <p:spPr bwMode="auto">
          <a:xfrm>
            <a:off x="2343150" y="2514600"/>
            <a:ext cx="190500" cy="895350"/>
          </a:xfrm>
          <a:custGeom>
            <a:avLst/>
            <a:gdLst>
              <a:gd name="T0" fmla="*/ 0 w 20"/>
              <a:gd name="T1" fmla="*/ 0 h 94"/>
              <a:gd name="T2" fmla="*/ 19 w 20"/>
              <a:gd name="T3" fmla="*/ 0 h 94"/>
              <a:gd name="T4" fmla="*/ 19 w 20"/>
              <a:gd name="T5" fmla="*/ 93 h 94"/>
              <a:gd name="T6" fmla="*/ 0 w 20"/>
              <a:gd name="T7" fmla="*/ 93 h 94"/>
              <a:gd name="T8" fmla="*/ 0 w 20"/>
              <a:gd name="T9" fmla="*/ 0 h 94"/>
            </a:gdLst>
            <a:ahLst/>
            <a:cxnLst>
              <a:cxn ang="0">
                <a:pos x="T0" y="T1"/>
              </a:cxn>
              <a:cxn ang="0">
                <a:pos x="T2" y="T3"/>
              </a:cxn>
              <a:cxn ang="0">
                <a:pos x="T4" y="T5"/>
              </a:cxn>
              <a:cxn ang="0">
                <a:pos x="T6" y="T7"/>
              </a:cxn>
              <a:cxn ang="0">
                <a:pos x="T8" y="T9"/>
              </a:cxn>
            </a:cxnLst>
            <a:rect l="0" t="0" r="r" b="b"/>
            <a:pathLst>
              <a:path w="20" h="94">
                <a:moveTo>
                  <a:pt x="0" y="0"/>
                </a:moveTo>
                <a:lnTo>
                  <a:pt x="19" y="0"/>
                </a:lnTo>
                <a:lnTo>
                  <a:pt x="19" y="93"/>
                </a:lnTo>
                <a:lnTo>
                  <a:pt x="0" y="93"/>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8553" name="exstream_shape9498"/>
          <p:cNvSpPr>
            <a:spLocks noChangeArrowheads="1"/>
          </p:cNvSpPr>
          <p:nvPr/>
        </p:nvSpPr>
        <p:spPr bwMode="auto">
          <a:xfrm>
            <a:off x="2524125" y="2705100"/>
            <a:ext cx="190500" cy="704850"/>
          </a:xfrm>
          <a:custGeom>
            <a:avLst/>
            <a:gdLst>
              <a:gd name="T0" fmla="*/ 0 w 20"/>
              <a:gd name="T1" fmla="*/ 0 h 74"/>
              <a:gd name="T2" fmla="*/ 19 w 20"/>
              <a:gd name="T3" fmla="*/ 0 h 74"/>
              <a:gd name="T4" fmla="*/ 19 w 20"/>
              <a:gd name="T5" fmla="*/ 73 h 74"/>
              <a:gd name="T6" fmla="*/ 0 w 20"/>
              <a:gd name="T7" fmla="*/ 73 h 74"/>
              <a:gd name="T8" fmla="*/ 0 w 20"/>
              <a:gd name="T9" fmla="*/ 0 h 74"/>
            </a:gdLst>
            <a:ahLst/>
            <a:cxnLst>
              <a:cxn ang="0">
                <a:pos x="T0" y="T1"/>
              </a:cxn>
              <a:cxn ang="0">
                <a:pos x="T2" y="T3"/>
              </a:cxn>
              <a:cxn ang="0">
                <a:pos x="T4" y="T5"/>
              </a:cxn>
              <a:cxn ang="0">
                <a:pos x="T6" y="T7"/>
              </a:cxn>
              <a:cxn ang="0">
                <a:pos x="T8" y="T9"/>
              </a:cxn>
            </a:cxnLst>
            <a:rect l="0" t="0" r="r" b="b"/>
            <a:pathLst>
              <a:path w="20" h="74">
                <a:moveTo>
                  <a:pt x="0" y="0"/>
                </a:moveTo>
                <a:lnTo>
                  <a:pt x="19" y="0"/>
                </a:lnTo>
                <a:lnTo>
                  <a:pt x="19" y="73"/>
                </a:lnTo>
                <a:lnTo>
                  <a:pt x="0" y="73"/>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8552" name="exstream_shape9499"/>
          <p:cNvSpPr>
            <a:spLocks noChangeArrowheads="1"/>
          </p:cNvSpPr>
          <p:nvPr/>
        </p:nvSpPr>
        <p:spPr bwMode="auto">
          <a:xfrm>
            <a:off x="2809875" y="2514600"/>
            <a:ext cx="190500" cy="895350"/>
          </a:xfrm>
          <a:custGeom>
            <a:avLst/>
            <a:gdLst>
              <a:gd name="T0" fmla="*/ 0 w 20"/>
              <a:gd name="T1" fmla="*/ 0 h 94"/>
              <a:gd name="T2" fmla="*/ 19 w 20"/>
              <a:gd name="T3" fmla="*/ 0 h 94"/>
              <a:gd name="T4" fmla="*/ 19 w 20"/>
              <a:gd name="T5" fmla="*/ 93 h 94"/>
              <a:gd name="T6" fmla="*/ 0 w 20"/>
              <a:gd name="T7" fmla="*/ 93 h 94"/>
              <a:gd name="T8" fmla="*/ 0 w 20"/>
              <a:gd name="T9" fmla="*/ 0 h 94"/>
            </a:gdLst>
            <a:ahLst/>
            <a:cxnLst>
              <a:cxn ang="0">
                <a:pos x="T0" y="T1"/>
              </a:cxn>
              <a:cxn ang="0">
                <a:pos x="T2" y="T3"/>
              </a:cxn>
              <a:cxn ang="0">
                <a:pos x="T4" y="T5"/>
              </a:cxn>
              <a:cxn ang="0">
                <a:pos x="T6" y="T7"/>
              </a:cxn>
              <a:cxn ang="0">
                <a:pos x="T8" y="T9"/>
              </a:cxn>
            </a:cxnLst>
            <a:rect l="0" t="0" r="r" b="b"/>
            <a:pathLst>
              <a:path w="20" h="94">
                <a:moveTo>
                  <a:pt x="0" y="0"/>
                </a:moveTo>
                <a:lnTo>
                  <a:pt x="19" y="0"/>
                </a:lnTo>
                <a:lnTo>
                  <a:pt x="19" y="93"/>
                </a:lnTo>
                <a:lnTo>
                  <a:pt x="0" y="93"/>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8551" name="exstream_shape9500"/>
          <p:cNvSpPr>
            <a:spLocks noChangeArrowheads="1"/>
          </p:cNvSpPr>
          <p:nvPr/>
        </p:nvSpPr>
        <p:spPr bwMode="auto">
          <a:xfrm>
            <a:off x="2990850" y="2466975"/>
            <a:ext cx="190500" cy="942975"/>
          </a:xfrm>
          <a:custGeom>
            <a:avLst/>
            <a:gdLst>
              <a:gd name="T0" fmla="*/ 0 w 20"/>
              <a:gd name="T1" fmla="*/ 0 h 99"/>
              <a:gd name="T2" fmla="*/ 19 w 20"/>
              <a:gd name="T3" fmla="*/ 0 h 99"/>
              <a:gd name="T4" fmla="*/ 19 w 20"/>
              <a:gd name="T5" fmla="*/ 98 h 99"/>
              <a:gd name="T6" fmla="*/ 0 w 20"/>
              <a:gd name="T7" fmla="*/ 98 h 99"/>
              <a:gd name="T8" fmla="*/ 0 w 20"/>
              <a:gd name="T9" fmla="*/ 0 h 99"/>
            </a:gdLst>
            <a:ahLst/>
            <a:cxnLst>
              <a:cxn ang="0">
                <a:pos x="T0" y="T1"/>
              </a:cxn>
              <a:cxn ang="0">
                <a:pos x="T2" y="T3"/>
              </a:cxn>
              <a:cxn ang="0">
                <a:pos x="T4" y="T5"/>
              </a:cxn>
              <a:cxn ang="0">
                <a:pos x="T6" y="T7"/>
              </a:cxn>
              <a:cxn ang="0">
                <a:pos x="T8" y="T9"/>
              </a:cxn>
            </a:cxnLst>
            <a:rect l="0" t="0" r="r" b="b"/>
            <a:pathLst>
              <a:path w="20" h="99">
                <a:moveTo>
                  <a:pt x="0" y="0"/>
                </a:moveTo>
                <a:lnTo>
                  <a:pt x="19" y="0"/>
                </a:lnTo>
                <a:lnTo>
                  <a:pt x="19" y="98"/>
                </a:lnTo>
                <a:lnTo>
                  <a:pt x="0" y="9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8550" name="exstream_shape9501"/>
          <p:cNvSpPr>
            <a:spLocks noChangeArrowheads="1"/>
          </p:cNvSpPr>
          <p:nvPr/>
        </p:nvSpPr>
        <p:spPr bwMode="auto">
          <a:xfrm>
            <a:off x="3171825" y="2657475"/>
            <a:ext cx="190500" cy="752475"/>
          </a:xfrm>
          <a:custGeom>
            <a:avLst/>
            <a:gdLst>
              <a:gd name="T0" fmla="*/ 0 w 20"/>
              <a:gd name="T1" fmla="*/ 0 h 79"/>
              <a:gd name="T2" fmla="*/ 19 w 20"/>
              <a:gd name="T3" fmla="*/ 0 h 79"/>
              <a:gd name="T4" fmla="*/ 19 w 20"/>
              <a:gd name="T5" fmla="*/ 78 h 79"/>
              <a:gd name="T6" fmla="*/ 0 w 20"/>
              <a:gd name="T7" fmla="*/ 78 h 79"/>
              <a:gd name="T8" fmla="*/ 0 w 20"/>
              <a:gd name="T9" fmla="*/ 0 h 79"/>
            </a:gdLst>
            <a:ahLst/>
            <a:cxnLst>
              <a:cxn ang="0">
                <a:pos x="T0" y="T1"/>
              </a:cxn>
              <a:cxn ang="0">
                <a:pos x="T2" y="T3"/>
              </a:cxn>
              <a:cxn ang="0">
                <a:pos x="T4" y="T5"/>
              </a:cxn>
              <a:cxn ang="0">
                <a:pos x="T6" y="T7"/>
              </a:cxn>
              <a:cxn ang="0">
                <a:pos x="T8" y="T9"/>
              </a:cxn>
            </a:cxnLst>
            <a:rect l="0" t="0" r="r" b="b"/>
            <a:pathLst>
              <a:path w="20" h="79">
                <a:moveTo>
                  <a:pt x="0" y="0"/>
                </a:moveTo>
                <a:lnTo>
                  <a:pt x="19" y="0"/>
                </a:lnTo>
                <a:lnTo>
                  <a:pt x="19" y="78"/>
                </a:lnTo>
                <a:lnTo>
                  <a:pt x="0" y="78"/>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8549" name="exstream_shape9502"/>
          <p:cNvSpPr>
            <a:spLocks noChangeArrowheads="1"/>
          </p:cNvSpPr>
          <p:nvPr/>
        </p:nvSpPr>
        <p:spPr bwMode="auto">
          <a:xfrm>
            <a:off x="3457575" y="2543175"/>
            <a:ext cx="190500" cy="866775"/>
          </a:xfrm>
          <a:custGeom>
            <a:avLst/>
            <a:gdLst>
              <a:gd name="T0" fmla="*/ 0 w 20"/>
              <a:gd name="T1" fmla="*/ 0 h 91"/>
              <a:gd name="T2" fmla="*/ 19 w 20"/>
              <a:gd name="T3" fmla="*/ 0 h 91"/>
              <a:gd name="T4" fmla="*/ 19 w 20"/>
              <a:gd name="T5" fmla="*/ 90 h 91"/>
              <a:gd name="T6" fmla="*/ 0 w 20"/>
              <a:gd name="T7" fmla="*/ 90 h 91"/>
              <a:gd name="T8" fmla="*/ 0 w 20"/>
              <a:gd name="T9" fmla="*/ 0 h 91"/>
            </a:gdLst>
            <a:ahLst/>
            <a:cxnLst>
              <a:cxn ang="0">
                <a:pos x="T0" y="T1"/>
              </a:cxn>
              <a:cxn ang="0">
                <a:pos x="T2" y="T3"/>
              </a:cxn>
              <a:cxn ang="0">
                <a:pos x="T4" y="T5"/>
              </a:cxn>
              <a:cxn ang="0">
                <a:pos x="T6" y="T7"/>
              </a:cxn>
              <a:cxn ang="0">
                <a:pos x="T8" y="T9"/>
              </a:cxn>
            </a:cxnLst>
            <a:rect l="0" t="0" r="r" b="b"/>
            <a:pathLst>
              <a:path w="20" h="91">
                <a:moveTo>
                  <a:pt x="0" y="0"/>
                </a:moveTo>
                <a:lnTo>
                  <a:pt x="19" y="0"/>
                </a:lnTo>
                <a:lnTo>
                  <a:pt x="19" y="90"/>
                </a:lnTo>
                <a:lnTo>
                  <a:pt x="0" y="9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8548" name="exstream_shape9503"/>
          <p:cNvSpPr>
            <a:spLocks noChangeArrowheads="1"/>
          </p:cNvSpPr>
          <p:nvPr/>
        </p:nvSpPr>
        <p:spPr bwMode="auto">
          <a:xfrm>
            <a:off x="3638550" y="2647950"/>
            <a:ext cx="190500" cy="762000"/>
          </a:xfrm>
          <a:custGeom>
            <a:avLst/>
            <a:gdLst>
              <a:gd name="T0" fmla="*/ 0 w 20"/>
              <a:gd name="T1" fmla="*/ 0 h 80"/>
              <a:gd name="T2" fmla="*/ 19 w 20"/>
              <a:gd name="T3" fmla="*/ 0 h 80"/>
              <a:gd name="T4" fmla="*/ 19 w 20"/>
              <a:gd name="T5" fmla="*/ 79 h 80"/>
              <a:gd name="T6" fmla="*/ 0 w 20"/>
              <a:gd name="T7" fmla="*/ 79 h 80"/>
              <a:gd name="T8" fmla="*/ 0 w 20"/>
              <a:gd name="T9" fmla="*/ 0 h 80"/>
            </a:gdLst>
            <a:ahLst/>
            <a:cxnLst>
              <a:cxn ang="0">
                <a:pos x="T0" y="T1"/>
              </a:cxn>
              <a:cxn ang="0">
                <a:pos x="T2" y="T3"/>
              </a:cxn>
              <a:cxn ang="0">
                <a:pos x="T4" y="T5"/>
              </a:cxn>
              <a:cxn ang="0">
                <a:pos x="T6" y="T7"/>
              </a:cxn>
              <a:cxn ang="0">
                <a:pos x="T8" y="T9"/>
              </a:cxn>
            </a:cxnLst>
            <a:rect l="0" t="0" r="r" b="b"/>
            <a:pathLst>
              <a:path w="20" h="80">
                <a:moveTo>
                  <a:pt x="0" y="0"/>
                </a:moveTo>
                <a:lnTo>
                  <a:pt x="19" y="0"/>
                </a:lnTo>
                <a:lnTo>
                  <a:pt x="19" y="79"/>
                </a:lnTo>
                <a:lnTo>
                  <a:pt x="0" y="7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8547" name="exstream_shape9504"/>
          <p:cNvSpPr>
            <a:spLocks noChangeArrowheads="1"/>
          </p:cNvSpPr>
          <p:nvPr/>
        </p:nvSpPr>
        <p:spPr bwMode="auto">
          <a:xfrm>
            <a:off x="3819525" y="2733675"/>
            <a:ext cx="190500" cy="676275"/>
          </a:xfrm>
          <a:custGeom>
            <a:avLst/>
            <a:gdLst>
              <a:gd name="T0" fmla="*/ 0 w 20"/>
              <a:gd name="T1" fmla="*/ 0 h 71"/>
              <a:gd name="T2" fmla="*/ 19 w 20"/>
              <a:gd name="T3" fmla="*/ 0 h 71"/>
              <a:gd name="T4" fmla="*/ 19 w 20"/>
              <a:gd name="T5" fmla="*/ 70 h 71"/>
              <a:gd name="T6" fmla="*/ 0 w 20"/>
              <a:gd name="T7" fmla="*/ 70 h 71"/>
              <a:gd name="T8" fmla="*/ 0 w 20"/>
              <a:gd name="T9" fmla="*/ 0 h 71"/>
            </a:gdLst>
            <a:ahLst/>
            <a:cxnLst>
              <a:cxn ang="0">
                <a:pos x="T0" y="T1"/>
              </a:cxn>
              <a:cxn ang="0">
                <a:pos x="T2" y="T3"/>
              </a:cxn>
              <a:cxn ang="0">
                <a:pos x="T4" y="T5"/>
              </a:cxn>
              <a:cxn ang="0">
                <a:pos x="T6" y="T7"/>
              </a:cxn>
              <a:cxn ang="0">
                <a:pos x="T8" y="T9"/>
              </a:cxn>
            </a:cxnLst>
            <a:rect l="0" t="0" r="r" b="b"/>
            <a:pathLst>
              <a:path w="20" h="71">
                <a:moveTo>
                  <a:pt x="0" y="0"/>
                </a:moveTo>
                <a:lnTo>
                  <a:pt x="19" y="0"/>
                </a:lnTo>
                <a:lnTo>
                  <a:pt x="19" y="70"/>
                </a:lnTo>
                <a:lnTo>
                  <a:pt x="0" y="70"/>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8546" name="exstream_shape9505"/>
          <p:cNvSpPr>
            <a:spLocks noChangeArrowheads="1"/>
          </p:cNvSpPr>
          <p:nvPr/>
        </p:nvSpPr>
        <p:spPr bwMode="auto">
          <a:xfrm>
            <a:off x="5972175" y="2924175"/>
            <a:ext cx="190500" cy="485775"/>
          </a:xfrm>
          <a:custGeom>
            <a:avLst/>
            <a:gdLst>
              <a:gd name="T0" fmla="*/ 0 w 20"/>
              <a:gd name="T1" fmla="*/ 0 h 51"/>
              <a:gd name="T2" fmla="*/ 19 w 20"/>
              <a:gd name="T3" fmla="*/ 0 h 51"/>
              <a:gd name="T4" fmla="*/ 19 w 20"/>
              <a:gd name="T5" fmla="*/ 50 h 51"/>
              <a:gd name="T6" fmla="*/ 0 w 20"/>
              <a:gd name="T7" fmla="*/ 50 h 51"/>
              <a:gd name="T8" fmla="*/ 0 w 20"/>
              <a:gd name="T9" fmla="*/ 0 h 51"/>
            </a:gdLst>
            <a:ahLst/>
            <a:cxnLst>
              <a:cxn ang="0">
                <a:pos x="T0" y="T1"/>
              </a:cxn>
              <a:cxn ang="0">
                <a:pos x="T2" y="T3"/>
              </a:cxn>
              <a:cxn ang="0">
                <a:pos x="T4" y="T5"/>
              </a:cxn>
              <a:cxn ang="0">
                <a:pos x="T6" y="T7"/>
              </a:cxn>
              <a:cxn ang="0">
                <a:pos x="T8" y="T9"/>
              </a:cxn>
            </a:cxnLst>
            <a:rect l="0" t="0" r="r" b="b"/>
            <a:pathLst>
              <a:path w="20" h="51">
                <a:moveTo>
                  <a:pt x="0" y="0"/>
                </a:moveTo>
                <a:lnTo>
                  <a:pt x="19" y="0"/>
                </a:lnTo>
                <a:lnTo>
                  <a:pt x="19" y="50"/>
                </a:lnTo>
                <a:lnTo>
                  <a:pt x="0" y="5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8545" name="exstream_shape9506"/>
          <p:cNvSpPr>
            <a:spLocks noChangeArrowheads="1"/>
          </p:cNvSpPr>
          <p:nvPr/>
        </p:nvSpPr>
        <p:spPr bwMode="auto">
          <a:xfrm>
            <a:off x="6153150" y="2952750"/>
            <a:ext cx="190500" cy="457200"/>
          </a:xfrm>
          <a:custGeom>
            <a:avLst/>
            <a:gdLst>
              <a:gd name="T0" fmla="*/ 0 w 20"/>
              <a:gd name="T1" fmla="*/ 0 h 48"/>
              <a:gd name="T2" fmla="*/ 19 w 20"/>
              <a:gd name="T3" fmla="*/ 0 h 48"/>
              <a:gd name="T4" fmla="*/ 19 w 20"/>
              <a:gd name="T5" fmla="*/ 47 h 48"/>
              <a:gd name="T6" fmla="*/ 0 w 20"/>
              <a:gd name="T7" fmla="*/ 47 h 48"/>
              <a:gd name="T8" fmla="*/ 0 w 20"/>
              <a:gd name="T9" fmla="*/ 0 h 48"/>
            </a:gdLst>
            <a:ahLst/>
            <a:cxnLst>
              <a:cxn ang="0">
                <a:pos x="T0" y="T1"/>
              </a:cxn>
              <a:cxn ang="0">
                <a:pos x="T2" y="T3"/>
              </a:cxn>
              <a:cxn ang="0">
                <a:pos x="T4" y="T5"/>
              </a:cxn>
              <a:cxn ang="0">
                <a:pos x="T6" y="T7"/>
              </a:cxn>
              <a:cxn ang="0">
                <a:pos x="T8" y="T9"/>
              </a:cxn>
            </a:cxnLst>
            <a:rect l="0" t="0" r="r" b="b"/>
            <a:pathLst>
              <a:path w="20" h="48">
                <a:moveTo>
                  <a:pt x="0" y="0"/>
                </a:moveTo>
                <a:lnTo>
                  <a:pt x="19" y="0"/>
                </a:lnTo>
                <a:lnTo>
                  <a:pt x="19" y="47"/>
                </a:lnTo>
                <a:lnTo>
                  <a:pt x="0" y="47"/>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8544" name="exstream_shape9507"/>
          <p:cNvSpPr>
            <a:spLocks noChangeArrowheads="1"/>
          </p:cNvSpPr>
          <p:nvPr/>
        </p:nvSpPr>
        <p:spPr bwMode="auto">
          <a:xfrm>
            <a:off x="6334125" y="2943225"/>
            <a:ext cx="190500" cy="466725"/>
          </a:xfrm>
          <a:custGeom>
            <a:avLst/>
            <a:gdLst>
              <a:gd name="T0" fmla="*/ 0 w 20"/>
              <a:gd name="T1" fmla="*/ 0 h 49"/>
              <a:gd name="T2" fmla="*/ 19 w 20"/>
              <a:gd name="T3" fmla="*/ 0 h 49"/>
              <a:gd name="T4" fmla="*/ 19 w 20"/>
              <a:gd name="T5" fmla="*/ 48 h 49"/>
              <a:gd name="T6" fmla="*/ 0 w 20"/>
              <a:gd name="T7" fmla="*/ 48 h 49"/>
              <a:gd name="T8" fmla="*/ 0 w 20"/>
              <a:gd name="T9" fmla="*/ 0 h 49"/>
            </a:gdLst>
            <a:ahLst/>
            <a:cxnLst>
              <a:cxn ang="0">
                <a:pos x="T0" y="T1"/>
              </a:cxn>
              <a:cxn ang="0">
                <a:pos x="T2" y="T3"/>
              </a:cxn>
              <a:cxn ang="0">
                <a:pos x="T4" y="T5"/>
              </a:cxn>
              <a:cxn ang="0">
                <a:pos x="T6" y="T7"/>
              </a:cxn>
              <a:cxn ang="0">
                <a:pos x="T8" y="T9"/>
              </a:cxn>
            </a:cxnLst>
            <a:rect l="0" t="0" r="r" b="b"/>
            <a:pathLst>
              <a:path w="20" h="49">
                <a:moveTo>
                  <a:pt x="0" y="0"/>
                </a:moveTo>
                <a:lnTo>
                  <a:pt x="19" y="0"/>
                </a:lnTo>
                <a:lnTo>
                  <a:pt x="19" y="48"/>
                </a:lnTo>
                <a:lnTo>
                  <a:pt x="0" y="48"/>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8543" name="exstream_shape9508"/>
          <p:cNvSpPr>
            <a:spLocks noChangeArrowheads="1"/>
          </p:cNvSpPr>
          <p:nvPr/>
        </p:nvSpPr>
        <p:spPr bwMode="auto">
          <a:xfrm>
            <a:off x="6619875" y="2771775"/>
            <a:ext cx="190500" cy="638175"/>
          </a:xfrm>
          <a:custGeom>
            <a:avLst/>
            <a:gdLst>
              <a:gd name="T0" fmla="*/ 0 w 20"/>
              <a:gd name="T1" fmla="*/ 0 h 67"/>
              <a:gd name="T2" fmla="*/ 19 w 20"/>
              <a:gd name="T3" fmla="*/ 0 h 67"/>
              <a:gd name="T4" fmla="*/ 19 w 20"/>
              <a:gd name="T5" fmla="*/ 66 h 67"/>
              <a:gd name="T6" fmla="*/ 0 w 20"/>
              <a:gd name="T7" fmla="*/ 66 h 67"/>
              <a:gd name="T8" fmla="*/ 0 w 20"/>
              <a:gd name="T9" fmla="*/ 0 h 67"/>
            </a:gdLst>
            <a:ahLst/>
            <a:cxnLst>
              <a:cxn ang="0">
                <a:pos x="T0" y="T1"/>
              </a:cxn>
              <a:cxn ang="0">
                <a:pos x="T2" y="T3"/>
              </a:cxn>
              <a:cxn ang="0">
                <a:pos x="T4" y="T5"/>
              </a:cxn>
              <a:cxn ang="0">
                <a:pos x="T6" y="T7"/>
              </a:cxn>
              <a:cxn ang="0">
                <a:pos x="T8" y="T9"/>
              </a:cxn>
            </a:cxnLst>
            <a:rect l="0" t="0" r="r" b="b"/>
            <a:pathLst>
              <a:path w="20" h="67">
                <a:moveTo>
                  <a:pt x="0" y="0"/>
                </a:moveTo>
                <a:lnTo>
                  <a:pt x="19" y="0"/>
                </a:lnTo>
                <a:lnTo>
                  <a:pt x="19" y="66"/>
                </a:lnTo>
                <a:lnTo>
                  <a:pt x="0" y="66"/>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8542" name="exstream_shape9509"/>
          <p:cNvSpPr>
            <a:spLocks noChangeArrowheads="1"/>
          </p:cNvSpPr>
          <p:nvPr/>
        </p:nvSpPr>
        <p:spPr bwMode="auto">
          <a:xfrm>
            <a:off x="6800850" y="2657475"/>
            <a:ext cx="190500" cy="752475"/>
          </a:xfrm>
          <a:custGeom>
            <a:avLst/>
            <a:gdLst>
              <a:gd name="T0" fmla="*/ 0 w 20"/>
              <a:gd name="T1" fmla="*/ 0 h 79"/>
              <a:gd name="T2" fmla="*/ 19 w 20"/>
              <a:gd name="T3" fmla="*/ 0 h 79"/>
              <a:gd name="T4" fmla="*/ 19 w 20"/>
              <a:gd name="T5" fmla="*/ 78 h 79"/>
              <a:gd name="T6" fmla="*/ 0 w 20"/>
              <a:gd name="T7" fmla="*/ 78 h 79"/>
              <a:gd name="T8" fmla="*/ 0 w 20"/>
              <a:gd name="T9" fmla="*/ 0 h 79"/>
            </a:gdLst>
            <a:ahLst/>
            <a:cxnLst>
              <a:cxn ang="0">
                <a:pos x="T0" y="T1"/>
              </a:cxn>
              <a:cxn ang="0">
                <a:pos x="T2" y="T3"/>
              </a:cxn>
              <a:cxn ang="0">
                <a:pos x="T4" y="T5"/>
              </a:cxn>
              <a:cxn ang="0">
                <a:pos x="T6" y="T7"/>
              </a:cxn>
              <a:cxn ang="0">
                <a:pos x="T8" y="T9"/>
              </a:cxn>
            </a:cxnLst>
            <a:rect l="0" t="0" r="r" b="b"/>
            <a:pathLst>
              <a:path w="20" h="79">
                <a:moveTo>
                  <a:pt x="0" y="0"/>
                </a:moveTo>
                <a:lnTo>
                  <a:pt x="19" y="0"/>
                </a:lnTo>
                <a:lnTo>
                  <a:pt x="19" y="78"/>
                </a:lnTo>
                <a:lnTo>
                  <a:pt x="0" y="7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8541" name="exstream_shape9510"/>
          <p:cNvSpPr>
            <a:spLocks noChangeArrowheads="1"/>
          </p:cNvSpPr>
          <p:nvPr/>
        </p:nvSpPr>
        <p:spPr bwMode="auto">
          <a:xfrm>
            <a:off x="6981825" y="2867025"/>
            <a:ext cx="190500" cy="542925"/>
          </a:xfrm>
          <a:custGeom>
            <a:avLst/>
            <a:gdLst>
              <a:gd name="T0" fmla="*/ 0 w 20"/>
              <a:gd name="T1" fmla="*/ 0 h 57"/>
              <a:gd name="T2" fmla="*/ 19 w 20"/>
              <a:gd name="T3" fmla="*/ 0 h 57"/>
              <a:gd name="T4" fmla="*/ 19 w 20"/>
              <a:gd name="T5" fmla="*/ 56 h 57"/>
              <a:gd name="T6" fmla="*/ 0 w 20"/>
              <a:gd name="T7" fmla="*/ 56 h 57"/>
              <a:gd name="T8" fmla="*/ 0 w 20"/>
              <a:gd name="T9" fmla="*/ 0 h 57"/>
            </a:gdLst>
            <a:ahLst/>
            <a:cxnLst>
              <a:cxn ang="0">
                <a:pos x="T0" y="T1"/>
              </a:cxn>
              <a:cxn ang="0">
                <a:pos x="T2" y="T3"/>
              </a:cxn>
              <a:cxn ang="0">
                <a:pos x="T4" y="T5"/>
              </a:cxn>
              <a:cxn ang="0">
                <a:pos x="T6" y="T7"/>
              </a:cxn>
              <a:cxn ang="0">
                <a:pos x="T8" y="T9"/>
              </a:cxn>
            </a:cxnLst>
            <a:rect l="0" t="0" r="r" b="b"/>
            <a:pathLst>
              <a:path w="20" h="57">
                <a:moveTo>
                  <a:pt x="0" y="0"/>
                </a:moveTo>
                <a:lnTo>
                  <a:pt x="19" y="0"/>
                </a:lnTo>
                <a:lnTo>
                  <a:pt x="19" y="56"/>
                </a:lnTo>
                <a:lnTo>
                  <a:pt x="0" y="56"/>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8540" name="exstream_shape9511"/>
          <p:cNvSpPr>
            <a:spLocks noChangeArrowheads="1"/>
          </p:cNvSpPr>
          <p:nvPr/>
        </p:nvSpPr>
        <p:spPr bwMode="auto">
          <a:xfrm>
            <a:off x="7267575" y="2571750"/>
            <a:ext cx="190500" cy="838200"/>
          </a:xfrm>
          <a:custGeom>
            <a:avLst/>
            <a:gdLst>
              <a:gd name="T0" fmla="*/ 0 w 20"/>
              <a:gd name="T1" fmla="*/ 0 h 88"/>
              <a:gd name="T2" fmla="*/ 19 w 20"/>
              <a:gd name="T3" fmla="*/ 0 h 88"/>
              <a:gd name="T4" fmla="*/ 19 w 20"/>
              <a:gd name="T5" fmla="*/ 87 h 88"/>
              <a:gd name="T6" fmla="*/ 0 w 20"/>
              <a:gd name="T7" fmla="*/ 87 h 88"/>
              <a:gd name="T8" fmla="*/ 0 w 20"/>
              <a:gd name="T9" fmla="*/ 0 h 88"/>
            </a:gdLst>
            <a:ahLst/>
            <a:cxnLst>
              <a:cxn ang="0">
                <a:pos x="T0" y="T1"/>
              </a:cxn>
              <a:cxn ang="0">
                <a:pos x="T2" y="T3"/>
              </a:cxn>
              <a:cxn ang="0">
                <a:pos x="T4" y="T5"/>
              </a:cxn>
              <a:cxn ang="0">
                <a:pos x="T6" y="T7"/>
              </a:cxn>
              <a:cxn ang="0">
                <a:pos x="T8" y="T9"/>
              </a:cxn>
            </a:cxnLst>
            <a:rect l="0" t="0" r="r" b="b"/>
            <a:pathLst>
              <a:path w="20" h="88">
                <a:moveTo>
                  <a:pt x="0" y="0"/>
                </a:moveTo>
                <a:lnTo>
                  <a:pt x="19" y="0"/>
                </a:lnTo>
                <a:lnTo>
                  <a:pt x="19" y="87"/>
                </a:lnTo>
                <a:lnTo>
                  <a:pt x="0" y="87"/>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8539" name="exstream_shape9512"/>
          <p:cNvSpPr>
            <a:spLocks noChangeArrowheads="1"/>
          </p:cNvSpPr>
          <p:nvPr/>
        </p:nvSpPr>
        <p:spPr bwMode="auto">
          <a:xfrm>
            <a:off x="7448550" y="2562225"/>
            <a:ext cx="190500" cy="847725"/>
          </a:xfrm>
          <a:custGeom>
            <a:avLst/>
            <a:gdLst>
              <a:gd name="T0" fmla="*/ 0 w 20"/>
              <a:gd name="T1" fmla="*/ 0 h 89"/>
              <a:gd name="T2" fmla="*/ 19 w 20"/>
              <a:gd name="T3" fmla="*/ 0 h 89"/>
              <a:gd name="T4" fmla="*/ 19 w 20"/>
              <a:gd name="T5" fmla="*/ 88 h 89"/>
              <a:gd name="T6" fmla="*/ 0 w 20"/>
              <a:gd name="T7" fmla="*/ 88 h 89"/>
              <a:gd name="T8" fmla="*/ 0 w 20"/>
              <a:gd name="T9" fmla="*/ 0 h 89"/>
            </a:gdLst>
            <a:ahLst/>
            <a:cxnLst>
              <a:cxn ang="0">
                <a:pos x="T0" y="T1"/>
              </a:cxn>
              <a:cxn ang="0">
                <a:pos x="T2" y="T3"/>
              </a:cxn>
              <a:cxn ang="0">
                <a:pos x="T4" y="T5"/>
              </a:cxn>
              <a:cxn ang="0">
                <a:pos x="T6" y="T7"/>
              </a:cxn>
              <a:cxn ang="0">
                <a:pos x="T8" y="T9"/>
              </a:cxn>
            </a:cxnLst>
            <a:rect l="0" t="0" r="r" b="b"/>
            <a:pathLst>
              <a:path w="20" h="89">
                <a:moveTo>
                  <a:pt x="0" y="0"/>
                </a:moveTo>
                <a:lnTo>
                  <a:pt x="19" y="0"/>
                </a:lnTo>
                <a:lnTo>
                  <a:pt x="19" y="88"/>
                </a:lnTo>
                <a:lnTo>
                  <a:pt x="0" y="8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8538" name="exstream_shape9513"/>
          <p:cNvSpPr>
            <a:spLocks noChangeArrowheads="1"/>
          </p:cNvSpPr>
          <p:nvPr/>
        </p:nvSpPr>
        <p:spPr bwMode="auto">
          <a:xfrm>
            <a:off x="7629525" y="2743200"/>
            <a:ext cx="190500" cy="666750"/>
          </a:xfrm>
          <a:custGeom>
            <a:avLst/>
            <a:gdLst>
              <a:gd name="T0" fmla="*/ 0 w 20"/>
              <a:gd name="T1" fmla="*/ 0 h 70"/>
              <a:gd name="T2" fmla="*/ 19 w 20"/>
              <a:gd name="T3" fmla="*/ 0 h 70"/>
              <a:gd name="T4" fmla="*/ 19 w 20"/>
              <a:gd name="T5" fmla="*/ 69 h 70"/>
              <a:gd name="T6" fmla="*/ 0 w 20"/>
              <a:gd name="T7" fmla="*/ 69 h 70"/>
              <a:gd name="T8" fmla="*/ 0 w 20"/>
              <a:gd name="T9" fmla="*/ 0 h 70"/>
            </a:gdLst>
            <a:ahLst/>
            <a:cxnLst>
              <a:cxn ang="0">
                <a:pos x="T0" y="T1"/>
              </a:cxn>
              <a:cxn ang="0">
                <a:pos x="T2" y="T3"/>
              </a:cxn>
              <a:cxn ang="0">
                <a:pos x="T4" y="T5"/>
              </a:cxn>
              <a:cxn ang="0">
                <a:pos x="T6" y="T7"/>
              </a:cxn>
              <a:cxn ang="0">
                <a:pos x="T8" y="T9"/>
              </a:cxn>
            </a:cxnLst>
            <a:rect l="0" t="0" r="r" b="b"/>
            <a:pathLst>
              <a:path w="20" h="70">
                <a:moveTo>
                  <a:pt x="0" y="0"/>
                </a:moveTo>
                <a:lnTo>
                  <a:pt x="19" y="0"/>
                </a:lnTo>
                <a:lnTo>
                  <a:pt x="19" y="69"/>
                </a:lnTo>
                <a:lnTo>
                  <a:pt x="0" y="69"/>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8537" name="exstream_shape9514"/>
          <p:cNvSpPr>
            <a:spLocks noChangeArrowheads="1"/>
          </p:cNvSpPr>
          <p:nvPr/>
        </p:nvSpPr>
        <p:spPr bwMode="auto">
          <a:xfrm>
            <a:off x="7915275" y="2752725"/>
            <a:ext cx="190500" cy="657225"/>
          </a:xfrm>
          <a:custGeom>
            <a:avLst/>
            <a:gdLst>
              <a:gd name="T0" fmla="*/ 0 w 20"/>
              <a:gd name="T1" fmla="*/ 0 h 69"/>
              <a:gd name="T2" fmla="*/ 19 w 20"/>
              <a:gd name="T3" fmla="*/ 0 h 69"/>
              <a:gd name="T4" fmla="*/ 19 w 20"/>
              <a:gd name="T5" fmla="*/ 68 h 69"/>
              <a:gd name="T6" fmla="*/ 0 w 20"/>
              <a:gd name="T7" fmla="*/ 68 h 69"/>
              <a:gd name="T8" fmla="*/ 0 w 20"/>
              <a:gd name="T9" fmla="*/ 0 h 69"/>
            </a:gdLst>
            <a:ahLst/>
            <a:cxnLst>
              <a:cxn ang="0">
                <a:pos x="T0" y="T1"/>
              </a:cxn>
              <a:cxn ang="0">
                <a:pos x="T2" y="T3"/>
              </a:cxn>
              <a:cxn ang="0">
                <a:pos x="T4" y="T5"/>
              </a:cxn>
              <a:cxn ang="0">
                <a:pos x="T6" y="T7"/>
              </a:cxn>
              <a:cxn ang="0">
                <a:pos x="T8" y="T9"/>
              </a:cxn>
            </a:cxnLst>
            <a:rect l="0" t="0" r="r" b="b"/>
            <a:pathLst>
              <a:path w="20" h="69">
                <a:moveTo>
                  <a:pt x="0" y="0"/>
                </a:moveTo>
                <a:lnTo>
                  <a:pt x="19" y="0"/>
                </a:lnTo>
                <a:lnTo>
                  <a:pt x="19" y="68"/>
                </a:lnTo>
                <a:lnTo>
                  <a:pt x="0" y="68"/>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18536" name="exstream_shape9515"/>
          <p:cNvSpPr>
            <a:spLocks noChangeArrowheads="1"/>
          </p:cNvSpPr>
          <p:nvPr/>
        </p:nvSpPr>
        <p:spPr bwMode="auto">
          <a:xfrm>
            <a:off x="8096250" y="2743200"/>
            <a:ext cx="190500" cy="666750"/>
          </a:xfrm>
          <a:custGeom>
            <a:avLst/>
            <a:gdLst>
              <a:gd name="T0" fmla="*/ 0 w 20"/>
              <a:gd name="T1" fmla="*/ 0 h 70"/>
              <a:gd name="T2" fmla="*/ 19 w 20"/>
              <a:gd name="T3" fmla="*/ 0 h 70"/>
              <a:gd name="T4" fmla="*/ 19 w 20"/>
              <a:gd name="T5" fmla="*/ 69 h 70"/>
              <a:gd name="T6" fmla="*/ 0 w 20"/>
              <a:gd name="T7" fmla="*/ 69 h 70"/>
              <a:gd name="T8" fmla="*/ 0 w 20"/>
              <a:gd name="T9" fmla="*/ 0 h 70"/>
            </a:gdLst>
            <a:ahLst/>
            <a:cxnLst>
              <a:cxn ang="0">
                <a:pos x="T0" y="T1"/>
              </a:cxn>
              <a:cxn ang="0">
                <a:pos x="T2" y="T3"/>
              </a:cxn>
              <a:cxn ang="0">
                <a:pos x="T4" y="T5"/>
              </a:cxn>
              <a:cxn ang="0">
                <a:pos x="T6" y="T7"/>
              </a:cxn>
              <a:cxn ang="0">
                <a:pos x="T8" y="T9"/>
              </a:cxn>
            </a:cxnLst>
            <a:rect l="0" t="0" r="r" b="b"/>
            <a:pathLst>
              <a:path w="20" h="70">
                <a:moveTo>
                  <a:pt x="0" y="0"/>
                </a:moveTo>
                <a:lnTo>
                  <a:pt x="19" y="0"/>
                </a:lnTo>
                <a:lnTo>
                  <a:pt x="19" y="69"/>
                </a:lnTo>
                <a:lnTo>
                  <a:pt x="0" y="6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18535" name="exstream_shape9516"/>
          <p:cNvSpPr>
            <a:spLocks noChangeArrowheads="1"/>
          </p:cNvSpPr>
          <p:nvPr/>
        </p:nvSpPr>
        <p:spPr bwMode="auto">
          <a:xfrm>
            <a:off x="8277225" y="2857500"/>
            <a:ext cx="190500" cy="552450"/>
          </a:xfrm>
          <a:custGeom>
            <a:avLst/>
            <a:gdLst>
              <a:gd name="T0" fmla="*/ 0 w 20"/>
              <a:gd name="T1" fmla="*/ 0 h 58"/>
              <a:gd name="T2" fmla="*/ 19 w 20"/>
              <a:gd name="T3" fmla="*/ 0 h 58"/>
              <a:gd name="T4" fmla="*/ 19 w 20"/>
              <a:gd name="T5" fmla="*/ 57 h 58"/>
              <a:gd name="T6" fmla="*/ 0 w 20"/>
              <a:gd name="T7" fmla="*/ 57 h 58"/>
              <a:gd name="T8" fmla="*/ 0 w 20"/>
              <a:gd name="T9" fmla="*/ 0 h 58"/>
            </a:gdLst>
            <a:ahLst/>
            <a:cxnLst>
              <a:cxn ang="0">
                <a:pos x="T0" y="T1"/>
              </a:cxn>
              <a:cxn ang="0">
                <a:pos x="T2" y="T3"/>
              </a:cxn>
              <a:cxn ang="0">
                <a:pos x="T4" y="T5"/>
              </a:cxn>
              <a:cxn ang="0">
                <a:pos x="T6" y="T7"/>
              </a:cxn>
              <a:cxn ang="0">
                <a:pos x="T8" y="T9"/>
              </a:cxn>
            </a:cxnLst>
            <a:rect l="0" t="0" r="r" b="b"/>
            <a:pathLst>
              <a:path w="20" h="58">
                <a:moveTo>
                  <a:pt x="0" y="0"/>
                </a:moveTo>
                <a:lnTo>
                  <a:pt x="19" y="0"/>
                </a:lnTo>
                <a:lnTo>
                  <a:pt x="19" y="57"/>
                </a:lnTo>
                <a:lnTo>
                  <a:pt x="0" y="57"/>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18534" name="exstream_shape9517"/>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33" name="exstream_shape9518"/>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8532" name="exstream_shape9519"/>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18531" name="exstream_shape9520"/>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30" name="exstream_shape9521"/>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18529" name="exstream_shape9522"/>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28" name="exstream_shape9523"/>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8527" name="exstream_shape9524"/>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18526" name="exstream_shape9525"/>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25" name="exstream_shape9526"/>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8524" name="exstream_shape9527"/>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23" name="exstream_shape9528"/>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22" name="exstream_shape9529"/>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8521" name="exstream_shape9530"/>
          <p:cNvSpPr>
            <a:spLocks noChangeArrowheads="1"/>
          </p:cNvSpPr>
          <p:nvPr/>
        </p:nvSpPr>
        <p:spPr bwMode="auto">
          <a:xfrm>
            <a:off x="457200" y="1619250"/>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20" name="exstream_shape9531"/>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18519" name="exstream_shape9532"/>
          <p:cNvSpPr>
            <a:spLocks noChangeArrowheads="1"/>
          </p:cNvSpPr>
          <p:nvPr/>
        </p:nvSpPr>
        <p:spPr bwMode="auto">
          <a:xfrm>
            <a:off x="1819275" y="1619250"/>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18" name="exstream_shape9533"/>
          <p:cNvSpPr>
            <a:spLocks noChangeArrowheads="1"/>
          </p:cNvSpPr>
          <p:nvPr/>
        </p:nvSpPr>
        <p:spPr bwMode="auto">
          <a:xfrm>
            <a:off x="5029200" y="1619250"/>
            <a:ext cx="457200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17" name="exstream_shape9534"/>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18516" name="exstream_shape9535"/>
          <p:cNvSpPr>
            <a:spLocks noChangeArrowheads="1"/>
          </p:cNvSpPr>
          <p:nvPr/>
        </p:nvSpPr>
        <p:spPr bwMode="auto">
          <a:xfrm>
            <a:off x="457200" y="4467225"/>
            <a:ext cx="1362075"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15" name="exstream_shape9536"/>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18514" name="exstream_shape9537"/>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18513" name="exstream_shape9538"/>
          <p:cNvSpPr>
            <a:spLocks noChangeArrowheads="1"/>
          </p:cNvSpPr>
          <p:nvPr/>
        </p:nvSpPr>
        <p:spPr bwMode="auto">
          <a:xfrm>
            <a:off x="1819275" y="4467225"/>
            <a:ext cx="3209925"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12" name="exstream_shape9539"/>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18511" name="exstream_shape9540"/>
          <p:cNvSpPr>
            <a:spLocks noChangeArrowheads="1"/>
          </p:cNvSpPr>
          <p:nvPr/>
        </p:nvSpPr>
        <p:spPr bwMode="auto">
          <a:xfrm>
            <a:off x="5029200" y="4467225"/>
            <a:ext cx="4572000"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10" name="exstream_shape9541"/>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18509" name="exstream_shape9542"/>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18508" name="exstream_shape9543"/>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Preventive Care - Population Profile</a:t>
            </a:r>
          </a:p>
        </p:txBody>
      </p:sp>
      <p:sp>
        <p:nvSpPr>
          <p:cNvPr id="18507" name="exstream_shape9544"/>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18506" name="exstream_shape9545"/>
          <p:cNvSpPr>
            <a:spLocks noChangeArrowheads="1"/>
          </p:cNvSpPr>
          <p:nvPr/>
        </p:nvSpPr>
        <p:spPr bwMode="auto">
          <a:xfrm>
            <a:off x="647700" y="4543425"/>
            <a:ext cx="8839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18505" name="exstream_shape9546"/>
          <p:cNvSpPr>
            <a:spLocks noChangeArrowheads="1"/>
          </p:cNvSpPr>
          <p:nvPr/>
        </p:nvSpPr>
        <p:spPr bwMode="auto">
          <a:xfrm>
            <a:off x="647700" y="4772025"/>
            <a:ext cx="88392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The largest category of preventive care utilization is dependents. The utilization rate increased from 66.4% to 70.0%, and compares to a norm of 55.3%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The next largest category of preventive care utilization is spouses. The utilization rate increased from 57.9% to 66.2%, and compares to a norm of 51.7%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The largest category of well visit utilization is dependents. The utilization rate increased from 62.1% to 62.5%, and compares to a norm of 49.5%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The next largest category of well visit utilization is spouses. The utilization rate increased from 46.7% to 55.9%, and compares to a norm of 40.0% </a:t>
            </a:r>
            <a:br>
              <a:rPr lang="en-US" sz="900">
                <a:solidFill>
                  <a:srgbClr val="000000"/>
                </a:solidFill>
                <a:latin typeface="Arial" charset="0"/>
              </a:rPr>
            </a:br>
            <a:endParaRPr lang="en-US" sz="900">
              <a:solidFill>
                <a:srgbClr val="000000"/>
              </a:solidFill>
              <a:latin typeface="Arial" charset="0"/>
            </a:endParaRPr>
          </a:p>
        </p:txBody>
      </p:sp>
      <p:sp>
        <p:nvSpPr>
          <p:cNvPr id="18504" name="exstream_shape9547"/>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8503" name="exstream_shape9548"/>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a:t>
            </a:r>
          </a:p>
        </p:txBody>
      </p:sp>
      <p:sp>
        <p:nvSpPr>
          <p:cNvPr id="18502" name="exstream_shape9549"/>
          <p:cNvSpPr>
            <a:spLocks noChangeArrowheads="1"/>
          </p:cNvSpPr>
          <p:nvPr/>
        </p:nvSpPr>
        <p:spPr bwMode="auto">
          <a:xfrm>
            <a:off x="5734050" y="3400425"/>
            <a:ext cx="2924175" cy="0"/>
          </a:xfrm>
          <a:custGeom>
            <a:avLst/>
            <a:gdLst>
              <a:gd name="T0" fmla="*/ 0 w 1842"/>
              <a:gd name="T1" fmla="*/ 1842 w 1842"/>
            </a:gdLst>
            <a:ahLst/>
            <a:cxnLst>
              <a:cxn ang="0">
                <a:pos x="T0" y="0"/>
              </a:cxn>
              <a:cxn ang="0">
                <a:pos x="T1" y="0"/>
              </a:cxn>
            </a:cxnLst>
            <a:rect l="0" t="0" r="r" b="b"/>
            <a:pathLst>
              <a:path w="1842">
                <a:moveTo>
                  <a:pt x="0" y="0"/>
                </a:moveTo>
                <a:lnTo>
                  <a:pt x="1842" y="0"/>
                </a:lnTo>
              </a:path>
            </a:pathLst>
          </a:custGeom>
          <a:solidFill>
            <a:srgbClr val="FFFFFF"/>
          </a:solidFill>
          <a:ln w="12700">
            <a:solidFill>
              <a:srgbClr val="000000"/>
            </a:solidFill>
            <a:round/>
            <a:headEnd/>
            <a:tailEnd/>
          </a:ln>
        </p:spPr>
        <p:txBody>
          <a:bodyPr/>
          <a:lstStyle/>
          <a:p>
            <a:endParaRPr lang="en-US"/>
          </a:p>
        </p:txBody>
      </p:sp>
      <p:sp>
        <p:nvSpPr>
          <p:cNvPr id="18501" name="exstream_shape9550"/>
          <p:cNvSpPr>
            <a:spLocks noChangeArrowheads="1"/>
          </p:cNvSpPr>
          <p:nvPr/>
        </p:nvSpPr>
        <p:spPr bwMode="auto">
          <a:xfrm>
            <a:off x="5143500" y="342900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500" name="exstream_shape9551"/>
          <p:cNvSpPr>
            <a:spLocks noChangeArrowheads="1"/>
          </p:cNvSpPr>
          <p:nvPr/>
        </p:nvSpPr>
        <p:spPr bwMode="auto">
          <a:xfrm>
            <a:off x="5143500" y="360997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a:t>
            </a:r>
          </a:p>
        </p:txBody>
      </p:sp>
      <p:sp>
        <p:nvSpPr>
          <p:cNvPr id="18499" name="exstream_shape9552"/>
          <p:cNvSpPr>
            <a:spLocks noChangeArrowheads="1"/>
          </p:cNvSpPr>
          <p:nvPr/>
        </p:nvSpPr>
        <p:spPr bwMode="auto">
          <a:xfrm>
            <a:off x="5143500" y="379095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Current</a:t>
            </a:r>
          </a:p>
        </p:txBody>
      </p:sp>
      <p:sp>
        <p:nvSpPr>
          <p:cNvPr id="18498" name="exstream_shape9553"/>
          <p:cNvSpPr>
            <a:spLocks noChangeArrowheads="1"/>
          </p:cNvSpPr>
          <p:nvPr/>
        </p:nvSpPr>
        <p:spPr bwMode="auto">
          <a:xfrm>
            <a:off x="5143500" y="397192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Norm</a:t>
            </a:r>
          </a:p>
        </p:txBody>
      </p:sp>
      <p:sp>
        <p:nvSpPr>
          <p:cNvPr id="18497" name="exstream_shape9554"/>
          <p:cNvSpPr>
            <a:spLocks noChangeArrowheads="1"/>
          </p:cNvSpPr>
          <p:nvPr/>
        </p:nvSpPr>
        <p:spPr bwMode="auto">
          <a:xfrm>
            <a:off x="5143500" y="3648075"/>
            <a:ext cx="76200"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96" name="exstream_shape9555"/>
          <p:cNvSpPr>
            <a:spLocks noChangeArrowheads="1"/>
          </p:cNvSpPr>
          <p:nvPr/>
        </p:nvSpPr>
        <p:spPr bwMode="auto">
          <a:xfrm>
            <a:off x="5143500" y="3829050"/>
            <a:ext cx="76200" cy="66675"/>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95" name="exstream_shape9556"/>
          <p:cNvSpPr>
            <a:spLocks noChangeArrowheads="1"/>
          </p:cNvSpPr>
          <p:nvPr/>
        </p:nvSpPr>
        <p:spPr bwMode="auto">
          <a:xfrm>
            <a:off x="5143500" y="4010025"/>
            <a:ext cx="76200"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94" name="exstream_shape9557"/>
          <p:cNvSpPr>
            <a:spLocks noChangeArrowheads="1"/>
          </p:cNvSpPr>
          <p:nvPr/>
        </p:nvSpPr>
        <p:spPr bwMode="auto">
          <a:xfrm>
            <a:off x="5734050" y="2247900"/>
            <a:ext cx="0" cy="1143000"/>
          </a:xfrm>
          <a:custGeom>
            <a:avLst/>
            <a:gdLst>
              <a:gd name="T0" fmla="*/ 0 h 720"/>
              <a:gd name="T1" fmla="*/ 720 h 720"/>
            </a:gdLst>
            <a:ahLst/>
            <a:cxnLst>
              <a:cxn ang="0">
                <a:pos x="0" y="T0"/>
              </a:cxn>
              <a:cxn ang="0">
                <a:pos x="0" y="T1"/>
              </a:cxn>
            </a:cxnLst>
            <a:rect l="0" t="0" r="r" b="b"/>
            <a:pathLst>
              <a:path h="720">
                <a:moveTo>
                  <a:pt x="0" y="0"/>
                </a:moveTo>
                <a:lnTo>
                  <a:pt x="0" y="720"/>
                </a:lnTo>
              </a:path>
            </a:pathLst>
          </a:custGeom>
          <a:solidFill>
            <a:srgbClr val="FFFFFF"/>
          </a:solidFill>
          <a:ln w="12700">
            <a:solidFill>
              <a:srgbClr val="000000"/>
            </a:solidFill>
            <a:round/>
            <a:headEnd/>
            <a:tailEnd/>
          </a:ln>
        </p:spPr>
        <p:txBody>
          <a:bodyPr/>
          <a:lstStyle/>
          <a:p>
            <a:endParaRPr lang="en-US"/>
          </a:p>
        </p:txBody>
      </p:sp>
      <p:sp>
        <p:nvSpPr>
          <p:cNvPr id="18493" name="exstream_shape9558"/>
          <p:cNvSpPr>
            <a:spLocks noChangeArrowheads="1"/>
          </p:cNvSpPr>
          <p:nvPr/>
        </p:nvSpPr>
        <p:spPr bwMode="auto">
          <a:xfrm>
            <a:off x="5191125" y="2200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a:t>
            </a:r>
          </a:p>
        </p:txBody>
      </p:sp>
      <p:sp>
        <p:nvSpPr>
          <p:cNvPr id="18492" name="exstream_shape9559"/>
          <p:cNvSpPr>
            <a:spLocks noChangeArrowheads="1"/>
          </p:cNvSpPr>
          <p:nvPr/>
        </p:nvSpPr>
        <p:spPr bwMode="auto">
          <a:xfrm>
            <a:off x="5191125" y="2486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a:t>
            </a:r>
          </a:p>
        </p:txBody>
      </p:sp>
      <p:sp>
        <p:nvSpPr>
          <p:cNvPr id="18491" name="exstream_shape9560"/>
          <p:cNvSpPr>
            <a:spLocks noChangeArrowheads="1"/>
          </p:cNvSpPr>
          <p:nvPr/>
        </p:nvSpPr>
        <p:spPr bwMode="auto">
          <a:xfrm>
            <a:off x="5191125" y="27717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a:t>
            </a:r>
          </a:p>
        </p:txBody>
      </p:sp>
      <p:sp>
        <p:nvSpPr>
          <p:cNvPr id="18490" name="exstream_shape9561"/>
          <p:cNvSpPr>
            <a:spLocks noChangeArrowheads="1"/>
          </p:cNvSpPr>
          <p:nvPr/>
        </p:nvSpPr>
        <p:spPr bwMode="auto">
          <a:xfrm>
            <a:off x="5191125" y="3057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18489" name="exstream_shape9562"/>
          <p:cNvSpPr>
            <a:spLocks noChangeArrowheads="1"/>
          </p:cNvSpPr>
          <p:nvPr/>
        </p:nvSpPr>
        <p:spPr bwMode="auto">
          <a:xfrm>
            <a:off x="5191125" y="3343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18488" name="exstream_shape9563"/>
          <p:cNvSpPr>
            <a:spLocks noChangeArrowheads="1"/>
          </p:cNvSpPr>
          <p:nvPr/>
        </p:nvSpPr>
        <p:spPr bwMode="auto">
          <a:xfrm>
            <a:off x="5019675" y="1714500"/>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Well visit completion rates</a:t>
            </a:r>
          </a:p>
        </p:txBody>
      </p:sp>
      <p:sp>
        <p:nvSpPr>
          <p:cNvPr id="18487" name="exstream_shape9564"/>
          <p:cNvSpPr>
            <a:spLocks noChangeArrowheads="1"/>
          </p:cNvSpPr>
          <p:nvPr/>
        </p:nvSpPr>
        <p:spPr bwMode="auto">
          <a:xfrm>
            <a:off x="571500" y="1714500"/>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Preventive care utilization (all services)</a:t>
            </a:r>
          </a:p>
        </p:txBody>
      </p:sp>
      <p:sp>
        <p:nvSpPr>
          <p:cNvPr id="18486" name="exstream_shape9565"/>
          <p:cNvSpPr>
            <a:spLocks noChangeArrowheads="1"/>
          </p:cNvSpPr>
          <p:nvPr/>
        </p:nvSpPr>
        <p:spPr bwMode="auto">
          <a:xfrm>
            <a:off x="762000" y="2200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a:t>
            </a:r>
          </a:p>
        </p:txBody>
      </p:sp>
      <p:sp>
        <p:nvSpPr>
          <p:cNvPr id="18485" name="exstream_shape9566"/>
          <p:cNvSpPr>
            <a:spLocks noChangeArrowheads="1"/>
          </p:cNvSpPr>
          <p:nvPr/>
        </p:nvSpPr>
        <p:spPr bwMode="auto">
          <a:xfrm>
            <a:off x="762000" y="24860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a:t>
            </a:r>
          </a:p>
        </p:txBody>
      </p:sp>
      <p:sp>
        <p:nvSpPr>
          <p:cNvPr id="18484" name="exstream_shape9567"/>
          <p:cNvSpPr>
            <a:spLocks noChangeArrowheads="1"/>
          </p:cNvSpPr>
          <p:nvPr/>
        </p:nvSpPr>
        <p:spPr bwMode="auto">
          <a:xfrm>
            <a:off x="762000" y="27717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a:t>
            </a:r>
          </a:p>
        </p:txBody>
      </p:sp>
      <p:sp>
        <p:nvSpPr>
          <p:cNvPr id="18483" name="exstream_shape9568"/>
          <p:cNvSpPr>
            <a:spLocks noChangeArrowheads="1"/>
          </p:cNvSpPr>
          <p:nvPr/>
        </p:nvSpPr>
        <p:spPr bwMode="auto">
          <a:xfrm>
            <a:off x="762000" y="305752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18482" name="exstream_shape9569"/>
          <p:cNvSpPr>
            <a:spLocks noChangeArrowheads="1"/>
          </p:cNvSpPr>
          <p:nvPr/>
        </p:nvSpPr>
        <p:spPr bwMode="auto">
          <a:xfrm>
            <a:off x="762000" y="3343275"/>
            <a:ext cx="4572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18481" name="exstream_shape9570"/>
          <p:cNvSpPr>
            <a:spLocks noChangeArrowheads="1"/>
          </p:cNvSpPr>
          <p:nvPr/>
        </p:nvSpPr>
        <p:spPr bwMode="auto">
          <a:xfrm>
            <a:off x="1276350" y="2247900"/>
            <a:ext cx="0" cy="1143000"/>
          </a:xfrm>
          <a:custGeom>
            <a:avLst/>
            <a:gdLst>
              <a:gd name="T0" fmla="*/ 0 h 720"/>
              <a:gd name="T1" fmla="*/ 720 h 720"/>
            </a:gdLst>
            <a:ahLst/>
            <a:cxnLst>
              <a:cxn ang="0">
                <a:pos x="0" y="T0"/>
              </a:cxn>
              <a:cxn ang="0">
                <a:pos x="0" y="T1"/>
              </a:cxn>
            </a:cxnLst>
            <a:rect l="0" t="0" r="r" b="b"/>
            <a:pathLst>
              <a:path h="720">
                <a:moveTo>
                  <a:pt x="0" y="0"/>
                </a:moveTo>
                <a:lnTo>
                  <a:pt x="0" y="720"/>
                </a:lnTo>
              </a:path>
            </a:pathLst>
          </a:custGeom>
          <a:solidFill>
            <a:srgbClr val="FFFFFF"/>
          </a:solidFill>
          <a:ln w="12700">
            <a:solidFill>
              <a:srgbClr val="000000"/>
            </a:solidFill>
            <a:round/>
            <a:headEnd/>
            <a:tailEnd/>
          </a:ln>
        </p:spPr>
        <p:txBody>
          <a:bodyPr/>
          <a:lstStyle/>
          <a:p>
            <a:endParaRPr lang="en-US"/>
          </a:p>
        </p:txBody>
      </p:sp>
      <p:sp>
        <p:nvSpPr>
          <p:cNvPr id="18480" name="exstream_shape9571"/>
          <p:cNvSpPr>
            <a:spLocks noChangeArrowheads="1"/>
          </p:cNvSpPr>
          <p:nvPr/>
        </p:nvSpPr>
        <p:spPr bwMode="auto">
          <a:xfrm>
            <a:off x="1276350" y="3400425"/>
            <a:ext cx="2924175" cy="0"/>
          </a:xfrm>
          <a:custGeom>
            <a:avLst/>
            <a:gdLst>
              <a:gd name="T0" fmla="*/ 0 w 1842"/>
              <a:gd name="T1" fmla="*/ 1842 w 1842"/>
            </a:gdLst>
            <a:ahLst/>
            <a:cxnLst>
              <a:cxn ang="0">
                <a:pos x="T0" y="0"/>
              </a:cxn>
              <a:cxn ang="0">
                <a:pos x="T1" y="0"/>
              </a:cxn>
            </a:cxnLst>
            <a:rect l="0" t="0" r="r" b="b"/>
            <a:pathLst>
              <a:path w="1842">
                <a:moveTo>
                  <a:pt x="0" y="0"/>
                </a:moveTo>
                <a:lnTo>
                  <a:pt x="1842" y="0"/>
                </a:lnTo>
              </a:path>
            </a:pathLst>
          </a:custGeom>
          <a:solidFill>
            <a:srgbClr val="FFFFFF"/>
          </a:solidFill>
          <a:ln w="12700">
            <a:solidFill>
              <a:srgbClr val="000000"/>
            </a:solidFill>
            <a:round/>
            <a:headEnd/>
            <a:tailEnd/>
          </a:ln>
        </p:spPr>
        <p:txBody>
          <a:bodyPr/>
          <a:lstStyle/>
          <a:p>
            <a:endParaRPr lang="en-US"/>
          </a:p>
        </p:txBody>
      </p:sp>
      <p:sp>
        <p:nvSpPr>
          <p:cNvPr id="18479" name="exstream_shape9572"/>
          <p:cNvSpPr>
            <a:spLocks noChangeArrowheads="1"/>
          </p:cNvSpPr>
          <p:nvPr/>
        </p:nvSpPr>
        <p:spPr bwMode="auto">
          <a:xfrm>
            <a:off x="685800" y="342900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8478" name="exstream_shape9573"/>
          <p:cNvSpPr>
            <a:spLocks noChangeArrowheads="1"/>
          </p:cNvSpPr>
          <p:nvPr/>
        </p:nvSpPr>
        <p:spPr bwMode="auto">
          <a:xfrm>
            <a:off x="685800" y="360997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a:t>
            </a:r>
          </a:p>
        </p:txBody>
      </p:sp>
      <p:sp>
        <p:nvSpPr>
          <p:cNvPr id="18477" name="exstream_shape9574"/>
          <p:cNvSpPr>
            <a:spLocks noChangeArrowheads="1"/>
          </p:cNvSpPr>
          <p:nvPr/>
        </p:nvSpPr>
        <p:spPr bwMode="auto">
          <a:xfrm>
            <a:off x="685800" y="3790950"/>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Current</a:t>
            </a:r>
          </a:p>
        </p:txBody>
      </p:sp>
      <p:sp>
        <p:nvSpPr>
          <p:cNvPr id="18476" name="exstream_shape9575"/>
          <p:cNvSpPr>
            <a:spLocks noChangeArrowheads="1"/>
          </p:cNvSpPr>
          <p:nvPr/>
        </p:nvSpPr>
        <p:spPr bwMode="auto">
          <a:xfrm>
            <a:off x="685800" y="3971925"/>
            <a:ext cx="904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Norm</a:t>
            </a:r>
          </a:p>
        </p:txBody>
      </p:sp>
      <p:sp>
        <p:nvSpPr>
          <p:cNvPr id="18475" name="exstream_shape9576"/>
          <p:cNvSpPr>
            <a:spLocks noChangeArrowheads="1"/>
          </p:cNvSpPr>
          <p:nvPr/>
        </p:nvSpPr>
        <p:spPr bwMode="auto">
          <a:xfrm>
            <a:off x="685800" y="3648075"/>
            <a:ext cx="76200"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74" name="exstream_shape9577"/>
          <p:cNvSpPr>
            <a:spLocks noChangeArrowheads="1"/>
          </p:cNvSpPr>
          <p:nvPr/>
        </p:nvSpPr>
        <p:spPr bwMode="auto">
          <a:xfrm>
            <a:off x="685800" y="3829050"/>
            <a:ext cx="76200" cy="66675"/>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73" name="exstream_shape9578"/>
          <p:cNvSpPr>
            <a:spLocks noChangeArrowheads="1"/>
          </p:cNvSpPr>
          <p:nvPr/>
        </p:nvSpPr>
        <p:spPr bwMode="auto">
          <a:xfrm>
            <a:off x="685800" y="4010025"/>
            <a:ext cx="76200"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72" name="exstream_shape9579"/>
          <p:cNvSpPr>
            <a:spLocks noChangeArrowheads="1"/>
          </p:cNvSpPr>
          <p:nvPr/>
        </p:nvSpPr>
        <p:spPr bwMode="auto">
          <a:xfrm>
            <a:off x="1447800" y="342900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Employee</a:t>
            </a:r>
          </a:p>
        </p:txBody>
      </p:sp>
      <p:sp>
        <p:nvSpPr>
          <p:cNvPr id="18471" name="exstream_shape9580"/>
          <p:cNvSpPr>
            <a:spLocks noChangeArrowheads="1"/>
          </p:cNvSpPr>
          <p:nvPr/>
        </p:nvSpPr>
        <p:spPr bwMode="auto">
          <a:xfrm>
            <a:off x="2105025" y="342900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Spouse</a:t>
            </a:r>
          </a:p>
        </p:txBody>
      </p:sp>
      <p:sp>
        <p:nvSpPr>
          <p:cNvPr id="18470" name="exstream_shape9581"/>
          <p:cNvSpPr>
            <a:spLocks noChangeArrowheads="1"/>
          </p:cNvSpPr>
          <p:nvPr/>
        </p:nvSpPr>
        <p:spPr bwMode="auto">
          <a:xfrm>
            <a:off x="2762250" y="342900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Dependent</a:t>
            </a:r>
          </a:p>
        </p:txBody>
      </p:sp>
      <p:sp>
        <p:nvSpPr>
          <p:cNvPr id="18469" name="exstream_shape9582"/>
          <p:cNvSpPr>
            <a:spLocks noChangeArrowheads="1"/>
          </p:cNvSpPr>
          <p:nvPr/>
        </p:nvSpPr>
        <p:spPr bwMode="auto">
          <a:xfrm>
            <a:off x="3419475" y="3429000"/>
            <a:ext cx="6477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Total</a:t>
            </a:r>
          </a:p>
        </p:txBody>
      </p:sp>
      <p:sp>
        <p:nvSpPr>
          <p:cNvPr id="18468" name="exstream_shape9583"/>
          <p:cNvSpPr>
            <a:spLocks noChangeArrowheads="1"/>
          </p:cNvSpPr>
          <p:nvPr/>
        </p:nvSpPr>
        <p:spPr bwMode="auto">
          <a:xfrm>
            <a:off x="1447800" y="360997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65.7%</a:t>
            </a:r>
          </a:p>
        </p:txBody>
      </p:sp>
      <p:sp>
        <p:nvSpPr>
          <p:cNvPr id="18467" name="exstream_shape9584"/>
          <p:cNvSpPr>
            <a:spLocks noChangeArrowheads="1"/>
          </p:cNvSpPr>
          <p:nvPr/>
        </p:nvSpPr>
        <p:spPr bwMode="auto">
          <a:xfrm>
            <a:off x="2105025" y="360997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57.9%</a:t>
            </a:r>
          </a:p>
        </p:txBody>
      </p:sp>
      <p:sp>
        <p:nvSpPr>
          <p:cNvPr id="18466" name="exstream_shape9585"/>
          <p:cNvSpPr>
            <a:spLocks noChangeArrowheads="1"/>
          </p:cNvSpPr>
          <p:nvPr/>
        </p:nvSpPr>
        <p:spPr bwMode="auto">
          <a:xfrm>
            <a:off x="2762250" y="360997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66.4%</a:t>
            </a:r>
          </a:p>
        </p:txBody>
      </p:sp>
      <p:sp>
        <p:nvSpPr>
          <p:cNvPr id="18465" name="exstream_shape9586"/>
          <p:cNvSpPr>
            <a:spLocks noChangeArrowheads="1"/>
          </p:cNvSpPr>
          <p:nvPr/>
        </p:nvSpPr>
        <p:spPr bwMode="auto">
          <a:xfrm>
            <a:off x="3419475" y="3609975"/>
            <a:ext cx="6477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64.3%</a:t>
            </a:r>
          </a:p>
        </p:txBody>
      </p:sp>
      <p:sp>
        <p:nvSpPr>
          <p:cNvPr id="18464" name="exstream_shape9587"/>
          <p:cNvSpPr>
            <a:spLocks noChangeArrowheads="1"/>
          </p:cNvSpPr>
          <p:nvPr/>
        </p:nvSpPr>
        <p:spPr bwMode="auto">
          <a:xfrm>
            <a:off x="1447800" y="37909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38.7%</a:t>
            </a:r>
          </a:p>
        </p:txBody>
      </p:sp>
      <p:sp>
        <p:nvSpPr>
          <p:cNvPr id="18463" name="exstream_shape9588"/>
          <p:cNvSpPr>
            <a:spLocks noChangeArrowheads="1"/>
          </p:cNvSpPr>
          <p:nvPr/>
        </p:nvSpPr>
        <p:spPr bwMode="auto">
          <a:xfrm>
            <a:off x="2105025" y="37909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66.2%</a:t>
            </a:r>
          </a:p>
        </p:txBody>
      </p:sp>
      <p:sp>
        <p:nvSpPr>
          <p:cNvPr id="18462" name="exstream_shape9589"/>
          <p:cNvSpPr>
            <a:spLocks noChangeArrowheads="1"/>
          </p:cNvSpPr>
          <p:nvPr/>
        </p:nvSpPr>
        <p:spPr bwMode="auto">
          <a:xfrm>
            <a:off x="2762250" y="37909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70.0%</a:t>
            </a:r>
          </a:p>
        </p:txBody>
      </p:sp>
      <p:sp>
        <p:nvSpPr>
          <p:cNvPr id="18461" name="exstream_shape9590"/>
          <p:cNvSpPr>
            <a:spLocks noChangeArrowheads="1"/>
          </p:cNvSpPr>
          <p:nvPr/>
        </p:nvSpPr>
        <p:spPr bwMode="auto">
          <a:xfrm>
            <a:off x="3419475" y="3790950"/>
            <a:ext cx="6477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56.4%</a:t>
            </a:r>
          </a:p>
        </p:txBody>
      </p:sp>
      <p:sp>
        <p:nvSpPr>
          <p:cNvPr id="18460" name="exstream_shape9591"/>
          <p:cNvSpPr>
            <a:spLocks noChangeArrowheads="1"/>
          </p:cNvSpPr>
          <p:nvPr/>
        </p:nvSpPr>
        <p:spPr bwMode="auto">
          <a:xfrm>
            <a:off x="1447800" y="397192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44.7%</a:t>
            </a:r>
          </a:p>
        </p:txBody>
      </p:sp>
      <p:sp>
        <p:nvSpPr>
          <p:cNvPr id="18459" name="exstream_shape9592"/>
          <p:cNvSpPr>
            <a:spLocks noChangeArrowheads="1"/>
          </p:cNvSpPr>
          <p:nvPr/>
        </p:nvSpPr>
        <p:spPr bwMode="auto">
          <a:xfrm>
            <a:off x="2105025" y="397192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51.7%</a:t>
            </a:r>
          </a:p>
        </p:txBody>
      </p:sp>
      <p:sp>
        <p:nvSpPr>
          <p:cNvPr id="18458" name="exstream_shape9593"/>
          <p:cNvSpPr>
            <a:spLocks noChangeArrowheads="1"/>
          </p:cNvSpPr>
          <p:nvPr/>
        </p:nvSpPr>
        <p:spPr bwMode="auto">
          <a:xfrm>
            <a:off x="2762250" y="397192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55.3%</a:t>
            </a:r>
          </a:p>
        </p:txBody>
      </p:sp>
      <p:sp>
        <p:nvSpPr>
          <p:cNvPr id="18457" name="exstream_shape9594"/>
          <p:cNvSpPr>
            <a:spLocks noChangeArrowheads="1"/>
          </p:cNvSpPr>
          <p:nvPr/>
        </p:nvSpPr>
        <p:spPr bwMode="auto">
          <a:xfrm>
            <a:off x="3419475" y="3971925"/>
            <a:ext cx="6477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49.7%</a:t>
            </a:r>
          </a:p>
        </p:txBody>
      </p:sp>
      <p:sp>
        <p:nvSpPr>
          <p:cNvPr id="18456" name="exstream_shape9595"/>
          <p:cNvSpPr>
            <a:spLocks noChangeArrowheads="1"/>
          </p:cNvSpPr>
          <p:nvPr/>
        </p:nvSpPr>
        <p:spPr bwMode="auto">
          <a:xfrm>
            <a:off x="5895975" y="34290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Employee</a:t>
            </a:r>
          </a:p>
        </p:txBody>
      </p:sp>
      <p:sp>
        <p:nvSpPr>
          <p:cNvPr id="18455" name="exstream_shape9596"/>
          <p:cNvSpPr>
            <a:spLocks noChangeArrowheads="1"/>
          </p:cNvSpPr>
          <p:nvPr/>
        </p:nvSpPr>
        <p:spPr bwMode="auto">
          <a:xfrm>
            <a:off x="6534150" y="342900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Spouse</a:t>
            </a:r>
          </a:p>
        </p:txBody>
      </p:sp>
      <p:sp>
        <p:nvSpPr>
          <p:cNvPr id="18454" name="exstream_shape9597"/>
          <p:cNvSpPr>
            <a:spLocks noChangeArrowheads="1"/>
          </p:cNvSpPr>
          <p:nvPr/>
        </p:nvSpPr>
        <p:spPr bwMode="auto">
          <a:xfrm>
            <a:off x="7191375" y="342900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Dependent</a:t>
            </a:r>
          </a:p>
        </p:txBody>
      </p:sp>
      <p:sp>
        <p:nvSpPr>
          <p:cNvPr id="18453" name="exstream_shape9598"/>
          <p:cNvSpPr>
            <a:spLocks noChangeArrowheads="1"/>
          </p:cNvSpPr>
          <p:nvPr/>
        </p:nvSpPr>
        <p:spPr bwMode="auto">
          <a:xfrm>
            <a:off x="7848600" y="3429000"/>
            <a:ext cx="6477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Total</a:t>
            </a:r>
          </a:p>
        </p:txBody>
      </p:sp>
      <p:sp>
        <p:nvSpPr>
          <p:cNvPr id="18452" name="exstream_shape9599"/>
          <p:cNvSpPr>
            <a:spLocks noChangeArrowheads="1"/>
          </p:cNvSpPr>
          <p:nvPr/>
        </p:nvSpPr>
        <p:spPr bwMode="auto">
          <a:xfrm>
            <a:off x="5895975" y="36099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35.5%</a:t>
            </a:r>
          </a:p>
        </p:txBody>
      </p:sp>
      <p:sp>
        <p:nvSpPr>
          <p:cNvPr id="18451" name="exstream_shape9600"/>
          <p:cNvSpPr>
            <a:spLocks noChangeArrowheads="1"/>
          </p:cNvSpPr>
          <p:nvPr/>
        </p:nvSpPr>
        <p:spPr bwMode="auto">
          <a:xfrm>
            <a:off x="6534150" y="360997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46.7%</a:t>
            </a:r>
          </a:p>
        </p:txBody>
      </p:sp>
      <p:sp>
        <p:nvSpPr>
          <p:cNvPr id="18450" name="exstream_shape9601"/>
          <p:cNvSpPr>
            <a:spLocks noChangeArrowheads="1"/>
          </p:cNvSpPr>
          <p:nvPr/>
        </p:nvSpPr>
        <p:spPr bwMode="auto">
          <a:xfrm>
            <a:off x="7191375" y="360997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62.1%</a:t>
            </a:r>
          </a:p>
        </p:txBody>
      </p:sp>
      <p:sp>
        <p:nvSpPr>
          <p:cNvPr id="18449" name="exstream_shape9602"/>
          <p:cNvSpPr>
            <a:spLocks noChangeArrowheads="1"/>
          </p:cNvSpPr>
          <p:nvPr/>
        </p:nvSpPr>
        <p:spPr bwMode="auto">
          <a:xfrm>
            <a:off x="7848600" y="3609975"/>
            <a:ext cx="6477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48.2%</a:t>
            </a:r>
          </a:p>
        </p:txBody>
      </p:sp>
      <p:sp>
        <p:nvSpPr>
          <p:cNvPr id="18448" name="exstream_shape9603"/>
          <p:cNvSpPr>
            <a:spLocks noChangeArrowheads="1"/>
          </p:cNvSpPr>
          <p:nvPr/>
        </p:nvSpPr>
        <p:spPr bwMode="auto">
          <a:xfrm>
            <a:off x="5895975" y="37909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33.6%</a:t>
            </a:r>
          </a:p>
        </p:txBody>
      </p:sp>
      <p:sp>
        <p:nvSpPr>
          <p:cNvPr id="18447" name="exstream_shape9604"/>
          <p:cNvSpPr>
            <a:spLocks noChangeArrowheads="1"/>
          </p:cNvSpPr>
          <p:nvPr/>
        </p:nvSpPr>
        <p:spPr bwMode="auto">
          <a:xfrm>
            <a:off x="6534150" y="37909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55.9%</a:t>
            </a:r>
          </a:p>
        </p:txBody>
      </p:sp>
      <p:sp>
        <p:nvSpPr>
          <p:cNvPr id="18446" name="exstream_shape9605"/>
          <p:cNvSpPr>
            <a:spLocks noChangeArrowheads="1"/>
          </p:cNvSpPr>
          <p:nvPr/>
        </p:nvSpPr>
        <p:spPr bwMode="auto">
          <a:xfrm>
            <a:off x="7191375" y="37909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62.5%</a:t>
            </a:r>
          </a:p>
        </p:txBody>
      </p:sp>
      <p:sp>
        <p:nvSpPr>
          <p:cNvPr id="18445" name="exstream_shape9606"/>
          <p:cNvSpPr>
            <a:spLocks noChangeArrowheads="1"/>
          </p:cNvSpPr>
          <p:nvPr/>
        </p:nvSpPr>
        <p:spPr bwMode="auto">
          <a:xfrm>
            <a:off x="7848600" y="3790950"/>
            <a:ext cx="6477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49.3%</a:t>
            </a:r>
          </a:p>
        </p:txBody>
      </p:sp>
      <p:sp>
        <p:nvSpPr>
          <p:cNvPr id="18444" name="exstream_shape9607"/>
          <p:cNvSpPr>
            <a:spLocks noChangeArrowheads="1"/>
          </p:cNvSpPr>
          <p:nvPr/>
        </p:nvSpPr>
        <p:spPr bwMode="auto">
          <a:xfrm>
            <a:off x="5895975" y="39719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34.3%</a:t>
            </a:r>
          </a:p>
        </p:txBody>
      </p:sp>
      <p:sp>
        <p:nvSpPr>
          <p:cNvPr id="18443" name="exstream_shape9608"/>
          <p:cNvSpPr>
            <a:spLocks noChangeArrowheads="1"/>
          </p:cNvSpPr>
          <p:nvPr/>
        </p:nvSpPr>
        <p:spPr bwMode="auto">
          <a:xfrm>
            <a:off x="6534150" y="397192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40.0%</a:t>
            </a:r>
          </a:p>
        </p:txBody>
      </p:sp>
      <p:sp>
        <p:nvSpPr>
          <p:cNvPr id="18442" name="exstream_shape9609"/>
          <p:cNvSpPr>
            <a:spLocks noChangeArrowheads="1"/>
          </p:cNvSpPr>
          <p:nvPr/>
        </p:nvSpPr>
        <p:spPr bwMode="auto">
          <a:xfrm>
            <a:off x="7191375" y="397192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49.5%</a:t>
            </a:r>
          </a:p>
        </p:txBody>
      </p:sp>
      <p:sp>
        <p:nvSpPr>
          <p:cNvPr id="18441" name="exstream_shape9610"/>
          <p:cNvSpPr>
            <a:spLocks noChangeArrowheads="1"/>
          </p:cNvSpPr>
          <p:nvPr/>
        </p:nvSpPr>
        <p:spPr bwMode="auto">
          <a:xfrm>
            <a:off x="7848600" y="3971925"/>
            <a:ext cx="6477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40.7%</a:t>
            </a:r>
          </a:p>
        </p:txBody>
      </p:sp>
      <p:sp>
        <p:nvSpPr>
          <p:cNvPr id="18440" name="exstream_shape9611"/>
          <p:cNvSpPr txBox="1">
            <a:spLocks noChangeArrowheads="1"/>
          </p:cNvSpPr>
          <p:nvPr/>
        </p:nvSpPr>
        <p:spPr bwMode="auto">
          <a:xfrm>
            <a:off x="8543925" y="514350"/>
            <a:ext cx="9810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8439" name="exstream_shape9612"/>
          <p:cNvSpPr txBox="1">
            <a:spLocks noChangeArrowheads="1"/>
          </p:cNvSpPr>
          <p:nvPr/>
        </p:nvSpPr>
        <p:spPr bwMode="auto">
          <a:xfrm>
            <a:off x="8543925" y="514350"/>
            <a:ext cx="9810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8438" name="exstream_shape9613"/>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18436" name="exstream_shape9615"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18435" name="exstream_shape9616"/>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1140112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7" name="exstream_shape1912"/>
          <p:cNvSpPr>
            <a:spLocks noChangeArrowheads="1"/>
          </p:cNvSpPr>
          <p:nvPr/>
        </p:nvSpPr>
        <p:spPr bwMode="auto">
          <a:xfrm>
            <a:off x="1657350" y="5276850"/>
            <a:ext cx="704850" cy="1600200"/>
          </a:xfrm>
          <a:custGeom>
            <a:avLst/>
            <a:gdLst>
              <a:gd name="T0" fmla="*/ 0 w 74"/>
              <a:gd name="T1" fmla="*/ 0 h 168"/>
              <a:gd name="T2" fmla="*/ 73 w 74"/>
              <a:gd name="T3" fmla="*/ 0 h 168"/>
              <a:gd name="T4" fmla="*/ 73 w 74"/>
              <a:gd name="T5" fmla="*/ 167 h 168"/>
              <a:gd name="T6" fmla="*/ 0 w 74"/>
              <a:gd name="T7" fmla="*/ 167 h 168"/>
              <a:gd name="T8" fmla="*/ 0 w 74"/>
              <a:gd name="T9" fmla="*/ 0 h 168"/>
            </a:gdLst>
            <a:ahLst/>
            <a:cxnLst>
              <a:cxn ang="0">
                <a:pos x="T0" y="T1"/>
              </a:cxn>
              <a:cxn ang="0">
                <a:pos x="T2" y="T3"/>
              </a:cxn>
              <a:cxn ang="0">
                <a:pos x="T4" y="T5"/>
              </a:cxn>
              <a:cxn ang="0">
                <a:pos x="T6" y="T7"/>
              </a:cxn>
              <a:cxn ang="0">
                <a:pos x="T8" y="T9"/>
              </a:cxn>
            </a:cxnLst>
            <a:rect l="0" t="0" r="r" b="b"/>
            <a:pathLst>
              <a:path w="74" h="168">
                <a:moveTo>
                  <a:pt x="0" y="0"/>
                </a:moveTo>
                <a:lnTo>
                  <a:pt x="73" y="0"/>
                </a:lnTo>
                <a:lnTo>
                  <a:pt x="73" y="167"/>
                </a:lnTo>
                <a:lnTo>
                  <a:pt x="0" y="167"/>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186" name="exstream_shape1913"/>
          <p:cNvSpPr>
            <a:spLocks noChangeArrowheads="1"/>
          </p:cNvSpPr>
          <p:nvPr/>
        </p:nvSpPr>
        <p:spPr bwMode="auto">
          <a:xfrm>
            <a:off x="2466975" y="5457825"/>
            <a:ext cx="704850" cy="1419225"/>
          </a:xfrm>
          <a:custGeom>
            <a:avLst/>
            <a:gdLst>
              <a:gd name="T0" fmla="*/ 0 w 74"/>
              <a:gd name="T1" fmla="*/ 0 h 149"/>
              <a:gd name="T2" fmla="*/ 73 w 74"/>
              <a:gd name="T3" fmla="*/ 0 h 149"/>
              <a:gd name="T4" fmla="*/ 73 w 74"/>
              <a:gd name="T5" fmla="*/ 148 h 149"/>
              <a:gd name="T6" fmla="*/ 0 w 74"/>
              <a:gd name="T7" fmla="*/ 148 h 149"/>
              <a:gd name="T8" fmla="*/ 0 w 74"/>
              <a:gd name="T9" fmla="*/ 0 h 149"/>
            </a:gdLst>
            <a:ahLst/>
            <a:cxnLst>
              <a:cxn ang="0">
                <a:pos x="T0" y="T1"/>
              </a:cxn>
              <a:cxn ang="0">
                <a:pos x="T2" y="T3"/>
              </a:cxn>
              <a:cxn ang="0">
                <a:pos x="T4" y="T5"/>
              </a:cxn>
              <a:cxn ang="0">
                <a:pos x="T6" y="T7"/>
              </a:cxn>
              <a:cxn ang="0">
                <a:pos x="T8" y="T9"/>
              </a:cxn>
            </a:cxnLst>
            <a:rect l="0" t="0" r="r" b="b"/>
            <a:pathLst>
              <a:path w="74" h="149">
                <a:moveTo>
                  <a:pt x="0" y="0"/>
                </a:moveTo>
                <a:lnTo>
                  <a:pt x="73" y="0"/>
                </a:lnTo>
                <a:lnTo>
                  <a:pt x="73" y="148"/>
                </a:lnTo>
                <a:lnTo>
                  <a:pt x="0" y="14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185" name="exstream_shape1914"/>
          <p:cNvSpPr>
            <a:spLocks noChangeArrowheads="1"/>
          </p:cNvSpPr>
          <p:nvPr/>
        </p:nvSpPr>
        <p:spPr bwMode="auto">
          <a:xfrm>
            <a:off x="3276600" y="5915025"/>
            <a:ext cx="704850" cy="962025"/>
          </a:xfrm>
          <a:custGeom>
            <a:avLst/>
            <a:gdLst>
              <a:gd name="T0" fmla="*/ 0 w 74"/>
              <a:gd name="T1" fmla="*/ 0 h 101"/>
              <a:gd name="T2" fmla="*/ 73 w 74"/>
              <a:gd name="T3" fmla="*/ 0 h 101"/>
              <a:gd name="T4" fmla="*/ 73 w 74"/>
              <a:gd name="T5" fmla="*/ 100 h 101"/>
              <a:gd name="T6" fmla="*/ 0 w 74"/>
              <a:gd name="T7" fmla="*/ 100 h 101"/>
              <a:gd name="T8" fmla="*/ 0 w 74"/>
              <a:gd name="T9" fmla="*/ 0 h 101"/>
            </a:gdLst>
            <a:ahLst/>
            <a:cxnLst>
              <a:cxn ang="0">
                <a:pos x="T0" y="T1"/>
              </a:cxn>
              <a:cxn ang="0">
                <a:pos x="T2" y="T3"/>
              </a:cxn>
              <a:cxn ang="0">
                <a:pos x="T4" y="T5"/>
              </a:cxn>
              <a:cxn ang="0">
                <a:pos x="T6" y="T7"/>
              </a:cxn>
              <a:cxn ang="0">
                <a:pos x="T8" y="T9"/>
              </a:cxn>
            </a:cxnLst>
            <a:rect l="0" t="0" r="r" b="b"/>
            <a:pathLst>
              <a:path w="74" h="101">
                <a:moveTo>
                  <a:pt x="0" y="0"/>
                </a:moveTo>
                <a:lnTo>
                  <a:pt x="73" y="0"/>
                </a:lnTo>
                <a:lnTo>
                  <a:pt x="73" y="100"/>
                </a:lnTo>
                <a:lnTo>
                  <a:pt x="0" y="100"/>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184" name="exstream_shape1915"/>
          <p:cNvSpPr>
            <a:spLocks noChangeArrowheads="1"/>
          </p:cNvSpPr>
          <p:nvPr/>
        </p:nvSpPr>
        <p:spPr bwMode="auto">
          <a:xfrm>
            <a:off x="6219825" y="2362200"/>
            <a:ext cx="704850" cy="1695450"/>
          </a:xfrm>
          <a:custGeom>
            <a:avLst/>
            <a:gdLst>
              <a:gd name="T0" fmla="*/ 0 w 74"/>
              <a:gd name="T1" fmla="*/ 0 h 178"/>
              <a:gd name="T2" fmla="*/ 73 w 74"/>
              <a:gd name="T3" fmla="*/ 0 h 178"/>
              <a:gd name="T4" fmla="*/ 73 w 74"/>
              <a:gd name="T5" fmla="*/ 177 h 178"/>
              <a:gd name="T6" fmla="*/ 0 w 74"/>
              <a:gd name="T7" fmla="*/ 177 h 178"/>
              <a:gd name="T8" fmla="*/ 0 w 74"/>
              <a:gd name="T9" fmla="*/ 0 h 178"/>
            </a:gdLst>
            <a:ahLst/>
            <a:cxnLst>
              <a:cxn ang="0">
                <a:pos x="T0" y="T1"/>
              </a:cxn>
              <a:cxn ang="0">
                <a:pos x="T2" y="T3"/>
              </a:cxn>
              <a:cxn ang="0">
                <a:pos x="T4" y="T5"/>
              </a:cxn>
              <a:cxn ang="0">
                <a:pos x="T6" y="T7"/>
              </a:cxn>
              <a:cxn ang="0">
                <a:pos x="T8" y="T9"/>
              </a:cxn>
            </a:cxnLst>
            <a:rect l="0" t="0" r="r" b="b"/>
            <a:pathLst>
              <a:path w="74" h="178">
                <a:moveTo>
                  <a:pt x="0" y="0"/>
                </a:moveTo>
                <a:lnTo>
                  <a:pt x="73" y="0"/>
                </a:lnTo>
                <a:lnTo>
                  <a:pt x="73" y="177"/>
                </a:lnTo>
                <a:lnTo>
                  <a:pt x="0" y="177"/>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183" name="exstream_shape1916"/>
          <p:cNvSpPr>
            <a:spLocks noChangeArrowheads="1"/>
          </p:cNvSpPr>
          <p:nvPr/>
        </p:nvSpPr>
        <p:spPr bwMode="auto">
          <a:xfrm>
            <a:off x="7029450" y="2619375"/>
            <a:ext cx="704850" cy="1438275"/>
          </a:xfrm>
          <a:custGeom>
            <a:avLst/>
            <a:gdLst>
              <a:gd name="T0" fmla="*/ 0 w 74"/>
              <a:gd name="T1" fmla="*/ 0 h 151"/>
              <a:gd name="T2" fmla="*/ 73 w 74"/>
              <a:gd name="T3" fmla="*/ 0 h 151"/>
              <a:gd name="T4" fmla="*/ 73 w 74"/>
              <a:gd name="T5" fmla="*/ 150 h 151"/>
              <a:gd name="T6" fmla="*/ 0 w 74"/>
              <a:gd name="T7" fmla="*/ 150 h 151"/>
              <a:gd name="T8" fmla="*/ 0 w 74"/>
              <a:gd name="T9" fmla="*/ 0 h 151"/>
            </a:gdLst>
            <a:ahLst/>
            <a:cxnLst>
              <a:cxn ang="0">
                <a:pos x="T0" y="T1"/>
              </a:cxn>
              <a:cxn ang="0">
                <a:pos x="T2" y="T3"/>
              </a:cxn>
              <a:cxn ang="0">
                <a:pos x="T4" y="T5"/>
              </a:cxn>
              <a:cxn ang="0">
                <a:pos x="T6" y="T7"/>
              </a:cxn>
              <a:cxn ang="0">
                <a:pos x="T8" y="T9"/>
              </a:cxn>
            </a:cxnLst>
            <a:rect l="0" t="0" r="r" b="b"/>
            <a:pathLst>
              <a:path w="74" h="151">
                <a:moveTo>
                  <a:pt x="0" y="0"/>
                </a:moveTo>
                <a:lnTo>
                  <a:pt x="73" y="0"/>
                </a:lnTo>
                <a:lnTo>
                  <a:pt x="73" y="150"/>
                </a:lnTo>
                <a:lnTo>
                  <a:pt x="0" y="150"/>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182" name="exstream_shape1917"/>
          <p:cNvSpPr>
            <a:spLocks noChangeArrowheads="1"/>
          </p:cNvSpPr>
          <p:nvPr/>
        </p:nvSpPr>
        <p:spPr bwMode="auto">
          <a:xfrm>
            <a:off x="7839075" y="2933700"/>
            <a:ext cx="704850" cy="1123950"/>
          </a:xfrm>
          <a:custGeom>
            <a:avLst/>
            <a:gdLst>
              <a:gd name="T0" fmla="*/ 0 w 74"/>
              <a:gd name="T1" fmla="*/ 0 h 118"/>
              <a:gd name="T2" fmla="*/ 73 w 74"/>
              <a:gd name="T3" fmla="*/ 0 h 118"/>
              <a:gd name="T4" fmla="*/ 73 w 74"/>
              <a:gd name="T5" fmla="*/ 117 h 118"/>
              <a:gd name="T6" fmla="*/ 0 w 74"/>
              <a:gd name="T7" fmla="*/ 117 h 118"/>
              <a:gd name="T8" fmla="*/ 0 w 74"/>
              <a:gd name="T9" fmla="*/ 0 h 118"/>
            </a:gdLst>
            <a:ahLst/>
            <a:cxnLst>
              <a:cxn ang="0">
                <a:pos x="T0" y="T1"/>
              </a:cxn>
              <a:cxn ang="0">
                <a:pos x="T2" y="T3"/>
              </a:cxn>
              <a:cxn ang="0">
                <a:pos x="T4" y="T5"/>
              </a:cxn>
              <a:cxn ang="0">
                <a:pos x="T6" y="T7"/>
              </a:cxn>
              <a:cxn ang="0">
                <a:pos x="T8" y="T9"/>
              </a:cxn>
            </a:cxnLst>
            <a:rect l="0" t="0" r="r" b="b"/>
            <a:pathLst>
              <a:path w="74" h="118">
                <a:moveTo>
                  <a:pt x="0" y="0"/>
                </a:moveTo>
                <a:lnTo>
                  <a:pt x="73" y="0"/>
                </a:lnTo>
                <a:lnTo>
                  <a:pt x="73" y="117"/>
                </a:lnTo>
                <a:lnTo>
                  <a:pt x="0" y="117"/>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181" name="exstream_shape1918"/>
          <p:cNvSpPr>
            <a:spLocks noChangeArrowheads="1"/>
          </p:cNvSpPr>
          <p:nvPr/>
        </p:nvSpPr>
        <p:spPr bwMode="auto">
          <a:xfrm>
            <a:off x="1657350" y="2809875"/>
            <a:ext cx="704850" cy="1247775"/>
          </a:xfrm>
          <a:custGeom>
            <a:avLst/>
            <a:gdLst>
              <a:gd name="T0" fmla="*/ 0 w 74"/>
              <a:gd name="T1" fmla="*/ 0 h 131"/>
              <a:gd name="T2" fmla="*/ 73 w 74"/>
              <a:gd name="T3" fmla="*/ 0 h 131"/>
              <a:gd name="T4" fmla="*/ 73 w 74"/>
              <a:gd name="T5" fmla="*/ 130 h 131"/>
              <a:gd name="T6" fmla="*/ 0 w 74"/>
              <a:gd name="T7" fmla="*/ 130 h 131"/>
              <a:gd name="T8" fmla="*/ 0 w 74"/>
              <a:gd name="T9" fmla="*/ 0 h 131"/>
            </a:gdLst>
            <a:ahLst/>
            <a:cxnLst>
              <a:cxn ang="0">
                <a:pos x="T0" y="T1"/>
              </a:cxn>
              <a:cxn ang="0">
                <a:pos x="T2" y="T3"/>
              </a:cxn>
              <a:cxn ang="0">
                <a:pos x="T4" y="T5"/>
              </a:cxn>
              <a:cxn ang="0">
                <a:pos x="T6" y="T7"/>
              </a:cxn>
              <a:cxn ang="0">
                <a:pos x="T8" y="T9"/>
              </a:cxn>
            </a:cxnLst>
            <a:rect l="0" t="0" r="r" b="b"/>
            <a:pathLst>
              <a:path w="74" h="131">
                <a:moveTo>
                  <a:pt x="0" y="0"/>
                </a:moveTo>
                <a:lnTo>
                  <a:pt x="73" y="0"/>
                </a:lnTo>
                <a:lnTo>
                  <a:pt x="73" y="130"/>
                </a:lnTo>
                <a:lnTo>
                  <a:pt x="0" y="13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180" name="exstream_shape1919"/>
          <p:cNvSpPr>
            <a:spLocks noChangeArrowheads="1"/>
          </p:cNvSpPr>
          <p:nvPr/>
        </p:nvSpPr>
        <p:spPr bwMode="auto">
          <a:xfrm>
            <a:off x="2466975" y="2876550"/>
            <a:ext cx="704850" cy="1181100"/>
          </a:xfrm>
          <a:custGeom>
            <a:avLst/>
            <a:gdLst>
              <a:gd name="T0" fmla="*/ 0 w 74"/>
              <a:gd name="T1" fmla="*/ 0 h 124"/>
              <a:gd name="T2" fmla="*/ 73 w 74"/>
              <a:gd name="T3" fmla="*/ 0 h 124"/>
              <a:gd name="T4" fmla="*/ 73 w 74"/>
              <a:gd name="T5" fmla="*/ 123 h 124"/>
              <a:gd name="T6" fmla="*/ 0 w 74"/>
              <a:gd name="T7" fmla="*/ 123 h 124"/>
              <a:gd name="T8" fmla="*/ 0 w 74"/>
              <a:gd name="T9" fmla="*/ 0 h 124"/>
            </a:gdLst>
            <a:ahLst/>
            <a:cxnLst>
              <a:cxn ang="0">
                <a:pos x="T0" y="T1"/>
              </a:cxn>
              <a:cxn ang="0">
                <a:pos x="T2" y="T3"/>
              </a:cxn>
              <a:cxn ang="0">
                <a:pos x="T4" y="T5"/>
              </a:cxn>
              <a:cxn ang="0">
                <a:pos x="T6" y="T7"/>
              </a:cxn>
              <a:cxn ang="0">
                <a:pos x="T8" y="T9"/>
              </a:cxn>
            </a:cxnLst>
            <a:rect l="0" t="0" r="r" b="b"/>
            <a:pathLst>
              <a:path w="74" h="124">
                <a:moveTo>
                  <a:pt x="0" y="0"/>
                </a:moveTo>
                <a:lnTo>
                  <a:pt x="73" y="0"/>
                </a:lnTo>
                <a:lnTo>
                  <a:pt x="73" y="123"/>
                </a:lnTo>
                <a:lnTo>
                  <a:pt x="0" y="123"/>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179" name="exstream_shape1920"/>
          <p:cNvSpPr>
            <a:spLocks noChangeArrowheads="1"/>
          </p:cNvSpPr>
          <p:nvPr/>
        </p:nvSpPr>
        <p:spPr bwMode="auto">
          <a:xfrm>
            <a:off x="3276600" y="2695575"/>
            <a:ext cx="704850" cy="1362075"/>
          </a:xfrm>
          <a:custGeom>
            <a:avLst/>
            <a:gdLst>
              <a:gd name="T0" fmla="*/ 0 w 74"/>
              <a:gd name="T1" fmla="*/ 0 h 143"/>
              <a:gd name="T2" fmla="*/ 73 w 74"/>
              <a:gd name="T3" fmla="*/ 0 h 143"/>
              <a:gd name="T4" fmla="*/ 73 w 74"/>
              <a:gd name="T5" fmla="*/ 142 h 143"/>
              <a:gd name="T6" fmla="*/ 0 w 74"/>
              <a:gd name="T7" fmla="*/ 142 h 143"/>
              <a:gd name="T8" fmla="*/ 0 w 74"/>
              <a:gd name="T9" fmla="*/ 0 h 143"/>
            </a:gdLst>
            <a:ahLst/>
            <a:cxnLst>
              <a:cxn ang="0">
                <a:pos x="T0" y="T1"/>
              </a:cxn>
              <a:cxn ang="0">
                <a:pos x="T2" y="T3"/>
              </a:cxn>
              <a:cxn ang="0">
                <a:pos x="T4" y="T5"/>
              </a:cxn>
              <a:cxn ang="0">
                <a:pos x="T6" y="T7"/>
              </a:cxn>
              <a:cxn ang="0">
                <a:pos x="T8" y="T9"/>
              </a:cxn>
            </a:cxnLst>
            <a:rect l="0" t="0" r="r" b="b"/>
            <a:pathLst>
              <a:path w="74" h="143">
                <a:moveTo>
                  <a:pt x="0" y="0"/>
                </a:moveTo>
                <a:lnTo>
                  <a:pt x="73" y="0"/>
                </a:lnTo>
                <a:lnTo>
                  <a:pt x="73" y="142"/>
                </a:lnTo>
                <a:lnTo>
                  <a:pt x="0" y="142"/>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178" name="exstream_shape1921"/>
          <p:cNvSpPr>
            <a:spLocks noChangeArrowheads="1"/>
          </p:cNvSpPr>
          <p:nvPr/>
        </p:nvSpPr>
        <p:spPr bwMode="auto">
          <a:xfrm>
            <a:off x="1543050" y="41148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Base</a:t>
            </a:r>
          </a:p>
        </p:txBody>
      </p:sp>
      <p:sp>
        <p:nvSpPr>
          <p:cNvPr id="4177" name="exstream_shape1922"/>
          <p:cNvSpPr>
            <a:spLocks noChangeArrowheads="1"/>
          </p:cNvSpPr>
          <p:nvPr/>
        </p:nvSpPr>
        <p:spPr bwMode="auto">
          <a:xfrm>
            <a:off x="2409825" y="41148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Current</a:t>
            </a:r>
          </a:p>
        </p:txBody>
      </p:sp>
      <p:sp>
        <p:nvSpPr>
          <p:cNvPr id="4176" name="exstream_shape1923"/>
          <p:cNvSpPr>
            <a:spLocks noChangeArrowheads="1"/>
          </p:cNvSpPr>
          <p:nvPr/>
        </p:nvSpPr>
        <p:spPr bwMode="auto">
          <a:xfrm>
            <a:off x="3228975" y="41148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Norm</a:t>
            </a:r>
          </a:p>
        </p:txBody>
      </p:sp>
      <p:sp>
        <p:nvSpPr>
          <p:cNvPr id="4175" name="exstream_shape1924"/>
          <p:cNvSpPr>
            <a:spLocks noChangeArrowheads="1"/>
          </p:cNvSpPr>
          <p:nvPr/>
        </p:nvSpPr>
        <p:spPr bwMode="auto">
          <a:xfrm>
            <a:off x="1543050" y="42957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8.3</a:t>
            </a:r>
          </a:p>
        </p:txBody>
      </p:sp>
      <p:sp>
        <p:nvSpPr>
          <p:cNvPr id="4174" name="exstream_shape1925"/>
          <p:cNvSpPr>
            <a:spLocks noChangeArrowheads="1"/>
          </p:cNvSpPr>
          <p:nvPr/>
        </p:nvSpPr>
        <p:spPr bwMode="auto">
          <a:xfrm>
            <a:off x="2409825" y="42957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7.9</a:t>
            </a:r>
          </a:p>
        </p:txBody>
      </p:sp>
      <p:sp>
        <p:nvSpPr>
          <p:cNvPr id="4173" name="exstream_shape1926"/>
          <p:cNvSpPr>
            <a:spLocks noChangeArrowheads="1"/>
          </p:cNvSpPr>
          <p:nvPr/>
        </p:nvSpPr>
        <p:spPr bwMode="auto">
          <a:xfrm>
            <a:off x="3228975" y="429577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9.1</a:t>
            </a:r>
          </a:p>
        </p:txBody>
      </p:sp>
      <p:sp>
        <p:nvSpPr>
          <p:cNvPr id="4172" name="exstream_shape1927"/>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71" name="exstream_shape1928"/>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4170" name="exstream_shape1929"/>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4169" name="exstream_shape1930"/>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68" name="exstream_shape1931"/>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4167" name="exstream_shape1932"/>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66" name="exstream_shape1933"/>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4165" name="exstream_shape1934"/>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4164" name="exstream_shape1935"/>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63" name="exstream_shape1936"/>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4162" name="exstream_shape1937"/>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61" name="exstream_shape1938"/>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60" name="exstream_shape1939"/>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4159" name="exstream_shape1940"/>
          <p:cNvSpPr>
            <a:spLocks noChangeArrowheads="1"/>
          </p:cNvSpPr>
          <p:nvPr/>
        </p:nvSpPr>
        <p:spPr bwMode="auto">
          <a:xfrm>
            <a:off x="457200" y="1619250"/>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58" name="exstream_shape1941"/>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4157" name="exstream_shape1942"/>
          <p:cNvSpPr>
            <a:spLocks noChangeArrowheads="1"/>
          </p:cNvSpPr>
          <p:nvPr/>
        </p:nvSpPr>
        <p:spPr bwMode="auto">
          <a:xfrm>
            <a:off x="1819275" y="1619250"/>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56" name="exstream_shape1943"/>
          <p:cNvSpPr>
            <a:spLocks noChangeArrowheads="1"/>
          </p:cNvSpPr>
          <p:nvPr/>
        </p:nvSpPr>
        <p:spPr bwMode="auto">
          <a:xfrm>
            <a:off x="5029200" y="1619250"/>
            <a:ext cx="457200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55" name="exstream_shape1944"/>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4154" name="exstream_shape1945"/>
          <p:cNvSpPr>
            <a:spLocks noChangeArrowheads="1"/>
          </p:cNvSpPr>
          <p:nvPr/>
        </p:nvSpPr>
        <p:spPr bwMode="auto">
          <a:xfrm>
            <a:off x="457200" y="4467225"/>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53" name="exstream_shape1946"/>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4152" name="exstream_shape1947"/>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4151" name="exstream_shape1948"/>
          <p:cNvSpPr>
            <a:spLocks noChangeArrowheads="1"/>
          </p:cNvSpPr>
          <p:nvPr/>
        </p:nvSpPr>
        <p:spPr bwMode="auto">
          <a:xfrm>
            <a:off x="1819275" y="4467225"/>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50" name="exstream_shape1949"/>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4149" name="exstream_shape1950"/>
          <p:cNvSpPr>
            <a:spLocks noChangeArrowheads="1"/>
          </p:cNvSpPr>
          <p:nvPr/>
        </p:nvSpPr>
        <p:spPr bwMode="auto">
          <a:xfrm>
            <a:off x="5029200" y="4467225"/>
            <a:ext cx="4572000"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48" name="exstream_shape1951"/>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4147" name="exstream_shape1952"/>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4146" name="exstream_shape1953"/>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Pharmacy Summary</a:t>
            </a:r>
          </a:p>
        </p:txBody>
      </p:sp>
      <p:sp>
        <p:nvSpPr>
          <p:cNvPr id="4145" name="exstream_shape1954"/>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4144" name="exstream_shape1955"/>
          <p:cNvSpPr>
            <a:spLocks noChangeArrowheads="1"/>
          </p:cNvSpPr>
          <p:nvPr/>
        </p:nvSpPr>
        <p:spPr bwMode="auto">
          <a:xfrm>
            <a:off x="685800"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Average prescriptions per member</a:t>
            </a:r>
          </a:p>
        </p:txBody>
      </p:sp>
      <p:sp>
        <p:nvSpPr>
          <p:cNvPr id="4143" name="exstream_shape1956"/>
          <p:cNvSpPr>
            <a:spLocks noChangeArrowheads="1"/>
          </p:cNvSpPr>
          <p:nvPr/>
        </p:nvSpPr>
        <p:spPr bwMode="auto">
          <a:xfrm>
            <a:off x="800100" y="21621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a:t>
            </a:r>
          </a:p>
        </p:txBody>
      </p:sp>
      <p:sp>
        <p:nvSpPr>
          <p:cNvPr id="4142" name="exstream_shape1957"/>
          <p:cNvSpPr>
            <a:spLocks noChangeArrowheads="1"/>
          </p:cNvSpPr>
          <p:nvPr/>
        </p:nvSpPr>
        <p:spPr bwMode="auto">
          <a:xfrm>
            <a:off x="800100" y="26193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a:t>
            </a:r>
          </a:p>
        </p:txBody>
      </p:sp>
      <p:sp>
        <p:nvSpPr>
          <p:cNvPr id="4141" name="exstream_shape1958"/>
          <p:cNvSpPr>
            <a:spLocks noChangeArrowheads="1"/>
          </p:cNvSpPr>
          <p:nvPr/>
        </p:nvSpPr>
        <p:spPr bwMode="auto">
          <a:xfrm>
            <a:off x="800100" y="30765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a:t>
            </a:r>
          </a:p>
        </p:txBody>
      </p:sp>
      <p:sp>
        <p:nvSpPr>
          <p:cNvPr id="4140" name="exstream_shape1959"/>
          <p:cNvSpPr>
            <a:spLocks noChangeArrowheads="1"/>
          </p:cNvSpPr>
          <p:nvPr/>
        </p:nvSpPr>
        <p:spPr bwMode="auto">
          <a:xfrm>
            <a:off x="800100" y="35337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a:t>
            </a:r>
          </a:p>
        </p:txBody>
      </p:sp>
      <p:sp>
        <p:nvSpPr>
          <p:cNvPr id="4139" name="exstream_shape1960"/>
          <p:cNvSpPr>
            <a:spLocks noChangeArrowheads="1"/>
          </p:cNvSpPr>
          <p:nvPr/>
        </p:nvSpPr>
        <p:spPr bwMode="auto">
          <a:xfrm>
            <a:off x="800100" y="39909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4138" name="exstream_shape1961"/>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37" name="exstream_shape1962"/>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4136" name="exstream_shape1963"/>
          <p:cNvSpPr>
            <a:spLocks noChangeArrowheads="1"/>
          </p:cNvSpPr>
          <p:nvPr/>
        </p:nvSpPr>
        <p:spPr bwMode="auto">
          <a:xfrm>
            <a:off x="5267325"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Plan cost (PMPY basis)</a:t>
            </a:r>
          </a:p>
        </p:txBody>
      </p:sp>
      <p:sp>
        <p:nvSpPr>
          <p:cNvPr id="4135" name="exstream_shape1964"/>
          <p:cNvSpPr>
            <a:spLocks noChangeArrowheads="1"/>
          </p:cNvSpPr>
          <p:nvPr/>
        </p:nvSpPr>
        <p:spPr bwMode="auto">
          <a:xfrm>
            <a:off x="5381625" y="21621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$1,400</a:t>
            </a:r>
          </a:p>
        </p:txBody>
      </p:sp>
      <p:sp>
        <p:nvSpPr>
          <p:cNvPr id="4134" name="exstream_shape1965"/>
          <p:cNvSpPr>
            <a:spLocks noChangeArrowheads="1"/>
          </p:cNvSpPr>
          <p:nvPr/>
        </p:nvSpPr>
        <p:spPr bwMode="auto">
          <a:xfrm>
            <a:off x="5381625" y="26193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$1,050</a:t>
            </a:r>
          </a:p>
        </p:txBody>
      </p:sp>
      <p:sp>
        <p:nvSpPr>
          <p:cNvPr id="4133" name="exstream_shape1966"/>
          <p:cNvSpPr>
            <a:spLocks noChangeArrowheads="1"/>
          </p:cNvSpPr>
          <p:nvPr/>
        </p:nvSpPr>
        <p:spPr bwMode="auto">
          <a:xfrm>
            <a:off x="5381625" y="30765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$700</a:t>
            </a:r>
          </a:p>
        </p:txBody>
      </p:sp>
      <p:sp>
        <p:nvSpPr>
          <p:cNvPr id="4132" name="exstream_shape1967"/>
          <p:cNvSpPr>
            <a:spLocks noChangeArrowheads="1"/>
          </p:cNvSpPr>
          <p:nvPr/>
        </p:nvSpPr>
        <p:spPr bwMode="auto">
          <a:xfrm>
            <a:off x="5381625" y="35337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$350</a:t>
            </a:r>
          </a:p>
        </p:txBody>
      </p:sp>
      <p:sp>
        <p:nvSpPr>
          <p:cNvPr id="4131" name="exstream_shape1968"/>
          <p:cNvSpPr>
            <a:spLocks noChangeArrowheads="1"/>
          </p:cNvSpPr>
          <p:nvPr/>
        </p:nvSpPr>
        <p:spPr bwMode="auto">
          <a:xfrm>
            <a:off x="5381625" y="39909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4130" name="exstream_shape1969"/>
          <p:cNvSpPr>
            <a:spLocks noChangeArrowheads="1"/>
          </p:cNvSpPr>
          <p:nvPr/>
        </p:nvSpPr>
        <p:spPr bwMode="auto">
          <a:xfrm>
            <a:off x="1400175" y="2219325"/>
            <a:ext cx="9525" cy="1828800"/>
          </a:xfrm>
          <a:custGeom>
            <a:avLst/>
            <a:gdLst>
              <a:gd name="T0" fmla="*/ 0 w 6"/>
              <a:gd name="T1" fmla="*/ 0 h 1152"/>
              <a:gd name="T2" fmla="*/ 6 w 6"/>
              <a:gd name="T3" fmla="*/ 1152 h 1152"/>
            </a:gdLst>
            <a:ahLst/>
            <a:cxnLst>
              <a:cxn ang="0">
                <a:pos x="T0" y="T1"/>
              </a:cxn>
              <a:cxn ang="0">
                <a:pos x="T2" y="T3"/>
              </a:cxn>
            </a:cxnLst>
            <a:rect l="0" t="0" r="r" b="b"/>
            <a:pathLst>
              <a:path w="6" h="1152">
                <a:moveTo>
                  <a:pt x="0" y="0"/>
                </a:moveTo>
                <a:lnTo>
                  <a:pt x="6" y="1152"/>
                </a:lnTo>
              </a:path>
            </a:pathLst>
          </a:custGeom>
          <a:solidFill>
            <a:srgbClr val="FFFFFF"/>
          </a:solidFill>
          <a:ln w="12700">
            <a:solidFill>
              <a:srgbClr val="000000"/>
            </a:solidFill>
            <a:round/>
            <a:headEnd/>
            <a:tailEnd/>
          </a:ln>
        </p:spPr>
        <p:txBody>
          <a:bodyPr/>
          <a:lstStyle/>
          <a:p>
            <a:endParaRPr lang="en-US"/>
          </a:p>
        </p:txBody>
      </p:sp>
      <p:sp>
        <p:nvSpPr>
          <p:cNvPr id="4129" name="exstream_shape1970"/>
          <p:cNvSpPr>
            <a:spLocks noChangeArrowheads="1"/>
          </p:cNvSpPr>
          <p:nvPr/>
        </p:nvSpPr>
        <p:spPr bwMode="auto">
          <a:xfrm>
            <a:off x="1409700" y="4048125"/>
            <a:ext cx="2838450" cy="0"/>
          </a:xfrm>
          <a:custGeom>
            <a:avLst/>
            <a:gdLst>
              <a:gd name="T0" fmla="*/ 0 w 1788"/>
              <a:gd name="T1" fmla="*/ 1788 w 1788"/>
            </a:gdLst>
            <a:ahLst/>
            <a:cxnLst>
              <a:cxn ang="0">
                <a:pos x="T0" y="0"/>
              </a:cxn>
              <a:cxn ang="0">
                <a:pos x="T1" y="0"/>
              </a:cxn>
            </a:cxnLst>
            <a:rect l="0" t="0" r="r" b="b"/>
            <a:pathLst>
              <a:path w="1788">
                <a:moveTo>
                  <a:pt x="0" y="0"/>
                </a:moveTo>
                <a:lnTo>
                  <a:pt x="1788" y="0"/>
                </a:lnTo>
              </a:path>
            </a:pathLst>
          </a:custGeom>
          <a:solidFill>
            <a:srgbClr val="FFFFFF"/>
          </a:solidFill>
          <a:ln w="12700">
            <a:solidFill>
              <a:srgbClr val="000000"/>
            </a:solidFill>
            <a:round/>
            <a:headEnd/>
            <a:tailEnd/>
          </a:ln>
        </p:spPr>
        <p:txBody>
          <a:bodyPr/>
          <a:lstStyle/>
          <a:p>
            <a:endParaRPr lang="en-US"/>
          </a:p>
        </p:txBody>
      </p:sp>
      <p:sp>
        <p:nvSpPr>
          <p:cNvPr id="4128" name="exstream_shape1971"/>
          <p:cNvSpPr>
            <a:spLocks noChangeArrowheads="1"/>
          </p:cNvSpPr>
          <p:nvPr/>
        </p:nvSpPr>
        <p:spPr bwMode="auto">
          <a:xfrm>
            <a:off x="5972175" y="2219325"/>
            <a:ext cx="0" cy="1828800"/>
          </a:xfrm>
          <a:custGeom>
            <a:avLst/>
            <a:gdLst>
              <a:gd name="T0" fmla="*/ 0 h 1152"/>
              <a:gd name="T1" fmla="*/ 1152 h 1152"/>
            </a:gdLst>
            <a:ahLst/>
            <a:cxnLst>
              <a:cxn ang="0">
                <a:pos x="0" y="T0"/>
              </a:cxn>
              <a:cxn ang="0">
                <a:pos x="0" y="T1"/>
              </a:cxn>
            </a:cxnLst>
            <a:rect l="0" t="0" r="r" b="b"/>
            <a:pathLst>
              <a:path h="1152">
                <a:moveTo>
                  <a:pt x="0" y="0"/>
                </a:moveTo>
                <a:lnTo>
                  <a:pt x="0" y="1152"/>
                </a:lnTo>
              </a:path>
            </a:pathLst>
          </a:custGeom>
          <a:solidFill>
            <a:srgbClr val="FFFFFF"/>
          </a:solidFill>
          <a:ln w="12700">
            <a:solidFill>
              <a:srgbClr val="000000"/>
            </a:solidFill>
            <a:round/>
            <a:headEnd/>
            <a:tailEnd/>
          </a:ln>
        </p:spPr>
        <p:txBody>
          <a:bodyPr/>
          <a:lstStyle/>
          <a:p>
            <a:endParaRPr lang="en-US"/>
          </a:p>
        </p:txBody>
      </p:sp>
      <p:sp>
        <p:nvSpPr>
          <p:cNvPr id="4127" name="exstream_shape1972"/>
          <p:cNvSpPr>
            <a:spLocks noChangeArrowheads="1"/>
          </p:cNvSpPr>
          <p:nvPr/>
        </p:nvSpPr>
        <p:spPr bwMode="auto">
          <a:xfrm>
            <a:off x="5972175" y="4048125"/>
            <a:ext cx="2838450" cy="0"/>
          </a:xfrm>
          <a:custGeom>
            <a:avLst/>
            <a:gdLst>
              <a:gd name="T0" fmla="*/ 0 w 1788"/>
              <a:gd name="T1" fmla="*/ 1788 w 1788"/>
            </a:gdLst>
            <a:ahLst/>
            <a:cxnLst>
              <a:cxn ang="0">
                <a:pos x="T0" y="0"/>
              </a:cxn>
              <a:cxn ang="0">
                <a:pos x="T1" y="0"/>
              </a:cxn>
            </a:cxnLst>
            <a:rect l="0" t="0" r="r" b="b"/>
            <a:pathLst>
              <a:path w="1788">
                <a:moveTo>
                  <a:pt x="0" y="0"/>
                </a:moveTo>
                <a:lnTo>
                  <a:pt x="1788" y="0"/>
                </a:lnTo>
              </a:path>
            </a:pathLst>
          </a:custGeom>
          <a:solidFill>
            <a:srgbClr val="FFFFFF"/>
          </a:solidFill>
          <a:ln w="12700">
            <a:solidFill>
              <a:srgbClr val="000000"/>
            </a:solidFill>
            <a:round/>
            <a:headEnd/>
            <a:tailEnd/>
          </a:ln>
        </p:spPr>
        <p:txBody>
          <a:bodyPr/>
          <a:lstStyle/>
          <a:p>
            <a:endParaRPr lang="en-US"/>
          </a:p>
        </p:txBody>
      </p:sp>
      <p:sp>
        <p:nvSpPr>
          <p:cNvPr id="4126" name="exstream_shape1973"/>
          <p:cNvSpPr>
            <a:spLocks noChangeArrowheads="1"/>
          </p:cNvSpPr>
          <p:nvPr/>
        </p:nvSpPr>
        <p:spPr bwMode="auto">
          <a:xfrm>
            <a:off x="5172075" y="4543425"/>
            <a:ext cx="4143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4125" name="exstream_shape1974"/>
          <p:cNvSpPr>
            <a:spLocks noChangeArrowheads="1"/>
          </p:cNvSpPr>
          <p:nvPr/>
        </p:nvSpPr>
        <p:spPr bwMode="auto">
          <a:xfrm>
            <a:off x="5172075" y="4772025"/>
            <a:ext cx="4143375"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Pharmacy plan cost decreased from $1,321 PMPY to $1,123 PMPY, and compares to a norm of $877 PMPY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Average prescriptions per member decreased from 8.3 to 7.9, and compares to a norm of 9.1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Average plan cost per prescription decreased from $160 to $142, and compares to a norm of $96 </a:t>
            </a:r>
            <a:br>
              <a:rPr lang="en-US" sz="900">
                <a:solidFill>
                  <a:srgbClr val="000000"/>
                </a:solidFill>
                <a:latin typeface="Arial" charset="0"/>
              </a:rPr>
            </a:br>
            <a:endParaRPr lang="en-US" sz="900">
              <a:solidFill>
                <a:srgbClr val="000000"/>
              </a:solidFill>
              <a:latin typeface="Arial" charset="0"/>
            </a:endParaRPr>
          </a:p>
        </p:txBody>
      </p:sp>
      <p:sp>
        <p:nvSpPr>
          <p:cNvPr id="4124" name="exstream_shape1975"/>
          <p:cNvSpPr>
            <a:spLocks noChangeArrowheads="1"/>
          </p:cNvSpPr>
          <p:nvPr/>
        </p:nvSpPr>
        <p:spPr bwMode="auto">
          <a:xfrm>
            <a:off x="800100" y="49911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$180</a:t>
            </a:r>
          </a:p>
        </p:txBody>
      </p:sp>
      <p:sp>
        <p:nvSpPr>
          <p:cNvPr id="4123" name="exstream_shape1976"/>
          <p:cNvSpPr>
            <a:spLocks noChangeArrowheads="1"/>
          </p:cNvSpPr>
          <p:nvPr/>
        </p:nvSpPr>
        <p:spPr bwMode="auto">
          <a:xfrm>
            <a:off x="800100" y="54483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$135</a:t>
            </a:r>
          </a:p>
        </p:txBody>
      </p:sp>
      <p:sp>
        <p:nvSpPr>
          <p:cNvPr id="4122" name="exstream_shape1977"/>
          <p:cNvSpPr>
            <a:spLocks noChangeArrowheads="1"/>
          </p:cNvSpPr>
          <p:nvPr/>
        </p:nvSpPr>
        <p:spPr bwMode="auto">
          <a:xfrm>
            <a:off x="800100" y="59055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$90</a:t>
            </a:r>
          </a:p>
        </p:txBody>
      </p:sp>
      <p:sp>
        <p:nvSpPr>
          <p:cNvPr id="4121" name="exstream_shape1978"/>
          <p:cNvSpPr>
            <a:spLocks noChangeArrowheads="1"/>
          </p:cNvSpPr>
          <p:nvPr/>
        </p:nvSpPr>
        <p:spPr bwMode="auto">
          <a:xfrm>
            <a:off x="800100" y="63627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$45</a:t>
            </a:r>
          </a:p>
        </p:txBody>
      </p:sp>
      <p:sp>
        <p:nvSpPr>
          <p:cNvPr id="4120" name="exstream_shape1979"/>
          <p:cNvSpPr>
            <a:spLocks noChangeArrowheads="1"/>
          </p:cNvSpPr>
          <p:nvPr/>
        </p:nvSpPr>
        <p:spPr bwMode="auto">
          <a:xfrm>
            <a:off x="800100" y="68199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4119" name="exstream_shape1980"/>
          <p:cNvSpPr>
            <a:spLocks noChangeArrowheads="1"/>
          </p:cNvSpPr>
          <p:nvPr/>
        </p:nvSpPr>
        <p:spPr bwMode="auto">
          <a:xfrm>
            <a:off x="1400175" y="5038725"/>
            <a:ext cx="9525" cy="1828800"/>
          </a:xfrm>
          <a:custGeom>
            <a:avLst/>
            <a:gdLst>
              <a:gd name="T0" fmla="*/ 0 w 6"/>
              <a:gd name="T1" fmla="*/ 0 h 1152"/>
              <a:gd name="T2" fmla="*/ 6 w 6"/>
              <a:gd name="T3" fmla="*/ 1152 h 1152"/>
            </a:gdLst>
            <a:ahLst/>
            <a:cxnLst>
              <a:cxn ang="0">
                <a:pos x="T0" y="T1"/>
              </a:cxn>
              <a:cxn ang="0">
                <a:pos x="T2" y="T3"/>
              </a:cxn>
            </a:cxnLst>
            <a:rect l="0" t="0" r="r" b="b"/>
            <a:pathLst>
              <a:path w="6" h="1152">
                <a:moveTo>
                  <a:pt x="0" y="0"/>
                </a:moveTo>
                <a:lnTo>
                  <a:pt x="6" y="1152"/>
                </a:lnTo>
              </a:path>
            </a:pathLst>
          </a:custGeom>
          <a:solidFill>
            <a:srgbClr val="FFFFFF"/>
          </a:solidFill>
          <a:ln w="12700">
            <a:solidFill>
              <a:srgbClr val="000000"/>
            </a:solidFill>
            <a:round/>
            <a:headEnd/>
            <a:tailEnd/>
          </a:ln>
        </p:spPr>
        <p:txBody>
          <a:bodyPr/>
          <a:lstStyle/>
          <a:p>
            <a:endParaRPr lang="en-US"/>
          </a:p>
        </p:txBody>
      </p:sp>
      <p:sp>
        <p:nvSpPr>
          <p:cNvPr id="4118" name="exstream_shape1981"/>
          <p:cNvSpPr>
            <a:spLocks noChangeArrowheads="1"/>
          </p:cNvSpPr>
          <p:nvPr/>
        </p:nvSpPr>
        <p:spPr bwMode="auto">
          <a:xfrm>
            <a:off x="1409700" y="6877050"/>
            <a:ext cx="2838450" cy="0"/>
          </a:xfrm>
          <a:custGeom>
            <a:avLst/>
            <a:gdLst>
              <a:gd name="T0" fmla="*/ 0 w 1788"/>
              <a:gd name="T1" fmla="*/ 1788 w 1788"/>
            </a:gdLst>
            <a:ahLst/>
            <a:cxnLst>
              <a:cxn ang="0">
                <a:pos x="T0" y="0"/>
              </a:cxn>
              <a:cxn ang="0">
                <a:pos x="T1" y="0"/>
              </a:cxn>
            </a:cxnLst>
            <a:rect l="0" t="0" r="r" b="b"/>
            <a:pathLst>
              <a:path w="1788">
                <a:moveTo>
                  <a:pt x="0" y="0"/>
                </a:moveTo>
                <a:lnTo>
                  <a:pt x="1788" y="0"/>
                </a:lnTo>
              </a:path>
            </a:pathLst>
          </a:custGeom>
          <a:solidFill>
            <a:srgbClr val="FFFFFF"/>
          </a:solidFill>
          <a:ln w="12700">
            <a:solidFill>
              <a:srgbClr val="000000"/>
            </a:solidFill>
            <a:round/>
            <a:headEnd/>
            <a:tailEnd/>
          </a:ln>
        </p:spPr>
        <p:txBody>
          <a:bodyPr/>
          <a:lstStyle/>
          <a:p>
            <a:endParaRPr lang="en-US"/>
          </a:p>
        </p:txBody>
      </p:sp>
      <p:sp>
        <p:nvSpPr>
          <p:cNvPr id="4117" name="exstream_shape1982"/>
          <p:cNvSpPr>
            <a:spLocks noChangeArrowheads="1"/>
          </p:cNvSpPr>
          <p:nvPr/>
        </p:nvSpPr>
        <p:spPr bwMode="auto">
          <a:xfrm>
            <a:off x="685800" y="45434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Average plan cost per prescription</a:t>
            </a:r>
          </a:p>
        </p:txBody>
      </p:sp>
      <p:sp>
        <p:nvSpPr>
          <p:cNvPr id="4116" name="exstream_shape1983"/>
          <p:cNvSpPr>
            <a:spLocks noChangeArrowheads="1"/>
          </p:cNvSpPr>
          <p:nvPr/>
        </p:nvSpPr>
        <p:spPr bwMode="auto">
          <a:xfrm>
            <a:off x="6105525" y="41148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Base</a:t>
            </a:r>
          </a:p>
        </p:txBody>
      </p:sp>
      <p:sp>
        <p:nvSpPr>
          <p:cNvPr id="4115" name="exstream_shape1984"/>
          <p:cNvSpPr>
            <a:spLocks noChangeArrowheads="1"/>
          </p:cNvSpPr>
          <p:nvPr/>
        </p:nvSpPr>
        <p:spPr bwMode="auto">
          <a:xfrm>
            <a:off x="6972300" y="41148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Current</a:t>
            </a:r>
          </a:p>
        </p:txBody>
      </p:sp>
      <p:sp>
        <p:nvSpPr>
          <p:cNvPr id="4114" name="exstream_shape1985"/>
          <p:cNvSpPr>
            <a:spLocks noChangeArrowheads="1"/>
          </p:cNvSpPr>
          <p:nvPr/>
        </p:nvSpPr>
        <p:spPr bwMode="auto">
          <a:xfrm>
            <a:off x="7791450" y="41148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Norm</a:t>
            </a:r>
          </a:p>
        </p:txBody>
      </p:sp>
      <p:sp>
        <p:nvSpPr>
          <p:cNvPr id="4113" name="exstream_shape1986"/>
          <p:cNvSpPr>
            <a:spLocks noChangeArrowheads="1"/>
          </p:cNvSpPr>
          <p:nvPr/>
        </p:nvSpPr>
        <p:spPr bwMode="auto">
          <a:xfrm>
            <a:off x="6105525" y="42957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$1,321</a:t>
            </a:r>
          </a:p>
        </p:txBody>
      </p:sp>
      <p:sp>
        <p:nvSpPr>
          <p:cNvPr id="4112" name="exstream_shape1987"/>
          <p:cNvSpPr>
            <a:spLocks noChangeArrowheads="1"/>
          </p:cNvSpPr>
          <p:nvPr/>
        </p:nvSpPr>
        <p:spPr bwMode="auto">
          <a:xfrm>
            <a:off x="6972300" y="42957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$1,123</a:t>
            </a:r>
          </a:p>
        </p:txBody>
      </p:sp>
      <p:sp>
        <p:nvSpPr>
          <p:cNvPr id="4111" name="exstream_shape1988"/>
          <p:cNvSpPr>
            <a:spLocks noChangeArrowheads="1"/>
          </p:cNvSpPr>
          <p:nvPr/>
        </p:nvSpPr>
        <p:spPr bwMode="auto">
          <a:xfrm>
            <a:off x="7791450" y="429577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$877</a:t>
            </a:r>
          </a:p>
        </p:txBody>
      </p:sp>
      <p:sp>
        <p:nvSpPr>
          <p:cNvPr id="4110" name="exstream_shape1989"/>
          <p:cNvSpPr>
            <a:spLocks noChangeArrowheads="1"/>
          </p:cNvSpPr>
          <p:nvPr/>
        </p:nvSpPr>
        <p:spPr bwMode="auto">
          <a:xfrm>
            <a:off x="1543050" y="69342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Base</a:t>
            </a:r>
          </a:p>
        </p:txBody>
      </p:sp>
      <p:sp>
        <p:nvSpPr>
          <p:cNvPr id="4109" name="exstream_shape1990"/>
          <p:cNvSpPr>
            <a:spLocks noChangeArrowheads="1"/>
          </p:cNvSpPr>
          <p:nvPr/>
        </p:nvSpPr>
        <p:spPr bwMode="auto">
          <a:xfrm>
            <a:off x="2409825" y="69342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Current</a:t>
            </a:r>
          </a:p>
        </p:txBody>
      </p:sp>
      <p:sp>
        <p:nvSpPr>
          <p:cNvPr id="4108" name="exstream_shape1991"/>
          <p:cNvSpPr>
            <a:spLocks noChangeArrowheads="1"/>
          </p:cNvSpPr>
          <p:nvPr/>
        </p:nvSpPr>
        <p:spPr bwMode="auto">
          <a:xfrm>
            <a:off x="3228975" y="69342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Norm</a:t>
            </a:r>
          </a:p>
        </p:txBody>
      </p:sp>
      <p:sp>
        <p:nvSpPr>
          <p:cNvPr id="4107" name="exstream_shape1992"/>
          <p:cNvSpPr>
            <a:spLocks noChangeArrowheads="1"/>
          </p:cNvSpPr>
          <p:nvPr/>
        </p:nvSpPr>
        <p:spPr bwMode="auto">
          <a:xfrm>
            <a:off x="1543050" y="71151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$160</a:t>
            </a:r>
          </a:p>
        </p:txBody>
      </p:sp>
      <p:sp>
        <p:nvSpPr>
          <p:cNvPr id="4106" name="exstream_shape1993"/>
          <p:cNvSpPr>
            <a:spLocks noChangeArrowheads="1"/>
          </p:cNvSpPr>
          <p:nvPr/>
        </p:nvSpPr>
        <p:spPr bwMode="auto">
          <a:xfrm>
            <a:off x="2409825" y="71151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$142</a:t>
            </a:r>
          </a:p>
        </p:txBody>
      </p:sp>
      <p:sp>
        <p:nvSpPr>
          <p:cNvPr id="4105" name="exstream_shape1994"/>
          <p:cNvSpPr>
            <a:spLocks noChangeArrowheads="1"/>
          </p:cNvSpPr>
          <p:nvPr/>
        </p:nvSpPr>
        <p:spPr bwMode="auto">
          <a:xfrm>
            <a:off x="3228975" y="711517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$96</a:t>
            </a:r>
          </a:p>
        </p:txBody>
      </p:sp>
      <p:sp>
        <p:nvSpPr>
          <p:cNvPr id="4104" name="exstream_shape1995"/>
          <p:cNvSpPr txBox="1">
            <a:spLocks noChangeArrowheads="1"/>
          </p:cNvSpPr>
          <p:nvPr/>
        </p:nvSpPr>
        <p:spPr bwMode="auto">
          <a:xfrm>
            <a:off x="8543925" y="514350"/>
            <a:ext cx="9810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03" name="exstream_shape1996"/>
          <p:cNvSpPr txBox="1">
            <a:spLocks noChangeArrowheads="1"/>
          </p:cNvSpPr>
          <p:nvPr/>
        </p:nvSpPr>
        <p:spPr bwMode="auto">
          <a:xfrm>
            <a:off x="8543925" y="514350"/>
            <a:ext cx="9810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02" name="exstream_shape1997"/>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4100" name="exstream_shape1999"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4099" name="exstream_shape2000"/>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3824774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18" name="exstream_shape527"/>
          <p:cNvSpPr>
            <a:spLocks noChangeArrowheads="1"/>
          </p:cNvSpPr>
          <p:nvPr/>
        </p:nvSpPr>
        <p:spPr bwMode="auto">
          <a:xfrm>
            <a:off x="400050" y="323850"/>
            <a:ext cx="476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17" name="exstream_shape528"/>
          <p:cNvSpPr>
            <a:spLocks noChangeArrowheads="1"/>
          </p:cNvSpPr>
          <p:nvPr/>
        </p:nvSpPr>
        <p:spPr bwMode="auto">
          <a:xfrm>
            <a:off x="400050" y="32385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2516" name="exstream_shape529"/>
          <p:cNvSpPr>
            <a:spLocks noChangeArrowheads="1"/>
          </p:cNvSpPr>
          <p:nvPr/>
        </p:nvSpPr>
        <p:spPr bwMode="auto">
          <a:xfrm>
            <a:off x="400050" y="323850"/>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2515" name="exstream_shape530"/>
          <p:cNvSpPr>
            <a:spLocks noChangeArrowheads="1"/>
          </p:cNvSpPr>
          <p:nvPr/>
        </p:nvSpPr>
        <p:spPr bwMode="auto">
          <a:xfrm>
            <a:off x="447675" y="323850"/>
            <a:ext cx="90963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14" name="exstream_shape531"/>
          <p:cNvSpPr>
            <a:spLocks noChangeArrowheads="1"/>
          </p:cNvSpPr>
          <p:nvPr/>
        </p:nvSpPr>
        <p:spPr bwMode="auto">
          <a:xfrm>
            <a:off x="447675" y="323850"/>
            <a:ext cx="9096375" cy="0"/>
          </a:xfrm>
          <a:custGeom>
            <a:avLst/>
            <a:gdLst>
              <a:gd name="T0" fmla="*/ 0 w 5730"/>
              <a:gd name="T1" fmla="*/ 5730 w 5730"/>
            </a:gdLst>
            <a:ahLst/>
            <a:cxnLst>
              <a:cxn ang="0">
                <a:pos x="T0" y="0"/>
              </a:cxn>
              <a:cxn ang="0">
                <a:pos x="T1" y="0"/>
              </a:cxn>
            </a:cxnLst>
            <a:rect l="0" t="0" r="r" b="b"/>
            <a:pathLst>
              <a:path w="5730">
                <a:moveTo>
                  <a:pt x="0" y="0"/>
                </a:moveTo>
                <a:lnTo>
                  <a:pt x="5730" y="0"/>
                </a:lnTo>
              </a:path>
            </a:pathLst>
          </a:custGeom>
          <a:solidFill>
            <a:srgbClr val="FFFFFF"/>
          </a:solidFill>
          <a:ln w="12700">
            <a:solidFill>
              <a:srgbClr val="919190"/>
            </a:solidFill>
            <a:round/>
            <a:headEnd/>
            <a:tailEnd/>
          </a:ln>
        </p:spPr>
        <p:txBody>
          <a:bodyPr/>
          <a:lstStyle/>
          <a:p>
            <a:endParaRPr lang="en-US"/>
          </a:p>
        </p:txBody>
      </p:sp>
      <p:sp>
        <p:nvSpPr>
          <p:cNvPr id="12513" name="exstream_shape532"/>
          <p:cNvSpPr>
            <a:spLocks noChangeArrowheads="1"/>
          </p:cNvSpPr>
          <p:nvPr/>
        </p:nvSpPr>
        <p:spPr bwMode="auto">
          <a:xfrm>
            <a:off x="9544050" y="323850"/>
            <a:ext cx="476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12" name="exstream_shape533"/>
          <p:cNvSpPr>
            <a:spLocks noChangeArrowheads="1"/>
          </p:cNvSpPr>
          <p:nvPr/>
        </p:nvSpPr>
        <p:spPr bwMode="auto">
          <a:xfrm>
            <a:off x="9591675" y="32385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2511" name="exstream_shape534"/>
          <p:cNvSpPr>
            <a:spLocks noChangeArrowheads="1"/>
          </p:cNvSpPr>
          <p:nvPr/>
        </p:nvSpPr>
        <p:spPr bwMode="auto">
          <a:xfrm>
            <a:off x="9544050" y="323850"/>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2510" name="exstream_shape535"/>
          <p:cNvSpPr>
            <a:spLocks noChangeArrowheads="1"/>
          </p:cNvSpPr>
          <p:nvPr/>
        </p:nvSpPr>
        <p:spPr bwMode="auto">
          <a:xfrm>
            <a:off x="400050" y="1352550"/>
            <a:ext cx="476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09" name="exstream_shape536"/>
          <p:cNvSpPr>
            <a:spLocks noChangeArrowheads="1"/>
          </p:cNvSpPr>
          <p:nvPr/>
        </p:nvSpPr>
        <p:spPr bwMode="auto">
          <a:xfrm>
            <a:off x="400050" y="135255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2508" name="exstream_shape537"/>
          <p:cNvSpPr>
            <a:spLocks noChangeArrowheads="1"/>
          </p:cNvSpPr>
          <p:nvPr/>
        </p:nvSpPr>
        <p:spPr bwMode="auto">
          <a:xfrm>
            <a:off x="447675" y="1352550"/>
            <a:ext cx="90963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07" name="exstream_shape538"/>
          <p:cNvSpPr>
            <a:spLocks noChangeArrowheads="1"/>
          </p:cNvSpPr>
          <p:nvPr/>
        </p:nvSpPr>
        <p:spPr bwMode="auto">
          <a:xfrm>
            <a:off x="9544050" y="1352550"/>
            <a:ext cx="476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06" name="exstream_shape539"/>
          <p:cNvSpPr>
            <a:spLocks noChangeArrowheads="1"/>
          </p:cNvSpPr>
          <p:nvPr/>
        </p:nvSpPr>
        <p:spPr bwMode="auto">
          <a:xfrm>
            <a:off x="9591675" y="135255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2505" name="exstream_shape540"/>
          <p:cNvSpPr>
            <a:spLocks noChangeArrowheads="1"/>
          </p:cNvSpPr>
          <p:nvPr/>
        </p:nvSpPr>
        <p:spPr bwMode="auto">
          <a:xfrm>
            <a:off x="400050" y="1485900"/>
            <a:ext cx="4762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04" name="exstream_shape541"/>
          <p:cNvSpPr>
            <a:spLocks noChangeArrowheads="1"/>
          </p:cNvSpPr>
          <p:nvPr/>
        </p:nvSpPr>
        <p:spPr bwMode="auto">
          <a:xfrm>
            <a:off x="400050" y="1485900"/>
            <a:ext cx="0" cy="4581525"/>
          </a:xfrm>
          <a:custGeom>
            <a:avLst/>
            <a:gdLst>
              <a:gd name="T0" fmla="*/ 0 h 2886"/>
              <a:gd name="T1" fmla="*/ 2886 h 2886"/>
            </a:gdLst>
            <a:ahLst/>
            <a:cxnLst>
              <a:cxn ang="0">
                <a:pos x="0" y="T0"/>
              </a:cxn>
              <a:cxn ang="0">
                <a:pos x="0" y="T1"/>
              </a:cxn>
            </a:cxnLst>
            <a:rect l="0" t="0" r="r" b="b"/>
            <a:pathLst>
              <a:path h="2886">
                <a:moveTo>
                  <a:pt x="0" y="0"/>
                </a:moveTo>
                <a:lnTo>
                  <a:pt x="0" y="2886"/>
                </a:lnTo>
              </a:path>
            </a:pathLst>
          </a:custGeom>
          <a:solidFill>
            <a:srgbClr val="FFFFFF"/>
          </a:solidFill>
          <a:ln w="12700">
            <a:solidFill>
              <a:srgbClr val="919190"/>
            </a:solidFill>
            <a:round/>
            <a:headEnd/>
            <a:tailEnd/>
          </a:ln>
        </p:spPr>
        <p:txBody>
          <a:bodyPr/>
          <a:lstStyle/>
          <a:p>
            <a:endParaRPr lang="en-US"/>
          </a:p>
        </p:txBody>
      </p:sp>
      <p:sp>
        <p:nvSpPr>
          <p:cNvPr id="12503" name="exstream_shape542"/>
          <p:cNvSpPr>
            <a:spLocks noChangeArrowheads="1"/>
          </p:cNvSpPr>
          <p:nvPr/>
        </p:nvSpPr>
        <p:spPr bwMode="auto">
          <a:xfrm>
            <a:off x="447675" y="1485900"/>
            <a:ext cx="909637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02" name="exstream_shape543"/>
          <p:cNvSpPr>
            <a:spLocks noChangeArrowheads="1"/>
          </p:cNvSpPr>
          <p:nvPr/>
        </p:nvSpPr>
        <p:spPr bwMode="auto">
          <a:xfrm>
            <a:off x="9544050" y="1485900"/>
            <a:ext cx="4762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501" name="exstream_shape544"/>
          <p:cNvSpPr>
            <a:spLocks noChangeArrowheads="1"/>
          </p:cNvSpPr>
          <p:nvPr/>
        </p:nvSpPr>
        <p:spPr bwMode="auto">
          <a:xfrm>
            <a:off x="9591675" y="1485900"/>
            <a:ext cx="0" cy="4581525"/>
          </a:xfrm>
          <a:custGeom>
            <a:avLst/>
            <a:gdLst>
              <a:gd name="T0" fmla="*/ 0 h 2886"/>
              <a:gd name="T1" fmla="*/ 2886 h 2886"/>
            </a:gdLst>
            <a:ahLst/>
            <a:cxnLst>
              <a:cxn ang="0">
                <a:pos x="0" y="T0"/>
              </a:cxn>
              <a:cxn ang="0">
                <a:pos x="0" y="T1"/>
              </a:cxn>
            </a:cxnLst>
            <a:rect l="0" t="0" r="r" b="b"/>
            <a:pathLst>
              <a:path h="2886">
                <a:moveTo>
                  <a:pt x="0" y="0"/>
                </a:moveTo>
                <a:lnTo>
                  <a:pt x="0" y="2886"/>
                </a:lnTo>
              </a:path>
            </a:pathLst>
          </a:custGeom>
          <a:solidFill>
            <a:srgbClr val="FFFFFF"/>
          </a:solidFill>
          <a:ln w="12700">
            <a:solidFill>
              <a:srgbClr val="919190"/>
            </a:solidFill>
            <a:round/>
            <a:headEnd/>
            <a:tailEnd/>
          </a:ln>
        </p:spPr>
        <p:txBody>
          <a:bodyPr/>
          <a:lstStyle/>
          <a:p>
            <a:endParaRPr lang="en-US"/>
          </a:p>
        </p:txBody>
      </p:sp>
      <p:sp>
        <p:nvSpPr>
          <p:cNvPr id="12500" name="exstream_shape545"/>
          <p:cNvSpPr>
            <a:spLocks noChangeArrowheads="1"/>
          </p:cNvSpPr>
          <p:nvPr/>
        </p:nvSpPr>
        <p:spPr bwMode="auto">
          <a:xfrm>
            <a:off x="400050" y="6067425"/>
            <a:ext cx="4762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99" name="exstream_shape546"/>
          <p:cNvSpPr>
            <a:spLocks noChangeArrowheads="1"/>
          </p:cNvSpPr>
          <p:nvPr/>
        </p:nvSpPr>
        <p:spPr bwMode="auto">
          <a:xfrm>
            <a:off x="400050" y="6067425"/>
            <a:ext cx="0" cy="1238250"/>
          </a:xfrm>
          <a:custGeom>
            <a:avLst/>
            <a:gdLst>
              <a:gd name="T0" fmla="*/ 0 h 780"/>
              <a:gd name="T1" fmla="*/ 780 h 780"/>
            </a:gdLst>
            <a:ahLst/>
            <a:cxnLst>
              <a:cxn ang="0">
                <a:pos x="0" y="T0"/>
              </a:cxn>
              <a:cxn ang="0">
                <a:pos x="0" y="T1"/>
              </a:cxn>
            </a:cxnLst>
            <a:rect l="0" t="0" r="r" b="b"/>
            <a:pathLst>
              <a:path h="780">
                <a:moveTo>
                  <a:pt x="0" y="0"/>
                </a:moveTo>
                <a:lnTo>
                  <a:pt x="0" y="780"/>
                </a:lnTo>
              </a:path>
            </a:pathLst>
          </a:custGeom>
          <a:solidFill>
            <a:srgbClr val="FFFFFF"/>
          </a:solidFill>
          <a:ln w="12700">
            <a:solidFill>
              <a:srgbClr val="919190"/>
            </a:solidFill>
            <a:round/>
            <a:headEnd/>
            <a:tailEnd/>
          </a:ln>
        </p:spPr>
        <p:txBody>
          <a:bodyPr/>
          <a:lstStyle/>
          <a:p>
            <a:endParaRPr lang="en-US"/>
          </a:p>
        </p:txBody>
      </p:sp>
      <p:sp>
        <p:nvSpPr>
          <p:cNvPr id="12498" name="exstream_shape547"/>
          <p:cNvSpPr>
            <a:spLocks noChangeArrowheads="1"/>
          </p:cNvSpPr>
          <p:nvPr/>
        </p:nvSpPr>
        <p:spPr bwMode="auto">
          <a:xfrm>
            <a:off x="400050" y="7305675"/>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2497" name="exstream_shape548"/>
          <p:cNvSpPr>
            <a:spLocks noChangeArrowheads="1"/>
          </p:cNvSpPr>
          <p:nvPr/>
        </p:nvSpPr>
        <p:spPr bwMode="auto">
          <a:xfrm>
            <a:off x="447675" y="6067425"/>
            <a:ext cx="909637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96" name="exstream_shape549"/>
          <p:cNvSpPr>
            <a:spLocks noChangeArrowheads="1"/>
          </p:cNvSpPr>
          <p:nvPr/>
        </p:nvSpPr>
        <p:spPr bwMode="auto">
          <a:xfrm>
            <a:off x="447675" y="7305675"/>
            <a:ext cx="9096375" cy="0"/>
          </a:xfrm>
          <a:custGeom>
            <a:avLst/>
            <a:gdLst>
              <a:gd name="T0" fmla="*/ 0 w 5730"/>
              <a:gd name="T1" fmla="*/ 5730 w 5730"/>
            </a:gdLst>
            <a:ahLst/>
            <a:cxnLst>
              <a:cxn ang="0">
                <a:pos x="T0" y="0"/>
              </a:cxn>
              <a:cxn ang="0">
                <a:pos x="T1" y="0"/>
              </a:cxn>
            </a:cxnLst>
            <a:rect l="0" t="0" r="r" b="b"/>
            <a:pathLst>
              <a:path w="5730">
                <a:moveTo>
                  <a:pt x="0" y="0"/>
                </a:moveTo>
                <a:lnTo>
                  <a:pt x="5730" y="0"/>
                </a:lnTo>
              </a:path>
            </a:pathLst>
          </a:custGeom>
          <a:solidFill>
            <a:srgbClr val="FFFFFF"/>
          </a:solidFill>
          <a:ln w="12700">
            <a:solidFill>
              <a:srgbClr val="919190"/>
            </a:solidFill>
            <a:round/>
            <a:headEnd/>
            <a:tailEnd/>
          </a:ln>
        </p:spPr>
        <p:txBody>
          <a:bodyPr/>
          <a:lstStyle/>
          <a:p>
            <a:endParaRPr lang="en-US"/>
          </a:p>
        </p:txBody>
      </p:sp>
      <p:sp>
        <p:nvSpPr>
          <p:cNvPr id="12495" name="exstream_shape550"/>
          <p:cNvSpPr>
            <a:spLocks noChangeArrowheads="1"/>
          </p:cNvSpPr>
          <p:nvPr/>
        </p:nvSpPr>
        <p:spPr bwMode="auto">
          <a:xfrm>
            <a:off x="9544050" y="6067425"/>
            <a:ext cx="4762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94" name="exstream_shape551"/>
          <p:cNvSpPr>
            <a:spLocks noChangeArrowheads="1"/>
          </p:cNvSpPr>
          <p:nvPr/>
        </p:nvSpPr>
        <p:spPr bwMode="auto">
          <a:xfrm>
            <a:off x="9591675" y="6067425"/>
            <a:ext cx="0" cy="1238250"/>
          </a:xfrm>
          <a:custGeom>
            <a:avLst/>
            <a:gdLst>
              <a:gd name="T0" fmla="*/ 0 h 780"/>
              <a:gd name="T1" fmla="*/ 780 h 780"/>
            </a:gdLst>
            <a:ahLst/>
            <a:cxnLst>
              <a:cxn ang="0">
                <a:pos x="0" y="T0"/>
              </a:cxn>
              <a:cxn ang="0">
                <a:pos x="0" y="T1"/>
              </a:cxn>
            </a:cxnLst>
            <a:rect l="0" t="0" r="r" b="b"/>
            <a:pathLst>
              <a:path h="780">
                <a:moveTo>
                  <a:pt x="0" y="0"/>
                </a:moveTo>
                <a:lnTo>
                  <a:pt x="0" y="780"/>
                </a:lnTo>
              </a:path>
            </a:pathLst>
          </a:custGeom>
          <a:solidFill>
            <a:srgbClr val="FFFFFF"/>
          </a:solidFill>
          <a:ln w="12700">
            <a:solidFill>
              <a:srgbClr val="919190"/>
            </a:solidFill>
            <a:round/>
            <a:headEnd/>
            <a:tailEnd/>
          </a:ln>
        </p:spPr>
        <p:txBody>
          <a:bodyPr/>
          <a:lstStyle/>
          <a:p>
            <a:endParaRPr lang="en-US"/>
          </a:p>
        </p:txBody>
      </p:sp>
      <p:sp>
        <p:nvSpPr>
          <p:cNvPr id="12493" name="exstream_shape552"/>
          <p:cNvSpPr>
            <a:spLocks noChangeArrowheads="1"/>
          </p:cNvSpPr>
          <p:nvPr/>
        </p:nvSpPr>
        <p:spPr bwMode="auto">
          <a:xfrm>
            <a:off x="9544050" y="7305675"/>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pic>
        <p:nvPicPr>
          <p:cNvPr id="12492" name="exstream_shape553"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90550"/>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12491" name="exstream_shape554"/>
          <p:cNvSpPr>
            <a:spLocks noChangeArrowheads="1"/>
          </p:cNvSpPr>
          <p:nvPr/>
        </p:nvSpPr>
        <p:spPr bwMode="auto">
          <a:xfrm>
            <a:off x="1390650" y="68580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Top Drugs by Volume</a:t>
            </a:r>
          </a:p>
        </p:txBody>
      </p:sp>
      <p:sp>
        <p:nvSpPr>
          <p:cNvPr id="12490" name="exstream_shape555"/>
          <p:cNvSpPr>
            <a:spLocks noChangeArrowheads="1"/>
          </p:cNvSpPr>
          <p:nvPr/>
        </p:nvSpPr>
        <p:spPr bwMode="auto">
          <a:xfrm>
            <a:off x="1390650" y="99060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12489" name="exstream_shape556"/>
          <p:cNvSpPr>
            <a:spLocks noChangeArrowheads="1"/>
          </p:cNvSpPr>
          <p:nvPr/>
        </p:nvSpPr>
        <p:spPr bwMode="auto">
          <a:xfrm>
            <a:off x="504825" y="6115050"/>
            <a:ext cx="8924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12488" name="exstream_shape557"/>
          <p:cNvSpPr>
            <a:spLocks noChangeArrowheads="1"/>
          </p:cNvSpPr>
          <p:nvPr/>
        </p:nvSpPr>
        <p:spPr bwMode="auto">
          <a:xfrm>
            <a:off x="504825" y="6343650"/>
            <a:ext cx="89249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The prescriptions in the top 20 by volume for current period are for the treatment of Hypertension, Infection, Cholesterol, Contraception, Pain and other conditions </a:t>
            </a:r>
            <a:br>
              <a:rPr lang="en-US" sz="900">
                <a:solidFill>
                  <a:srgbClr val="000000"/>
                </a:solidFill>
                <a:latin typeface="Arial" charset="0"/>
              </a:rPr>
            </a:br>
            <a:endParaRPr lang="en-US" sz="900">
              <a:solidFill>
                <a:srgbClr val="000000"/>
              </a:solidFill>
              <a:latin typeface="Arial" charset="0"/>
            </a:endParaRPr>
          </a:p>
        </p:txBody>
      </p:sp>
      <p:sp>
        <p:nvSpPr>
          <p:cNvPr id="12487" name="exstream_shape558"/>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2486" name="exstream_shape559"/>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12485" name="exstream_shape560"/>
          <p:cNvSpPr txBox="1">
            <a:spLocks noChangeArrowheads="1"/>
          </p:cNvSpPr>
          <p:nvPr/>
        </p:nvSpPr>
        <p:spPr bwMode="auto">
          <a:xfrm>
            <a:off x="8543925" y="514350"/>
            <a:ext cx="9810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2484" name="exstream_shape561"/>
          <p:cNvSpPr txBox="1">
            <a:spLocks noChangeArrowheads="1"/>
          </p:cNvSpPr>
          <p:nvPr/>
        </p:nvSpPr>
        <p:spPr bwMode="auto">
          <a:xfrm>
            <a:off x="8543925" y="514350"/>
            <a:ext cx="9810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2483" name="exstream_shape562"/>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2481" name="exstream_shape564"/>
          <p:cNvSpPr>
            <a:spLocks noChangeArrowheads="1"/>
          </p:cNvSpPr>
          <p:nvPr/>
        </p:nvSpPr>
        <p:spPr bwMode="auto">
          <a:xfrm>
            <a:off x="466725" y="1552575"/>
            <a:ext cx="90392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Top 20 drugs by number of prescriptions</a:t>
            </a:r>
          </a:p>
        </p:txBody>
      </p:sp>
      <p:sp>
        <p:nvSpPr>
          <p:cNvPr id="12480" name="exstream_shape565"/>
          <p:cNvSpPr>
            <a:spLocks noChangeArrowheads="1"/>
          </p:cNvSpPr>
          <p:nvPr/>
        </p:nvSpPr>
        <p:spPr bwMode="auto">
          <a:xfrm>
            <a:off x="466725" y="1847850"/>
            <a:ext cx="4095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Current Rank</a:t>
            </a:r>
          </a:p>
        </p:txBody>
      </p:sp>
      <p:sp>
        <p:nvSpPr>
          <p:cNvPr id="12479" name="exstream_shape566"/>
          <p:cNvSpPr>
            <a:spLocks noChangeArrowheads="1"/>
          </p:cNvSpPr>
          <p:nvPr/>
        </p:nvSpPr>
        <p:spPr bwMode="auto">
          <a:xfrm>
            <a:off x="876300" y="1847850"/>
            <a:ext cx="24669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Drug Name</a:t>
            </a:r>
          </a:p>
        </p:txBody>
      </p:sp>
      <p:sp>
        <p:nvSpPr>
          <p:cNvPr id="12478" name="exstream_shape567"/>
          <p:cNvSpPr>
            <a:spLocks noChangeArrowheads="1"/>
          </p:cNvSpPr>
          <p:nvPr/>
        </p:nvSpPr>
        <p:spPr bwMode="auto">
          <a:xfrm>
            <a:off x="3343275" y="1847850"/>
            <a:ext cx="13716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Tier</a:t>
            </a:r>
          </a:p>
        </p:txBody>
      </p:sp>
      <p:sp>
        <p:nvSpPr>
          <p:cNvPr id="12477" name="exstream_shape568"/>
          <p:cNvSpPr>
            <a:spLocks noChangeArrowheads="1"/>
          </p:cNvSpPr>
          <p:nvPr/>
        </p:nvSpPr>
        <p:spPr bwMode="auto">
          <a:xfrm>
            <a:off x="4714875" y="1847850"/>
            <a:ext cx="24193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Indication</a:t>
            </a:r>
          </a:p>
        </p:txBody>
      </p:sp>
      <p:sp>
        <p:nvSpPr>
          <p:cNvPr id="12476" name="exstream_shape569"/>
          <p:cNvSpPr>
            <a:spLocks noChangeArrowheads="1"/>
          </p:cNvSpPr>
          <p:nvPr/>
        </p:nvSpPr>
        <p:spPr bwMode="auto">
          <a:xfrm>
            <a:off x="7134225" y="1847850"/>
            <a:ext cx="8667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Scripts</a:t>
            </a:r>
          </a:p>
        </p:txBody>
      </p:sp>
      <p:sp>
        <p:nvSpPr>
          <p:cNvPr id="12475" name="exstream_shape570"/>
          <p:cNvSpPr>
            <a:spLocks noChangeArrowheads="1"/>
          </p:cNvSpPr>
          <p:nvPr/>
        </p:nvSpPr>
        <p:spPr bwMode="auto">
          <a:xfrm>
            <a:off x="8001000" y="1847850"/>
            <a:ext cx="1809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74" name="exstream_shape571"/>
          <p:cNvSpPr>
            <a:spLocks noChangeArrowheads="1"/>
          </p:cNvSpPr>
          <p:nvPr/>
        </p:nvSpPr>
        <p:spPr bwMode="auto">
          <a:xfrm>
            <a:off x="8181975" y="1847850"/>
            <a:ext cx="6381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Ingred. Cost per Script</a:t>
            </a:r>
          </a:p>
        </p:txBody>
      </p:sp>
      <p:sp>
        <p:nvSpPr>
          <p:cNvPr id="12473" name="exstream_shape572"/>
          <p:cNvSpPr>
            <a:spLocks noChangeArrowheads="1"/>
          </p:cNvSpPr>
          <p:nvPr/>
        </p:nvSpPr>
        <p:spPr bwMode="auto">
          <a:xfrm>
            <a:off x="8820150" y="1847850"/>
            <a:ext cx="952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000">
                <a:solidFill>
                  <a:srgbClr val="000000"/>
                </a:solidFill>
                <a:latin typeface="Times New Roman"/>
              </a:rPr>
              <a:t>        </a:t>
            </a:r>
          </a:p>
        </p:txBody>
      </p:sp>
      <p:sp>
        <p:nvSpPr>
          <p:cNvPr id="12472" name="exstream_shape573"/>
          <p:cNvSpPr>
            <a:spLocks noChangeArrowheads="1"/>
          </p:cNvSpPr>
          <p:nvPr/>
        </p:nvSpPr>
        <p:spPr bwMode="auto">
          <a:xfrm>
            <a:off x="8915400" y="1847850"/>
            <a:ext cx="5905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Base Rank</a:t>
            </a:r>
          </a:p>
        </p:txBody>
      </p:sp>
      <p:sp>
        <p:nvSpPr>
          <p:cNvPr id="12471" name="exstream_shape574"/>
          <p:cNvSpPr>
            <a:spLocks noChangeArrowheads="1"/>
          </p:cNvSpPr>
          <p:nvPr/>
        </p:nvSpPr>
        <p:spPr bwMode="auto">
          <a:xfrm>
            <a:off x="466725" y="22098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a:t>
            </a:r>
          </a:p>
        </p:txBody>
      </p:sp>
      <p:sp>
        <p:nvSpPr>
          <p:cNvPr id="12470" name="exstream_shape575"/>
          <p:cNvSpPr>
            <a:spLocks noChangeArrowheads="1"/>
          </p:cNvSpPr>
          <p:nvPr/>
        </p:nvSpPr>
        <p:spPr bwMode="auto">
          <a:xfrm>
            <a:off x="876300" y="220980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Simvastatin</a:t>
            </a:r>
          </a:p>
        </p:txBody>
      </p:sp>
      <p:sp>
        <p:nvSpPr>
          <p:cNvPr id="12469" name="exstream_shape576"/>
          <p:cNvSpPr>
            <a:spLocks noChangeArrowheads="1"/>
          </p:cNvSpPr>
          <p:nvPr/>
        </p:nvSpPr>
        <p:spPr bwMode="auto">
          <a:xfrm>
            <a:off x="3343275" y="220980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468" name="exstream_shape577"/>
          <p:cNvSpPr>
            <a:spLocks noChangeArrowheads="1"/>
          </p:cNvSpPr>
          <p:nvPr/>
        </p:nvSpPr>
        <p:spPr bwMode="auto">
          <a:xfrm>
            <a:off x="4714875" y="220980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Cholesterol</a:t>
            </a:r>
          </a:p>
        </p:txBody>
      </p:sp>
      <p:sp>
        <p:nvSpPr>
          <p:cNvPr id="12467" name="exstream_shape578"/>
          <p:cNvSpPr>
            <a:spLocks noChangeArrowheads="1"/>
          </p:cNvSpPr>
          <p:nvPr/>
        </p:nvSpPr>
        <p:spPr bwMode="auto">
          <a:xfrm>
            <a:off x="7134225" y="22098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a:t>
            </a:r>
          </a:p>
        </p:txBody>
      </p:sp>
      <p:sp>
        <p:nvSpPr>
          <p:cNvPr id="12466" name="exstream_shape579"/>
          <p:cNvSpPr>
            <a:spLocks noChangeArrowheads="1"/>
          </p:cNvSpPr>
          <p:nvPr/>
        </p:nvSpPr>
        <p:spPr bwMode="auto">
          <a:xfrm>
            <a:off x="8001000" y="220980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65" name="exstream_shape580"/>
          <p:cNvSpPr>
            <a:spLocks noChangeArrowheads="1"/>
          </p:cNvSpPr>
          <p:nvPr/>
        </p:nvSpPr>
        <p:spPr bwMode="auto">
          <a:xfrm>
            <a:off x="8181975" y="22098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$20.41</a:t>
            </a:r>
          </a:p>
        </p:txBody>
      </p:sp>
      <p:sp>
        <p:nvSpPr>
          <p:cNvPr id="12464" name="exstream_shape581"/>
          <p:cNvSpPr>
            <a:spLocks noChangeArrowheads="1"/>
          </p:cNvSpPr>
          <p:nvPr/>
        </p:nvSpPr>
        <p:spPr bwMode="auto">
          <a:xfrm>
            <a:off x="8820150" y="22098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63" name="exstream_shape582"/>
          <p:cNvSpPr>
            <a:spLocks noChangeArrowheads="1"/>
          </p:cNvSpPr>
          <p:nvPr/>
        </p:nvSpPr>
        <p:spPr bwMode="auto">
          <a:xfrm>
            <a:off x="8915400" y="22098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a:t>
            </a:r>
          </a:p>
        </p:txBody>
      </p:sp>
      <p:sp>
        <p:nvSpPr>
          <p:cNvPr id="12462" name="exstream_shape583"/>
          <p:cNvSpPr>
            <a:spLocks noChangeArrowheads="1"/>
          </p:cNvSpPr>
          <p:nvPr/>
        </p:nvSpPr>
        <p:spPr bwMode="auto">
          <a:xfrm>
            <a:off x="466725" y="23907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a:t>
            </a:r>
          </a:p>
        </p:txBody>
      </p:sp>
      <p:sp>
        <p:nvSpPr>
          <p:cNvPr id="12461" name="exstream_shape584"/>
          <p:cNvSpPr>
            <a:spLocks noChangeArrowheads="1"/>
          </p:cNvSpPr>
          <p:nvPr/>
        </p:nvSpPr>
        <p:spPr bwMode="auto">
          <a:xfrm>
            <a:off x="876300" y="239077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Azithromycin</a:t>
            </a:r>
          </a:p>
        </p:txBody>
      </p:sp>
      <p:sp>
        <p:nvSpPr>
          <p:cNvPr id="12460" name="exstream_shape585"/>
          <p:cNvSpPr>
            <a:spLocks noChangeArrowheads="1"/>
          </p:cNvSpPr>
          <p:nvPr/>
        </p:nvSpPr>
        <p:spPr bwMode="auto">
          <a:xfrm>
            <a:off x="3343275" y="239077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459" name="exstream_shape586"/>
          <p:cNvSpPr>
            <a:spLocks noChangeArrowheads="1"/>
          </p:cNvSpPr>
          <p:nvPr/>
        </p:nvSpPr>
        <p:spPr bwMode="auto">
          <a:xfrm>
            <a:off x="4714875" y="239077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Infection</a:t>
            </a:r>
          </a:p>
        </p:txBody>
      </p:sp>
      <p:sp>
        <p:nvSpPr>
          <p:cNvPr id="12458" name="exstream_shape587"/>
          <p:cNvSpPr>
            <a:spLocks noChangeArrowheads="1"/>
          </p:cNvSpPr>
          <p:nvPr/>
        </p:nvSpPr>
        <p:spPr bwMode="auto">
          <a:xfrm>
            <a:off x="7134225" y="23907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53</a:t>
            </a:r>
          </a:p>
        </p:txBody>
      </p:sp>
      <p:sp>
        <p:nvSpPr>
          <p:cNvPr id="12457" name="exstream_shape588"/>
          <p:cNvSpPr>
            <a:spLocks noChangeArrowheads="1"/>
          </p:cNvSpPr>
          <p:nvPr/>
        </p:nvSpPr>
        <p:spPr bwMode="auto">
          <a:xfrm>
            <a:off x="8001000" y="239077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56" name="exstream_shape589"/>
          <p:cNvSpPr>
            <a:spLocks noChangeArrowheads="1"/>
          </p:cNvSpPr>
          <p:nvPr/>
        </p:nvSpPr>
        <p:spPr bwMode="auto">
          <a:xfrm>
            <a:off x="8181975" y="23907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$16.86</a:t>
            </a:r>
          </a:p>
        </p:txBody>
      </p:sp>
      <p:sp>
        <p:nvSpPr>
          <p:cNvPr id="12455" name="exstream_shape590"/>
          <p:cNvSpPr>
            <a:spLocks noChangeArrowheads="1"/>
          </p:cNvSpPr>
          <p:nvPr/>
        </p:nvSpPr>
        <p:spPr bwMode="auto">
          <a:xfrm>
            <a:off x="8820150" y="23907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54" name="exstream_shape591"/>
          <p:cNvSpPr>
            <a:spLocks noChangeArrowheads="1"/>
          </p:cNvSpPr>
          <p:nvPr/>
        </p:nvSpPr>
        <p:spPr bwMode="auto">
          <a:xfrm>
            <a:off x="8915400" y="23907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a:t>
            </a:r>
          </a:p>
        </p:txBody>
      </p:sp>
      <p:sp>
        <p:nvSpPr>
          <p:cNvPr id="12453" name="exstream_shape592"/>
          <p:cNvSpPr>
            <a:spLocks noChangeArrowheads="1"/>
          </p:cNvSpPr>
          <p:nvPr/>
        </p:nvSpPr>
        <p:spPr bwMode="auto">
          <a:xfrm>
            <a:off x="466725" y="25717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a:t>
            </a:r>
          </a:p>
        </p:txBody>
      </p:sp>
      <p:sp>
        <p:nvSpPr>
          <p:cNvPr id="12452" name="exstream_shape593"/>
          <p:cNvSpPr>
            <a:spLocks noChangeArrowheads="1"/>
          </p:cNvSpPr>
          <p:nvPr/>
        </p:nvSpPr>
        <p:spPr bwMode="auto">
          <a:xfrm>
            <a:off x="876300" y="257175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Loestrin 24 Fe</a:t>
            </a:r>
          </a:p>
        </p:txBody>
      </p:sp>
      <p:sp>
        <p:nvSpPr>
          <p:cNvPr id="12451" name="exstream_shape594"/>
          <p:cNvSpPr>
            <a:spLocks noChangeArrowheads="1"/>
          </p:cNvSpPr>
          <p:nvPr/>
        </p:nvSpPr>
        <p:spPr bwMode="auto">
          <a:xfrm>
            <a:off x="3343275" y="257175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2450" name="exstream_shape595"/>
          <p:cNvSpPr>
            <a:spLocks noChangeArrowheads="1"/>
          </p:cNvSpPr>
          <p:nvPr/>
        </p:nvSpPr>
        <p:spPr bwMode="auto">
          <a:xfrm>
            <a:off x="4714875" y="257175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Contraception</a:t>
            </a:r>
          </a:p>
        </p:txBody>
      </p:sp>
      <p:sp>
        <p:nvSpPr>
          <p:cNvPr id="12449" name="exstream_shape596"/>
          <p:cNvSpPr>
            <a:spLocks noChangeArrowheads="1"/>
          </p:cNvSpPr>
          <p:nvPr/>
        </p:nvSpPr>
        <p:spPr bwMode="auto">
          <a:xfrm>
            <a:off x="7134225" y="257175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a:t>
            </a:r>
          </a:p>
        </p:txBody>
      </p:sp>
      <p:sp>
        <p:nvSpPr>
          <p:cNvPr id="12448" name="exstream_shape597"/>
          <p:cNvSpPr>
            <a:spLocks noChangeArrowheads="1"/>
          </p:cNvSpPr>
          <p:nvPr/>
        </p:nvSpPr>
        <p:spPr bwMode="auto">
          <a:xfrm>
            <a:off x="8001000" y="257175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47" name="exstream_shape598"/>
          <p:cNvSpPr>
            <a:spLocks noChangeArrowheads="1"/>
          </p:cNvSpPr>
          <p:nvPr/>
        </p:nvSpPr>
        <p:spPr bwMode="auto">
          <a:xfrm>
            <a:off x="8181975" y="25717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$81.76</a:t>
            </a:r>
          </a:p>
        </p:txBody>
      </p:sp>
      <p:sp>
        <p:nvSpPr>
          <p:cNvPr id="12446" name="exstream_shape599"/>
          <p:cNvSpPr>
            <a:spLocks noChangeArrowheads="1"/>
          </p:cNvSpPr>
          <p:nvPr/>
        </p:nvSpPr>
        <p:spPr bwMode="auto">
          <a:xfrm>
            <a:off x="8820150" y="25717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45" name="exstream_shape600"/>
          <p:cNvSpPr>
            <a:spLocks noChangeArrowheads="1"/>
          </p:cNvSpPr>
          <p:nvPr/>
        </p:nvSpPr>
        <p:spPr bwMode="auto">
          <a:xfrm>
            <a:off x="8915400" y="25717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a:t>
            </a:r>
          </a:p>
        </p:txBody>
      </p:sp>
      <p:sp>
        <p:nvSpPr>
          <p:cNvPr id="12444" name="exstream_shape601"/>
          <p:cNvSpPr>
            <a:spLocks noChangeArrowheads="1"/>
          </p:cNvSpPr>
          <p:nvPr/>
        </p:nvSpPr>
        <p:spPr bwMode="auto">
          <a:xfrm>
            <a:off x="466725" y="27527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a:t>
            </a:r>
          </a:p>
        </p:txBody>
      </p:sp>
      <p:sp>
        <p:nvSpPr>
          <p:cNvPr id="12443" name="exstream_shape602"/>
          <p:cNvSpPr>
            <a:spLocks noChangeArrowheads="1"/>
          </p:cNvSpPr>
          <p:nvPr/>
        </p:nvSpPr>
        <p:spPr bwMode="auto">
          <a:xfrm>
            <a:off x="876300" y="275272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Levothyroxine Sodium</a:t>
            </a:r>
          </a:p>
        </p:txBody>
      </p:sp>
      <p:sp>
        <p:nvSpPr>
          <p:cNvPr id="12442" name="exstream_shape603"/>
          <p:cNvSpPr>
            <a:spLocks noChangeArrowheads="1"/>
          </p:cNvSpPr>
          <p:nvPr/>
        </p:nvSpPr>
        <p:spPr bwMode="auto">
          <a:xfrm>
            <a:off x="3343275" y="275272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441" name="exstream_shape604"/>
          <p:cNvSpPr>
            <a:spLocks noChangeArrowheads="1"/>
          </p:cNvSpPr>
          <p:nvPr/>
        </p:nvSpPr>
        <p:spPr bwMode="auto">
          <a:xfrm>
            <a:off x="4714875" y="275272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Thyroid</a:t>
            </a:r>
          </a:p>
        </p:txBody>
      </p:sp>
      <p:sp>
        <p:nvSpPr>
          <p:cNvPr id="12440" name="exstream_shape605"/>
          <p:cNvSpPr>
            <a:spLocks noChangeArrowheads="1"/>
          </p:cNvSpPr>
          <p:nvPr/>
        </p:nvSpPr>
        <p:spPr bwMode="auto">
          <a:xfrm>
            <a:off x="7134225" y="275272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a:t>
            </a:r>
          </a:p>
        </p:txBody>
      </p:sp>
      <p:sp>
        <p:nvSpPr>
          <p:cNvPr id="12439" name="exstream_shape606"/>
          <p:cNvSpPr>
            <a:spLocks noChangeArrowheads="1"/>
          </p:cNvSpPr>
          <p:nvPr/>
        </p:nvSpPr>
        <p:spPr bwMode="auto">
          <a:xfrm>
            <a:off x="8001000" y="275272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38" name="exstream_shape607"/>
          <p:cNvSpPr>
            <a:spLocks noChangeArrowheads="1"/>
          </p:cNvSpPr>
          <p:nvPr/>
        </p:nvSpPr>
        <p:spPr bwMode="auto">
          <a:xfrm>
            <a:off x="8181975" y="27527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$9.88</a:t>
            </a:r>
          </a:p>
        </p:txBody>
      </p:sp>
      <p:sp>
        <p:nvSpPr>
          <p:cNvPr id="12437" name="exstream_shape608"/>
          <p:cNvSpPr>
            <a:spLocks noChangeArrowheads="1"/>
          </p:cNvSpPr>
          <p:nvPr/>
        </p:nvSpPr>
        <p:spPr bwMode="auto">
          <a:xfrm>
            <a:off x="8820150" y="27527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36" name="exstream_shape609"/>
          <p:cNvSpPr>
            <a:spLocks noChangeArrowheads="1"/>
          </p:cNvSpPr>
          <p:nvPr/>
        </p:nvSpPr>
        <p:spPr bwMode="auto">
          <a:xfrm>
            <a:off x="8915400" y="27527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a:t>
            </a:r>
          </a:p>
        </p:txBody>
      </p:sp>
      <p:sp>
        <p:nvSpPr>
          <p:cNvPr id="12435" name="exstream_shape610"/>
          <p:cNvSpPr>
            <a:spLocks noChangeArrowheads="1"/>
          </p:cNvSpPr>
          <p:nvPr/>
        </p:nvSpPr>
        <p:spPr bwMode="auto">
          <a:xfrm>
            <a:off x="466725" y="29337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a:t>
            </a:r>
          </a:p>
        </p:txBody>
      </p:sp>
      <p:sp>
        <p:nvSpPr>
          <p:cNvPr id="12434" name="exstream_shape611"/>
          <p:cNvSpPr>
            <a:spLocks noChangeArrowheads="1"/>
          </p:cNvSpPr>
          <p:nvPr/>
        </p:nvSpPr>
        <p:spPr bwMode="auto">
          <a:xfrm>
            <a:off x="876300" y="293370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Amoxicillin</a:t>
            </a:r>
          </a:p>
        </p:txBody>
      </p:sp>
      <p:sp>
        <p:nvSpPr>
          <p:cNvPr id="12433" name="exstream_shape612"/>
          <p:cNvSpPr>
            <a:spLocks noChangeArrowheads="1"/>
          </p:cNvSpPr>
          <p:nvPr/>
        </p:nvSpPr>
        <p:spPr bwMode="auto">
          <a:xfrm>
            <a:off x="3343275" y="293370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432" name="exstream_shape613"/>
          <p:cNvSpPr>
            <a:spLocks noChangeArrowheads="1"/>
          </p:cNvSpPr>
          <p:nvPr/>
        </p:nvSpPr>
        <p:spPr bwMode="auto">
          <a:xfrm>
            <a:off x="4714875" y="293370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Infection</a:t>
            </a:r>
          </a:p>
        </p:txBody>
      </p:sp>
      <p:sp>
        <p:nvSpPr>
          <p:cNvPr id="12431" name="exstream_shape614"/>
          <p:cNvSpPr>
            <a:spLocks noChangeArrowheads="1"/>
          </p:cNvSpPr>
          <p:nvPr/>
        </p:nvSpPr>
        <p:spPr bwMode="auto">
          <a:xfrm>
            <a:off x="7134225" y="29337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a:t>
            </a:r>
          </a:p>
        </p:txBody>
      </p:sp>
      <p:sp>
        <p:nvSpPr>
          <p:cNvPr id="12430" name="exstream_shape615"/>
          <p:cNvSpPr>
            <a:spLocks noChangeArrowheads="1"/>
          </p:cNvSpPr>
          <p:nvPr/>
        </p:nvSpPr>
        <p:spPr bwMode="auto">
          <a:xfrm>
            <a:off x="8001000" y="293370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29" name="exstream_shape616"/>
          <p:cNvSpPr>
            <a:spLocks noChangeArrowheads="1"/>
          </p:cNvSpPr>
          <p:nvPr/>
        </p:nvSpPr>
        <p:spPr bwMode="auto">
          <a:xfrm>
            <a:off x="8181975" y="29337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$13.30</a:t>
            </a:r>
          </a:p>
        </p:txBody>
      </p:sp>
      <p:sp>
        <p:nvSpPr>
          <p:cNvPr id="12428" name="exstream_shape617"/>
          <p:cNvSpPr>
            <a:spLocks noChangeArrowheads="1"/>
          </p:cNvSpPr>
          <p:nvPr/>
        </p:nvSpPr>
        <p:spPr bwMode="auto">
          <a:xfrm>
            <a:off x="8820150" y="29337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27" name="exstream_shape618"/>
          <p:cNvSpPr>
            <a:spLocks noChangeArrowheads="1"/>
          </p:cNvSpPr>
          <p:nvPr/>
        </p:nvSpPr>
        <p:spPr bwMode="auto">
          <a:xfrm>
            <a:off x="8915400" y="29337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a:t>
            </a:r>
          </a:p>
        </p:txBody>
      </p:sp>
      <p:sp>
        <p:nvSpPr>
          <p:cNvPr id="12426" name="exstream_shape619"/>
          <p:cNvSpPr>
            <a:spLocks noChangeArrowheads="1"/>
          </p:cNvSpPr>
          <p:nvPr/>
        </p:nvSpPr>
        <p:spPr bwMode="auto">
          <a:xfrm>
            <a:off x="466725" y="31146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a:t>
            </a:r>
          </a:p>
        </p:txBody>
      </p:sp>
      <p:sp>
        <p:nvSpPr>
          <p:cNvPr id="12425" name="exstream_shape620"/>
          <p:cNvSpPr>
            <a:spLocks noChangeArrowheads="1"/>
          </p:cNvSpPr>
          <p:nvPr/>
        </p:nvSpPr>
        <p:spPr bwMode="auto">
          <a:xfrm>
            <a:off x="876300" y="311467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Zolpidem Tartrate</a:t>
            </a:r>
          </a:p>
        </p:txBody>
      </p:sp>
      <p:sp>
        <p:nvSpPr>
          <p:cNvPr id="12424" name="exstream_shape621"/>
          <p:cNvSpPr>
            <a:spLocks noChangeArrowheads="1"/>
          </p:cNvSpPr>
          <p:nvPr/>
        </p:nvSpPr>
        <p:spPr bwMode="auto">
          <a:xfrm>
            <a:off x="3343275" y="311467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423" name="exstream_shape622"/>
          <p:cNvSpPr>
            <a:spLocks noChangeArrowheads="1"/>
          </p:cNvSpPr>
          <p:nvPr/>
        </p:nvSpPr>
        <p:spPr bwMode="auto">
          <a:xfrm>
            <a:off x="4714875" y="311467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Sedative</a:t>
            </a:r>
          </a:p>
        </p:txBody>
      </p:sp>
      <p:sp>
        <p:nvSpPr>
          <p:cNvPr id="12422" name="exstream_shape623"/>
          <p:cNvSpPr>
            <a:spLocks noChangeArrowheads="1"/>
          </p:cNvSpPr>
          <p:nvPr/>
        </p:nvSpPr>
        <p:spPr bwMode="auto">
          <a:xfrm>
            <a:off x="7134225" y="31146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a:t>
            </a:r>
          </a:p>
        </p:txBody>
      </p:sp>
      <p:sp>
        <p:nvSpPr>
          <p:cNvPr id="12421" name="exstream_shape624"/>
          <p:cNvSpPr>
            <a:spLocks noChangeArrowheads="1"/>
          </p:cNvSpPr>
          <p:nvPr/>
        </p:nvSpPr>
        <p:spPr bwMode="auto">
          <a:xfrm>
            <a:off x="8001000" y="311467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20" name="exstream_shape625"/>
          <p:cNvSpPr>
            <a:spLocks noChangeArrowheads="1"/>
          </p:cNvSpPr>
          <p:nvPr/>
        </p:nvSpPr>
        <p:spPr bwMode="auto">
          <a:xfrm>
            <a:off x="8181975" y="31146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$12.67</a:t>
            </a:r>
          </a:p>
        </p:txBody>
      </p:sp>
      <p:sp>
        <p:nvSpPr>
          <p:cNvPr id="12419" name="exstream_shape626"/>
          <p:cNvSpPr>
            <a:spLocks noChangeArrowheads="1"/>
          </p:cNvSpPr>
          <p:nvPr/>
        </p:nvSpPr>
        <p:spPr bwMode="auto">
          <a:xfrm>
            <a:off x="8820150" y="31146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18" name="exstream_shape627"/>
          <p:cNvSpPr>
            <a:spLocks noChangeArrowheads="1"/>
          </p:cNvSpPr>
          <p:nvPr/>
        </p:nvSpPr>
        <p:spPr bwMode="auto">
          <a:xfrm>
            <a:off x="8915400" y="31146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23</a:t>
            </a:r>
          </a:p>
        </p:txBody>
      </p:sp>
      <p:sp>
        <p:nvSpPr>
          <p:cNvPr id="12417" name="exstream_shape628"/>
          <p:cNvSpPr>
            <a:spLocks noChangeArrowheads="1"/>
          </p:cNvSpPr>
          <p:nvPr/>
        </p:nvSpPr>
        <p:spPr bwMode="auto">
          <a:xfrm>
            <a:off x="466725" y="32956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a:t>
            </a:r>
          </a:p>
        </p:txBody>
      </p:sp>
      <p:sp>
        <p:nvSpPr>
          <p:cNvPr id="12416" name="exstream_shape629"/>
          <p:cNvSpPr>
            <a:spLocks noChangeArrowheads="1"/>
          </p:cNvSpPr>
          <p:nvPr/>
        </p:nvSpPr>
        <p:spPr bwMode="auto">
          <a:xfrm>
            <a:off x="876300" y="329565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Lansoprazole</a:t>
            </a:r>
          </a:p>
        </p:txBody>
      </p:sp>
      <p:sp>
        <p:nvSpPr>
          <p:cNvPr id="12415" name="exstream_shape630"/>
          <p:cNvSpPr>
            <a:spLocks noChangeArrowheads="1"/>
          </p:cNvSpPr>
          <p:nvPr/>
        </p:nvSpPr>
        <p:spPr bwMode="auto">
          <a:xfrm>
            <a:off x="3343275" y="329565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414" name="exstream_shape631"/>
          <p:cNvSpPr>
            <a:spLocks noChangeArrowheads="1"/>
          </p:cNvSpPr>
          <p:nvPr/>
        </p:nvSpPr>
        <p:spPr bwMode="auto">
          <a:xfrm>
            <a:off x="4714875" y="329565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Ulcer / Heartburn</a:t>
            </a:r>
          </a:p>
        </p:txBody>
      </p:sp>
      <p:sp>
        <p:nvSpPr>
          <p:cNvPr id="12413" name="exstream_shape632"/>
          <p:cNvSpPr>
            <a:spLocks noChangeArrowheads="1"/>
          </p:cNvSpPr>
          <p:nvPr/>
        </p:nvSpPr>
        <p:spPr bwMode="auto">
          <a:xfrm>
            <a:off x="7134225" y="329565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a:t>
            </a:r>
          </a:p>
        </p:txBody>
      </p:sp>
      <p:sp>
        <p:nvSpPr>
          <p:cNvPr id="12412" name="exstream_shape633"/>
          <p:cNvSpPr>
            <a:spLocks noChangeArrowheads="1"/>
          </p:cNvSpPr>
          <p:nvPr/>
        </p:nvSpPr>
        <p:spPr bwMode="auto">
          <a:xfrm>
            <a:off x="8001000" y="329565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11" name="exstream_shape634"/>
          <p:cNvSpPr>
            <a:spLocks noChangeArrowheads="1"/>
          </p:cNvSpPr>
          <p:nvPr/>
        </p:nvSpPr>
        <p:spPr bwMode="auto">
          <a:xfrm>
            <a:off x="8181975" y="32956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$135.42</a:t>
            </a:r>
          </a:p>
        </p:txBody>
      </p:sp>
      <p:sp>
        <p:nvSpPr>
          <p:cNvPr id="12410" name="exstream_shape635"/>
          <p:cNvSpPr>
            <a:spLocks noChangeArrowheads="1"/>
          </p:cNvSpPr>
          <p:nvPr/>
        </p:nvSpPr>
        <p:spPr bwMode="auto">
          <a:xfrm>
            <a:off x="8820150" y="32956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09" name="exstream_shape636"/>
          <p:cNvSpPr>
            <a:spLocks noChangeArrowheads="1"/>
          </p:cNvSpPr>
          <p:nvPr/>
        </p:nvSpPr>
        <p:spPr bwMode="auto">
          <a:xfrm>
            <a:off x="8915400" y="32956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a:t>
            </a:r>
          </a:p>
        </p:txBody>
      </p:sp>
      <p:sp>
        <p:nvSpPr>
          <p:cNvPr id="12408" name="exstream_shape637"/>
          <p:cNvSpPr>
            <a:spLocks noChangeArrowheads="1"/>
          </p:cNvSpPr>
          <p:nvPr/>
        </p:nvSpPr>
        <p:spPr bwMode="auto">
          <a:xfrm>
            <a:off x="466725" y="34766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a:t>
            </a:r>
          </a:p>
        </p:txBody>
      </p:sp>
      <p:sp>
        <p:nvSpPr>
          <p:cNvPr id="12407" name="exstream_shape638"/>
          <p:cNvSpPr>
            <a:spLocks noChangeArrowheads="1"/>
          </p:cNvSpPr>
          <p:nvPr/>
        </p:nvSpPr>
        <p:spPr bwMode="auto">
          <a:xfrm>
            <a:off x="876300" y="347662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Lyrica</a:t>
            </a:r>
          </a:p>
        </p:txBody>
      </p:sp>
      <p:sp>
        <p:nvSpPr>
          <p:cNvPr id="12406" name="exstream_shape639"/>
          <p:cNvSpPr>
            <a:spLocks noChangeArrowheads="1"/>
          </p:cNvSpPr>
          <p:nvPr/>
        </p:nvSpPr>
        <p:spPr bwMode="auto">
          <a:xfrm>
            <a:off x="3343275" y="347662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2405" name="exstream_shape640"/>
          <p:cNvSpPr>
            <a:spLocks noChangeArrowheads="1"/>
          </p:cNvSpPr>
          <p:nvPr/>
        </p:nvSpPr>
        <p:spPr bwMode="auto">
          <a:xfrm>
            <a:off x="4714875" y="347662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Seizures</a:t>
            </a:r>
          </a:p>
        </p:txBody>
      </p:sp>
      <p:sp>
        <p:nvSpPr>
          <p:cNvPr id="12404" name="exstream_shape641"/>
          <p:cNvSpPr>
            <a:spLocks noChangeArrowheads="1"/>
          </p:cNvSpPr>
          <p:nvPr/>
        </p:nvSpPr>
        <p:spPr bwMode="auto">
          <a:xfrm>
            <a:off x="7134225" y="347662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a:t>
            </a:r>
          </a:p>
        </p:txBody>
      </p:sp>
      <p:sp>
        <p:nvSpPr>
          <p:cNvPr id="12403" name="exstream_shape642"/>
          <p:cNvSpPr>
            <a:spLocks noChangeArrowheads="1"/>
          </p:cNvSpPr>
          <p:nvPr/>
        </p:nvSpPr>
        <p:spPr bwMode="auto">
          <a:xfrm>
            <a:off x="8001000" y="347662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02" name="exstream_shape643"/>
          <p:cNvSpPr>
            <a:spLocks noChangeArrowheads="1"/>
          </p:cNvSpPr>
          <p:nvPr/>
        </p:nvSpPr>
        <p:spPr bwMode="auto">
          <a:xfrm>
            <a:off x="8181975" y="34766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$303.78</a:t>
            </a:r>
          </a:p>
        </p:txBody>
      </p:sp>
      <p:sp>
        <p:nvSpPr>
          <p:cNvPr id="12401" name="exstream_shape644"/>
          <p:cNvSpPr>
            <a:spLocks noChangeArrowheads="1"/>
          </p:cNvSpPr>
          <p:nvPr/>
        </p:nvSpPr>
        <p:spPr bwMode="auto">
          <a:xfrm>
            <a:off x="8820150" y="34766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400" name="exstream_shape645"/>
          <p:cNvSpPr>
            <a:spLocks noChangeArrowheads="1"/>
          </p:cNvSpPr>
          <p:nvPr/>
        </p:nvSpPr>
        <p:spPr bwMode="auto">
          <a:xfrm>
            <a:off x="8915400" y="34766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33</a:t>
            </a:r>
          </a:p>
        </p:txBody>
      </p:sp>
      <p:sp>
        <p:nvSpPr>
          <p:cNvPr id="12399" name="exstream_shape646"/>
          <p:cNvSpPr>
            <a:spLocks noChangeArrowheads="1"/>
          </p:cNvSpPr>
          <p:nvPr/>
        </p:nvSpPr>
        <p:spPr bwMode="auto">
          <a:xfrm>
            <a:off x="466725" y="36576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a:t>
            </a:r>
          </a:p>
        </p:txBody>
      </p:sp>
      <p:sp>
        <p:nvSpPr>
          <p:cNvPr id="12398" name="exstream_shape647"/>
          <p:cNvSpPr>
            <a:spLocks noChangeArrowheads="1"/>
          </p:cNvSpPr>
          <p:nvPr/>
        </p:nvSpPr>
        <p:spPr bwMode="auto">
          <a:xfrm>
            <a:off x="876300" y="365760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Lisinopril</a:t>
            </a:r>
          </a:p>
        </p:txBody>
      </p:sp>
      <p:sp>
        <p:nvSpPr>
          <p:cNvPr id="12397" name="exstream_shape648"/>
          <p:cNvSpPr>
            <a:spLocks noChangeArrowheads="1"/>
          </p:cNvSpPr>
          <p:nvPr/>
        </p:nvSpPr>
        <p:spPr bwMode="auto">
          <a:xfrm>
            <a:off x="3343275" y="365760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96" name="exstream_shape649"/>
          <p:cNvSpPr>
            <a:spLocks noChangeArrowheads="1"/>
          </p:cNvSpPr>
          <p:nvPr/>
        </p:nvSpPr>
        <p:spPr bwMode="auto">
          <a:xfrm>
            <a:off x="4714875" y="365760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Hypertension</a:t>
            </a:r>
          </a:p>
        </p:txBody>
      </p:sp>
      <p:sp>
        <p:nvSpPr>
          <p:cNvPr id="12395" name="exstream_shape650"/>
          <p:cNvSpPr>
            <a:spLocks noChangeArrowheads="1"/>
          </p:cNvSpPr>
          <p:nvPr/>
        </p:nvSpPr>
        <p:spPr bwMode="auto">
          <a:xfrm>
            <a:off x="7134225" y="36576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a:t>
            </a:r>
          </a:p>
        </p:txBody>
      </p:sp>
      <p:sp>
        <p:nvSpPr>
          <p:cNvPr id="12394" name="exstream_shape651"/>
          <p:cNvSpPr>
            <a:spLocks noChangeArrowheads="1"/>
          </p:cNvSpPr>
          <p:nvPr/>
        </p:nvSpPr>
        <p:spPr bwMode="auto">
          <a:xfrm>
            <a:off x="8001000" y="365760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93" name="exstream_shape652"/>
          <p:cNvSpPr>
            <a:spLocks noChangeArrowheads="1"/>
          </p:cNvSpPr>
          <p:nvPr/>
        </p:nvSpPr>
        <p:spPr bwMode="auto">
          <a:xfrm>
            <a:off x="8181975" y="36576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$13.13</a:t>
            </a:r>
          </a:p>
        </p:txBody>
      </p:sp>
      <p:sp>
        <p:nvSpPr>
          <p:cNvPr id="12392" name="exstream_shape653"/>
          <p:cNvSpPr>
            <a:spLocks noChangeArrowheads="1"/>
          </p:cNvSpPr>
          <p:nvPr/>
        </p:nvSpPr>
        <p:spPr bwMode="auto">
          <a:xfrm>
            <a:off x="8820150" y="36576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91" name="exstream_shape654"/>
          <p:cNvSpPr>
            <a:spLocks noChangeArrowheads="1"/>
          </p:cNvSpPr>
          <p:nvPr/>
        </p:nvSpPr>
        <p:spPr bwMode="auto">
          <a:xfrm>
            <a:off x="8915400" y="36576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a:t>
            </a:r>
          </a:p>
        </p:txBody>
      </p:sp>
      <p:sp>
        <p:nvSpPr>
          <p:cNvPr id="12390" name="exstream_shape655"/>
          <p:cNvSpPr>
            <a:spLocks noChangeArrowheads="1"/>
          </p:cNvSpPr>
          <p:nvPr/>
        </p:nvSpPr>
        <p:spPr bwMode="auto">
          <a:xfrm>
            <a:off x="466725" y="38385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10</a:t>
            </a:r>
          </a:p>
        </p:txBody>
      </p:sp>
      <p:sp>
        <p:nvSpPr>
          <p:cNvPr id="12389" name="exstream_shape656"/>
          <p:cNvSpPr>
            <a:spLocks noChangeArrowheads="1"/>
          </p:cNvSpPr>
          <p:nvPr/>
        </p:nvSpPr>
        <p:spPr bwMode="auto">
          <a:xfrm>
            <a:off x="876300" y="383857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Hydrocodone-Acetaminophen</a:t>
            </a:r>
          </a:p>
        </p:txBody>
      </p:sp>
      <p:sp>
        <p:nvSpPr>
          <p:cNvPr id="12388" name="exstream_shape657"/>
          <p:cNvSpPr>
            <a:spLocks noChangeArrowheads="1"/>
          </p:cNvSpPr>
          <p:nvPr/>
        </p:nvSpPr>
        <p:spPr bwMode="auto">
          <a:xfrm>
            <a:off x="3343275" y="383857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87" name="exstream_shape658"/>
          <p:cNvSpPr>
            <a:spLocks noChangeArrowheads="1"/>
          </p:cNvSpPr>
          <p:nvPr/>
        </p:nvSpPr>
        <p:spPr bwMode="auto">
          <a:xfrm>
            <a:off x="4714875" y="383857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Pain</a:t>
            </a:r>
          </a:p>
        </p:txBody>
      </p:sp>
      <p:sp>
        <p:nvSpPr>
          <p:cNvPr id="12386" name="exstream_shape659"/>
          <p:cNvSpPr>
            <a:spLocks noChangeArrowheads="1"/>
          </p:cNvSpPr>
          <p:nvPr/>
        </p:nvSpPr>
        <p:spPr bwMode="auto">
          <a:xfrm>
            <a:off x="7134225" y="38385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a:t>
            </a:r>
          </a:p>
        </p:txBody>
      </p:sp>
      <p:sp>
        <p:nvSpPr>
          <p:cNvPr id="12385" name="exstream_shape660"/>
          <p:cNvSpPr>
            <a:spLocks noChangeArrowheads="1"/>
          </p:cNvSpPr>
          <p:nvPr/>
        </p:nvSpPr>
        <p:spPr bwMode="auto">
          <a:xfrm>
            <a:off x="8001000" y="383857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84" name="exstream_shape661"/>
          <p:cNvSpPr>
            <a:spLocks noChangeArrowheads="1"/>
          </p:cNvSpPr>
          <p:nvPr/>
        </p:nvSpPr>
        <p:spPr bwMode="auto">
          <a:xfrm>
            <a:off x="8181975" y="38385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$12.12</a:t>
            </a:r>
          </a:p>
        </p:txBody>
      </p:sp>
      <p:sp>
        <p:nvSpPr>
          <p:cNvPr id="12383" name="exstream_shape662"/>
          <p:cNvSpPr>
            <a:spLocks noChangeArrowheads="1"/>
          </p:cNvSpPr>
          <p:nvPr/>
        </p:nvSpPr>
        <p:spPr bwMode="auto">
          <a:xfrm>
            <a:off x="8820150" y="38385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82" name="exstream_shape663"/>
          <p:cNvSpPr>
            <a:spLocks noChangeArrowheads="1"/>
          </p:cNvSpPr>
          <p:nvPr/>
        </p:nvSpPr>
        <p:spPr bwMode="auto">
          <a:xfrm>
            <a:off x="8915400" y="38385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10</a:t>
            </a:r>
          </a:p>
        </p:txBody>
      </p:sp>
      <p:sp>
        <p:nvSpPr>
          <p:cNvPr id="12381" name="exstream_shape664"/>
          <p:cNvSpPr>
            <a:spLocks noChangeArrowheads="1"/>
          </p:cNvSpPr>
          <p:nvPr/>
        </p:nvSpPr>
        <p:spPr bwMode="auto">
          <a:xfrm>
            <a:off x="466725" y="40195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a:t>
            </a:r>
          </a:p>
        </p:txBody>
      </p:sp>
      <p:sp>
        <p:nvSpPr>
          <p:cNvPr id="12380" name="exstream_shape665"/>
          <p:cNvSpPr>
            <a:spLocks noChangeArrowheads="1"/>
          </p:cNvSpPr>
          <p:nvPr/>
        </p:nvSpPr>
        <p:spPr bwMode="auto">
          <a:xfrm>
            <a:off x="876300" y="401955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Amitriptyline Hcl</a:t>
            </a:r>
          </a:p>
        </p:txBody>
      </p:sp>
      <p:sp>
        <p:nvSpPr>
          <p:cNvPr id="12379" name="exstream_shape666"/>
          <p:cNvSpPr>
            <a:spLocks noChangeArrowheads="1"/>
          </p:cNvSpPr>
          <p:nvPr/>
        </p:nvSpPr>
        <p:spPr bwMode="auto">
          <a:xfrm>
            <a:off x="3343275" y="401955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78" name="exstream_shape667"/>
          <p:cNvSpPr>
            <a:spLocks noChangeArrowheads="1"/>
          </p:cNvSpPr>
          <p:nvPr/>
        </p:nvSpPr>
        <p:spPr bwMode="auto">
          <a:xfrm>
            <a:off x="4714875" y="401955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Depression</a:t>
            </a:r>
          </a:p>
        </p:txBody>
      </p:sp>
      <p:sp>
        <p:nvSpPr>
          <p:cNvPr id="12377" name="exstream_shape668"/>
          <p:cNvSpPr>
            <a:spLocks noChangeArrowheads="1"/>
          </p:cNvSpPr>
          <p:nvPr/>
        </p:nvSpPr>
        <p:spPr bwMode="auto">
          <a:xfrm>
            <a:off x="7134225" y="401955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a:t>
            </a:r>
          </a:p>
        </p:txBody>
      </p:sp>
      <p:sp>
        <p:nvSpPr>
          <p:cNvPr id="12376" name="exstream_shape669"/>
          <p:cNvSpPr>
            <a:spLocks noChangeArrowheads="1"/>
          </p:cNvSpPr>
          <p:nvPr/>
        </p:nvSpPr>
        <p:spPr bwMode="auto">
          <a:xfrm>
            <a:off x="8001000" y="401955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75" name="exstream_shape670"/>
          <p:cNvSpPr>
            <a:spLocks noChangeArrowheads="1"/>
          </p:cNvSpPr>
          <p:nvPr/>
        </p:nvSpPr>
        <p:spPr bwMode="auto">
          <a:xfrm>
            <a:off x="8181975" y="40195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$1.77</a:t>
            </a:r>
          </a:p>
        </p:txBody>
      </p:sp>
      <p:sp>
        <p:nvSpPr>
          <p:cNvPr id="12374" name="exstream_shape671"/>
          <p:cNvSpPr>
            <a:spLocks noChangeArrowheads="1"/>
          </p:cNvSpPr>
          <p:nvPr/>
        </p:nvSpPr>
        <p:spPr bwMode="auto">
          <a:xfrm>
            <a:off x="8820150" y="40195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73" name="exstream_shape672"/>
          <p:cNvSpPr>
            <a:spLocks noChangeArrowheads="1"/>
          </p:cNvSpPr>
          <p:nvPr/>
        </p:nvSpPr>
        <p:spPr bwMode="auto">
          <a:xfrm>
            <a:off x="8915400" y="40195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32</a:t>
            </a:r>
          </a:p>
        </p:txBody>
      </p:sp>
      <p:sp>
        <p:nvSpPr>
          <p:cNvPr id="12372" name="exstream_shape673"/>
          <p:cNvSpPr>
            <a:spLocks noChangeArrowheads="1"/>
          </p:cNvSpPr>
          <p:nvPr/>
        </p:nvSpPr>
        <p:spPr bwMode="auto">
          <a:xfrm>
            <a:off x="466725" y="42005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12</a:t>
            </a:r>
          </a:p>
        </p:txBody>
      </p:sp>
      <p:sp>
        <p:nvSpPr>
          <p:cNvPr id="12371" name="exstream_shape674"/>
          <p:cNvSpPr>
            <a:spLocks noChangeArrowheads="1"/>
          </p:cNvSpPr>
          <p:nvPr/>
        </p:nvSpPr>
        <p:spPr bwMode="auto">
          <a:xfrm>
            <a:off x="876300" y="420052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Valacyclovir</a:t>
            </a:r>
          </a:p>
        </p:txBody>
      </p:sp>
      <p:sp>
        <p:nvSpPr>
          <p:cNvPr id="12370" name="exstream_shape675"/>
          <p:cNvSpPr>
            <a:spLocks noChangeArrowheads="1"/>
          </p:cNvSpPr>
          <p:nvPr/>
        </p:nvSpPr>
        <p:spPr bwMode="auto">
          <a:xfrm>
            <a:off x="3343275" y="420052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69" name="exstream_shape676"/>
          <p:cNvSpPr>
            <a:spLocks noChangeArrowheads="1"/>
          </p:cNvSpPr>
          <p:nvPr/>
        </p:nvSpPr>
        <p:spPr bwMode="auto">
          <a:xfrm>
            <a:off x="4714875" y="420052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Antivirals</a:t>
            </a:r>
          </a:p>
        </p:txBody>
      </p:sp>
      <p:sp>
        <p:nvSpPr>
          <p:cNvPr id="12368" name="exstream_shape677"/>
          <p:cNvSpPr>
            <a:spLocks noChangeArrowheads="1"/>
          </p:cNvSpPr>
          <p:nvPr/>
        </p:nvSpPr>
        <p:spPr bwMode="auto">
          <a:xfrm>
            <a:off x="7134225" y="420052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a:t>
            </a:r>
          </a:p>
        </p:txBody>
      </p:sp>
      <p:sp>
        <p:nvSpPr>
          <p:cNvPr id="12367" name="exstream_shape678"/>
          <p:cNvSpPr>
            <a:spLocks noChangeArrowheads="1"/>
          </p:cNvSpPr>
          <p:nvPr/>
        </p:nvSpPr>
        <p:spPr bwMode="auto">
          <a:xfrm>
            <a:off x="8001000" y="420052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66" name="exstream_shape679"/>
          <p:cNvSpPr>
            <a:spLocks noChangeArrowheads="1"/>
          </p:cNvSpPr>
          <p:nvPr/>
        </p:nvSpPr>
        <p:spPr bwMode="auto">
          <a:xfrm>
            <a:off x="8181975" y="42005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$76.91</a:t>
            </a:r>
          </a:p>
        </p:txBody>
      </p:sp>
      <p:sp>
        <p:nvSpPr>
          <p:cNvPr id="12365" name="exstream_shape680"/>
          <p:cNvSpPr>
            <a:spLocks noChangeArrowheads="1"/>
          </p:cNvSpPr>
          <p:nvPr/>
        </p:nvSpPr>
        <p:spPr bwMode="auto">
          <a:xfrm>
            <a:off x="8820150" y="42005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64" name="exstream_shape681"/>
          <p:cNvSpPr>
            <a:spLocks noChangeArrowheads="1"/>
          </p:cNvSpPr>
          <p:nvPr/>
        </p:nvSpPr>
        <p:spPr bwMode="auto">
          <a:xfrm>
            <a:off x="8915400" y="42005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25</a:t>
            </a:r>
          </a:p>
        </p:txBody>
      </p:sp>
      <p:sp>
        <p:nvSpPr>
          <p:cNvPr id="12363" name="exstream_shape682"/>
          <p:cNvSpPr>
            <a:spLocks noChangeArrowheads="1"/>
          </p:cNvSpPr>
          <p:nvPr/>
        </p:nvSpPr>
        <p:spPr bwMode="auto">
          <a:xfrm>
            <a:off x="466725" y="43815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a:t>
            </a:r>
          </a:p>
        </p:txBody>
      </p:sp>
      <p:sp>
        <p:nvSpPr>
          <p:cNvPr id="12362" name="exstream_shape683"/>
          <p:cNvSpPr>
            <a:spLocks noChangeArrowheads="1"/>
          </p:cNvSpPr>
          <p:nvPr/>
        </p:nvSpPr>
        <p:spPr bwMode="auto">
          <a:xfrm>
            <a:off x="876300" y="438150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Fluticasone Propionate</a:t>
            </a:r>
          </a:p>
        </p:txBody>
      </p:sp>
      <p:sp>
        <p:nvSpPr>
          <p:cNvPr id="12361" name="exstream_shape684"/>
          <p:cNvSpPr>
            <a:spLocks noChangeArrowheads="1"/>
          </p:cNvSpPr>
          <p:nvPr/>
        </p:nvSpPr>
        <p:spPr bwMode="auto">
          <a:xfrm>
            <a:off x="3343275" y="438150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60" name="exstream_shape685"/>
          <p:cNvSpPr>
            <a:spLocks noChangeArrowheads="1"/>
          </p:cNvSpPr>
          <p:nvPr/>
        </p:nvSpPr>
        <p:spPr bwMode="auto">
          <a:xfrm>
            <a:off x="4714875" y="438150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Nasal Congestion</a:t>
            </a:r>
          </a:p>
        </p:txBody>
      </p:sp>
      <p:sp>
        <p:nvSpPr>
          <p:cNvPr id="12359" name="exstream_shape686"/>
          <p:cNvSpPr>
            <a:spLocks noChangeArrowheads="1"/>
          </p:cNvSpPr>
          <p:nvPr/>
        </p:nvSpPr>
        <p:spPr bwMode="auto">
          <a:xfrm>
            <a:off x="7134225" y="43815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a:t>
            </a:r>
          </a:p>
        </p:txBody>
      </p:sp>
      <p:sp>
        <p:nvSpPr>
          <p:cNvPr id="12358" name="exstream_shape687"/>
          <p:cNvSpPr>
            <a:spLocks noChangeArrowheads="1"/>
          </p:cNvSpPr>
          <p:nvPr/>
        </p:nvSpPr>
        <p:spPr bwMode="auto">
          <a:xfrm>
            <a:off x="8001000" y="438150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57" name="exstream_shape688"/>
          <p:cNvSpPr>
            <a:spLocks noChangeArrowheads="1"/>
          </p:cNvSpPr>
          <p:nvPr/>
        </p:nvSpPr>
        <p:spPr bwMode="auto">
          <a:xfrm>
            <a:off x="8181975" y="43815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$44.63</a:t>
            </a:r>
          </a:p>
        </p:txBody>
      </p:sp>
      <p:sp>
        <p:nvSpPr>
          <p:cNvPr id="12356" name="exstream_shape689"/>
          <p:cNvSpPr>
            <a:spLocks noChangeArrowheads="1"/>
          </p:cNvSpPr>
          <p:nvPr/>
        </p:nvSpPr>
        <p:spPr bwMode="auto">
          <a:xfrm>
            <a:off x="8820150" y="43815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55" name="exstream_shape690"/>
          <p:cNvSpPr>
            <a:spLocks noChangeArrowheads="1"/>
          </p:cNvSpPr>
          <p:nvPr/>
        </p:nvSpPr>
        <p:spPr bwMode="auto">
          <a:xfrm>
            <a:off x="8915400" y="43815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a:t>
            </a:r>
          </a:p>
        </p:txBody>
      </p:sp>
      <p:sp>
        <p:nvSpPr>
          <p:cNvPr id="12354" name="exstream_shape691"/>
          <p:cNvSpPr>
            <a:spLocks noChangeArrowheads="1"/>
          </p:cNvSpPr>
          <p:nvPr/>
        </p:nvSpPr>
        <p:spPr bwMode="auto">
          <a:xfrm>
            <a:off x="466725" y="45624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14</a:t>
            </a:r>
          </a:p>
        </p:txBody>
      </p:sp>
      <p:sp>
        <p:nvSpPr>
          <p:cNvPr id="12353" name="exstream_shape692"/>
          <p:cNvSpPr>
            <a:spLocks noChangeArrowheads="1"/>
          </p:cNvSpPr>
          <p:nvPr/>
        </p:nvSpPr>
        <p:spPr bwMode="auto">
          <a:xfrm>
            <a:off x="876300" y="456247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Losartan Potassium</a:t>
            </a:r>
          </a:p>
        </p:txBody>
      </p:sp>
      <p:sp>
        <p:nvSpPr>
          <p:cNvPr id="12352" name="exstream_shape693"/>
          <p:cNvSpPr>
            <a:spLocks noChangeArrowheads="1"/>
          </p:cNvSpPr>
          <p:nvPr/>
        </p:nvSpPr>
        <p:spPr bwMode="auto">
          <a:xfrm>
            <a:off x="3343275" y="456247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51" name="exstream_shape694"/>
          <p:cNvSpPr>
            <a:spLocks noChangeArrowheads="1"/>
          </p:cNvSpPr>
          <p:nvPr/>
        </p:nvSpPr>
        <p:spPr bwMode="auto">
          <a:xfrm>
            <a:off x="4714875" y="456247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Hypertension</a:t>
            </a:r>
          </a:p>
        </p:txBody>
      </p:sp>
      <p:sp>
        <p:nvSpPr>
          <p:cNvPr id="12350" name="exstream_shape695"/>
          <p:cNvSpPr>
            <a:spLocks noChangeArrowheads="1"/>
          </p:cNvSpPr>
          <p:nvPr/>
        </p:nvSpPr>
        <p:spPr bwMode="auto">
          <a:xfrm>
            <a:off x="7134225" y="45624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a:t>
            </a:r>
          </a:p>
        </p:txBody>
      </p:sp>
      <p:sp>
        <p:nvSpPr>
          <p:cNvPr id="12349" name="exstream_shape696"/>
          <p:cNvSpPr>
            <a:spLocks noChangeArrowheads="1"/>
          </p:cNvSpPr>
          <p:nvPr/>
        </p:nvSpPr>
        <p:spPr bwMode="auto">
          <a:xfrm>
            <a:off x="8001000" y="456247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48" name="exstream_shape697"/>
          <p:cNvSpPr>
            <a:spLocks noChangeArrowheads="1"/>
          </p:cNvSpPr>
          <p:nvPr/>
        </p:nvSpPr>
        <p:spPr bwMode="auto">
          <a:xfrm>
            <a:off x="8181975" y="45624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$26.53</a:t>
            </a:r>
          </a:p>
        </p:txBody>
      </p:sp>
      <p:sp>
        <p:nvSpPr>
          <p:cNvPr id="12347" name="exstream_shape698"/>
          <p:cNvSpPr>
            <a:spLocks noChangeArrowheads="1"/>
          </p:cNvSpPr>
          <p:nvPr/>
        </p:nvSpPr>
        <p:spPr bwMode="auto">
          <a:xfrm>
            <a:off x="8820150" y="45624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46" name="exstream_shape699"/>
          <p:cNvSpPr>
            <a:spLocks noChangeArrowheads="1"/>
          </p:cNvSpPr>
          <p:nvPr/>
        </p:nvSpPr>
        <p:spPr bwMode="auto">
          <a:xfrm>
            <a:off x="8915400" y="45624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41</a:t>
            </a:r>
          </a:p>
        </p:txBody>
      </p:sp>
      <p:sp>
        <p:nvSpPr>
          <p:cNvPr id="12345" name="exstream_shape700"/>
          <p:cNvSpPr>
            <a:spLocks noChangeArrowheads="1"/>
          </p:cNvSpPr>
          <p:nvPr/>
        </p:nvSpPr>
        <p:spPr bwMode="auto">
          <a:xfrm>
            <a:off x="466725" y="47434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15</a:t>
            </a:r>
          </a:p>
        </p:txBody>
      </p:sp>
      <p:sp>
        <p:nvSpPr>
          <p:cNvPr id="12344" name="exstream_shape701"/>
          <p:cNvSpPr>
            <a:spLocks noChangeArrowheads="1"/>
          </p:cNvSpPr>
          <p:nvPr/>
        </p:nvSpPr>
        <p:spPr bwMode="auto">
          <a:xfrm>
            <a:off x="876300" y="474345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Warfarin Sodium</a:t>
            </a:r>
          </a:p>
        </p:txBody>
      </p:sp>
      <p:sp>
        <p:nvSpPr>
          <p:cNvPr id="12343" name="exstream_shape702"/>
          <p:cNvSpPr>
            <a:spLocks noChangeArrowheads="1"/>
          </p:cNvSpPr>
          <p:nvPr/>
        </p:nvSpPr>
        <p:spPr bwMode="auto">
          <a:xfrm>
            <a:off x="3343275" y="474345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42" name="exstream_shape703"/>
          <p:cNvSpPr>
            <a:spLocks noChangeArrowheads="1"/>
          </p:cNvSpPr>
          <p:nvPr/>
        </p:nvSpPr>
        <p:spPr bwMode="auto">
          <a:xfrm>
            <a:off x="4714875" y="474345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Blood thinner</a:t>
            </a:r>
          </a:p>
        </p:txBody>
      </p:sp>
      <p:sp>
        <p:nvSpPr>
          <p:cNvPr id="12341" name="exstream_shape704"/>
          <p:cNvSpPr>
            <a:spLocks noChangeArrowheads="1"/>
          </p:cNvSpPr>
          <p:nvPr/>
        </p:nvSpPr>
        <p:spPr bwMode="auto">
          <a:xfrm>
            <a:off x="7134225" y="474345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a:t>
            </a:r>
          </a:p>
        </p:txBody>
      </p:sp>
      <p:sp>
        <p:nvSpPr>
          <p:cNvPr id="12340" name="exstream_shape705"/>
          <p:cNvSpPr>
            <a:spLocks noChangeArrowheads="1"/>
          </p:cNvSpPr>
          <p:nvPr/>
        </p:nvSpPr>
        <p:spPr bwMode="auto">
          <a:xfrm>
            <a:off x="8001000" y="474345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39" name="exstream_shape706"/>
          <p:cNvSpPr>
            <a:spLocks noChangeArrowheads="1"/>
          </p:cNvSpPr>
          <p:nvPr/>
        </p:nvSpPr>
        <p:spPr bwMode="auto">
          <a:xfrm>
            <a:off x="8181975" y="47434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$22.99</a:t>
            </a:r>
          </a:p>
        </p:txBody>
      </p:sp>
      <p:sp>
        <p:nvSpPr>
          <p:cNvPr id="12338" name="exstream_shape707"/>
          <p:cNvSpPr>
            <a:spLocks noChangeArrowheads="1"/>
          </p:cNvSpPr>
          <p:nvPr/>
        </p:nvSpPr>
        <p:spPr bwMode="auto">
          <a:xfrm>
            <a:off x="8820150" y="47434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37" name="exstream_shape708"/>
          <p:cNvSpPr>
            <a:spLocks noChangeArrowheads="1"/>
          </p:cNvSpPr>
          <p:nvPr/>
        </p:nvSpPr>
        <p:spPr bwMode="auto">
          <a:xfrm>
            <a:off x="8915400" y="47434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73</a:t>
            </a:r>
          </a:p>
        </p:txBody>
      </p:sp>
      <p:sp>
        <p:nvSpPr>
          <p:cNvPr id="12336" name="exstream_shape709"/>
          <p:cNvSpPr>
            <a:spLocks noChangeArrowheads="1"/>
          </p:cNvSpPr>
          <p:nvPr/>
        </p:nvSpPr>
        <p:spPr bwMode="auto">
          <a:xfrm>
            <a:off x="466725" y="49244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a:t>
            </a:r>
          </a:p>
        </p:txBody>
      </p:sp>
      <p:sp>
        <p:nvSpPr>
          <p:cNvPr id="12335" name="exstream_shape710"/>
          <p:cNvSpPr>
            <a:spLocks noChangeArrowheads="1"/>
          </p:cNvSpPr>
          <p:nvPr/>
        </p:nvSpPr>
        <p:spPr bwMode="auto">
          <a:xfrm>
            <a:off x="876300" y="492442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Amlodipine Besylate</a:t>
            </a:r>
          </a:p>
        </p:txBody>
      </p:sp>
      <p:sp>
        <p:nvSpPr>
          <p:cNvPr id="12334" name="exstream_shape711"/>
          <p:cNvSpPr>
            <a:spLocks noChangeArrowheads="1"/>
          </p:cNvSpPr>
          <p:nvPr/>
        </p:nvSpPr>
        <p:spPr bwMode="auto">
          <a:xfrm>
            <a:off x="3343275" y="492442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33" name="exstream_shape712"/>
          <p:cNvSpPr>
            <a:spLocks noChangeArrowheads="1"/>
          </p:cNvSpPr>
          <p:nvPr/>
        </p:nvSpPr>
        <p:spPr bwMode="auto">
          <a:xfrm>
            <a:off x="4714875" y="492442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Hypertension</a:t>
            </a:r>
          </a:p>
        </p:txBody>
      </p:sp>
      <p:sp>
        <p:nvSpPr>
          <p:cNvPr id="12332" name="exstream_shape713"/>
          <p:cNvSpPr>
            <a:spLocks noChangeArrowheads="1"/>
          </p:cNvSpPr>
          <p:nvPr/>
        </p:nvSpPr>
        <p:spPr bwMode="auto">
          <a:xfrm>
            <a:off x="7134225" y="492442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a:t>
            </a:r>
          </a:p>
        </p:txBody>
      </p:sp>
      <p:sp>
        <p:nvSpPr>
          <p:cNvPr id="12331" name="exstream_shape714"/>
          <p:cNvSpPr>
            <a:spLocks noChangeArrowheads="1"/>
          </p:cNvSpPr>
          <p:nvPr/>
        </p:nvSpPr>
        <p:spPr bwMode="auto">
          <a:xfrm>
            <a:off x="8001000" y="492442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30" name="exstream_shape715"/>
          <p:cNvSpPr>
            <a:spLocks noChangeArrowheads="1"/>
          </p:cNvSpPr>
          <p:nvPr/>
        </p:nvSpPr>
        <p:spPr bwMode="auto">
          <a:xfrm>
            <a:off x="8181975" y="49244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$17.64</a:t>
            </a:r>
          </a:p>
        </p:txBody>
      </p:sp>
      <p:sp>
        <p:nvSpPr>
          <p:cNvPr id="12329" name="exstream_shape716"/>
          <p:cNvSpPr>
            <a:spLocks noChangeArrowheads="1"/>
          </p:cNvSpPr>
          <p:nvPr/>
        </p:nvSpPr>
        <p:spPr bwMode="auto">
          <a:xfrm>
            <a:off x="8820150" y="49244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28" name="exstream_shape717"/>
          <p:cNvSpPr>
            <a:spLocks noChangeArrowheads="1"/>
          </p:cNvSpPr>
          <p:nvPr/>
        </p:nvSpPr>
        <p:spPr bwMode="auto">
          <a:xfrm>
            <a:off x="8915400" y="49244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29</a:t>
            </a:r>
          </a:p>
        </p:txBody>
      </p:sp>
      <p:sp>
        <p:nvSpPr>
          <p:cNvPr id="12327" name="exstream_shape718"/>
          <p:cNvSpPr>
            <a:spLocks noChangeArrowheads="1"/>
          </p:cNvSpPr>
          <p:nvPr/>
        </p:nvSpPr>
        <p:spPr bwMode="auto">
          <a:xfrm>
            <a:off x="466725" y="51054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17</a:t>
            </a:r>
          </a:p>
        </p:txBody>
      </p:sp>
      <p:sp>
        <p:nvSpPr>
          <p:cNvPr id="12326" name="exstream_shape719"/>
          <p:cNvSpPr>
            <a:spLocks noChangeArrowheads="1"/>
          </p:cNvSpPr>
          <p:nvPr/>
        </p:nvSpPr>
        <p:spPr bwMode="auto">
          <a:xfrm>
            <a:off x="876300" y="510540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Oxycodone-Acetaminophen</a:t>
            </a:r>
          </a:p>
        </p:txBody>
      </p:sp>
      <p:sp>
        <p:nvSpPr>
          <p:cNvPr id="12325" name="exstream_shape720"/>
          <p:cNvSpPr>
            <a:spLocks noChangeArrowheads="1"/>
          </p:cNvSpPr>
          <p:nvPr/>
        </p:nvSpPr>
        <p:spPr bwMode="auto">
          <a:xfrm>
            <a:off x="3343275" y="510540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24" name="exstream_shape721"/>
          <p:cNvSpPr>
            <a:spLocks noChangeArrowheads="1"/>
          </p:cNvSpPr>
          <p:nvPr/>
        </p:nvSpPr>
        <p:spPr bwMode="auto">
          <a:xfrm>
            <a:off x="4714875" y="510540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Pain</a:t>
            </a:r>
          </a:p>
        </p:txBody>
      </p:sp>
      <p:sp>
        <p:nvSpPr>
          <p:cNvPr id="12323" name="exstream_shape722"/>
          <p:cNvSpPr>
            <a:spLocks noChangeArrowheads="1"/>
          </p:cNvSpPr>
          <p:nvPr/>
        </p:nvSpPr>
        <p:spPr bwMode="auto">
          <a:xfrm>
            <a:off x="7134225" y="51054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a:t>
            </a:r>
          </a:p>
        </p:txBody>
      </p:sp>
      <p:sp>
        <p:nvSpPr>
          <p:cNvPr id="12322" name="exstream_shape723"/>
          <p:cNvSpPr>
            <a:spLocks noChangeArrowheads="1"/>
          </p:cNvSpPr>
          <p:nvPr/>
        </p:nvSpPr>
        <p:spPr bwMode="auto">
          <a:xfrm>
            <a:off x="8001000" y="510540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21" name="exstream_shape724"/>
          <p:cNvSpPr>
            <a:spLocks noChangeArrowheads="1"/>
          </p:cNvSpPr>
          <p:nvPr/>
        </p:nvSpPr>
        <p:spPr bwMode="auto">
          <a:xfrm>
            <a:off x="8181975" y="51054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$13.84</a:t>
            </a:r>
          </a:p>
        </p:txBody>
      </p:sp>
      <p:sp>
        <p:nvSpPr>
          <p:cNvPr id="12320" name="exstream_shape725"/>
          <p:cNvSpPr>
            <a:spLocks noChangeArrowheads="1"/>
          </p:cNvSpPr>
          <p:nvPr/>
        </p:nvSpPr>
        <p:spPr bwMode="auto">
          <a:xfrm>
            <a:off x="8820150" y="51054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19" name="exstream_shape726"/>
          <p:cNvSpPr>
            <a:spLocks noChangeArrowheads="1"/>
          </p:cNvSpPr>
          <p:nvPr/>
        </p:nvSpPr>
        <p:spPr bwMode="auto">
          <a:xfrm>
            <a:off x="8915400" y="51054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39</a:t>
            </a:r>
          </a:p>
        </p:txBody>
      </p:sp>
      <p:sp>
        <p:nvSpPr>
          <p:cNvPr id="12318" name="exstream_shape727"/>
          <p:cNvSpPr>
            <a:spLocks noChangeArrowheads="1"/>
          </p:cNvSpPr>
          <p:nvPr/>
        </p:nvSpPr>
        <p:spPr bwMode="auto">
          <a:xfrm>
            <a:off x="466725" y="52863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18</a:t>
            </a:r>
          </a:p>
        </p:txBody>
      </p:sp>
      <p:sp>
        <p:nvSpPr>
          <p:cNvPr id="12317" name="exstream_shape728"/>
          <p:cNvSpPr>
            <a:spLocks noChangeArrowheads="1"/>
          </p:cNvSpPr>
          <p:nvPr/>
        </p:nvSpPr>
        <p:spPr bwMode="auto">
          <a:xfrm>
            <a:off x="876300" y="528637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Prednisone</a:t>
            </a:r>
          </a:p>
        </p:txBody>
      </p:sp>
      <p:sp>
        <p:nvSpPr>
          <p:cNvPr id="12316" name="exstream_shape729"/>
          <p:cNvSpPr>
            <a:spLocks noChangeArrowheads="1"/>
          </p:cNvSpPr>
          <p:nvPr/>
        </p:nvSpPr>
        <p:spPr bwMode="auto">
          <a:xfrm>
            <a:off x="3343275" y="528637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15" name="exstream_shape730"/>
          <p:cNvSpPr>
            <a:spLocks noChangeArrowheads="1"/>
          </p:cNvSpPr>
          <p:nvPr/>
        </p:nvSpPr>
        <p:spPr bwMode="auto">
          <a:xfrm>
            <a:off x="4714875" y="528637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Inflammation</a:t>
            </a:r>
          </a:p>
        </p:txBody>
      </p:sp>
      <p:sp>
        <p:nvSpPr>
          <p:cNvPr id="12314" name="exstream_shape731"/>
          <p:cNvSpPr>
            <a:spLocks noChangeArrowheads="1"/>
          </p:cNvSpPr>
          <p:nvPr/>
        </p:nvSpPr>
        <p:spPr bwMode="auto">
          <a:xfrm>
            <a:off x="7134225" y="52863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a:t>
            </a:r>
          </a:p>
        </p:txBody>
      </p:sp>
      <p:sp>
        <p:nvSpPr>
          <p:cNvPr id="12313" name="exstream_shape732"/>
          <p:cNvSpPr>
            <a:spLocks noChangeArrowheads="1"/>
          </p:cNvSpPr>
          <p:nvPr/>
        </p:nvSpPr>
        <p:spPr bwMode="auto">
          <a:xfrm>
            <a:off x="8001000" y="528637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12" name="exstream_shape733"/>
          <p:cNvSpPr>
            <a:spLocks noChangeArrowheads="1"/>
          </p:cNvSpPr>
          <p:nvPr/>
        </p:nvSpPr>
        <p:spPr bwMode="auto">
          <a:xfrm>
            <a:off x="8181975" y="52863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$2.88</a:t>
            </a:r>
          </a:p>
        </p:txBody>
      </p:sp>
      <p:sp>
        <p:nvSpPr>
          <p:cNvPr id="12311" name="exstream_shape734"/>
          <p:cNvSpPr>
            <a:spLocks noChangeArrowheads="1"/>
          </p:cNvSpPr>
          <p:nvPr/>
        </p:nvSpPr>
        <p:spPr bwMode="auto">
          <a:xfrm>
            <a:off x="8820150" y="52863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10" name="exstream_shape735"/>
          <p:cNvSpPr>
            <a:spLocks noChangeArrowheads="1"/>
          </p:cNvSpPr>
          <p:nvPr/>
        </p:nvSpPr>
        <p:spPr bwMode="auto">
          <a:xfrm>
            <a:off x="8915400" y="52863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17</a:t>
            </a:r>
          </a:p>
        </p:txBody>
      </p:sp>
      <p:sp>
        <p:nvSpPr>
          <p:cNvPr id="12309" name="exstream_shape736"/>
          <p:cNvSpPr>
            <a:spLocks noChangeArrowheads="1"/>
          </p:cNvSpPr>
          <p:nvPr/>
        </p:nvSpPr>
        <p:spPr bwMode="auto">
          <a:xfrm>
            <a:off x="466725" y="54673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19</a:t>
            </a:r>
          </a:p>
        </p:txBody>
      </p:sp>
      <p:sp>
        <p:nvSpPr>
          <p:cNvPr id="12308" name="exstream_shape737"/>
          <p:cNvSpPr>
            <a:spLocks noChangeArrowheads="1"/>
          </p:cNvSpPr>
          <p:nvPr/>
        </p:nvSpPr>
        <p:spPr bwMode="auto">
          <a:xfrm>
            <a:off x="876300" y="5467350"/>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Losartan-Hydrochlorothiazide</a:t>
            </a:r>
          </a:p>
        </p:txBody>
      </p:sp>
      <p:sp>
        <p:nvSpPr>
          <p:cNvPr id="12307" name="exstream_shape738"/>
          <p:cNvSpPr>
            <a:spLocks noChangeArrowheads="1"/>
          </p:cNvSpPr>
          <p:nvPr/>
        </p:nvSpPr>
        <p:spPr bwMode="auto">
          <a:xfrm>
            <a:off x="3343275" y="5467350"/>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2306" name="exstream_shape739"/>
          <p:cNvSpPr>
            <a:spLocks noChangeArrowheads="1"/>
          </p:cNvSpPr>
          <p:nvPr/>
        </p:nvSpPr>
        <p:spPr bwMode="auto">
          <a:xfrm>
            <a:off x="4714875" y="5467350"/>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Hypertension</a:t>
            </a:r>
          </a:p>
        </p:txBody>
      </p:sp>
      <p:sp>
        <p:nvSpPr>
          <p:cNvPr id="12305" name="exstream_shape740"/>
          <p:cNvSpPr>
            <a:spLocks noChangeArrowheads="1"/>
          </p:cNvSpPr>
          <p:nvPr/>
        </p:nvSpPr>
        <p:spPr bwMode="auto">
          <a:xfrm>
            <a:off x="7134225" y="546735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12304" name="exstream_shape741"/>
          <p:cNvSpPr>
            <a:spLocks noChangeArrowheads="1"/>
          </p:cNvSpPr>
          <p:nvPr/>
        </p:nvSpPr>
        <p:spPr bwMode="auto">
          <a:xfrm>
            <a:off x="8001000" y="5467350"/>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03" name="exstream_shape742"/>
          <p:cNvSpPr>
            <a:spLocks noChangeArrowheads="1"/>
          </p:cNvSpPr>
          <p:nvPr/>
        </p:nvSpPr>
        <p:spPr bwMode="auto">
          <a:xfrm>
            <a:off x="8181975" y="54673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$29.87</a:t>
            </a:r>
          </a:p>
        </p:txBody>
      </p:sp>
      <p:sp>
        <p:nvSpPr>
          <p:cNvPr id="12302" name="exstream_shape743"/>
          <p:cNvSpPr>
            <a:spLocks noChangeArrowheads="1"/>
          </p:cNvSpPr>
          <p:nvPr/>
        </p:nvSpPr>
        <p:spPr bwMode="auto">
          <a:xfrm>
            <a:off x="8820150" y="54673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301" name="exstream_shape744"/>
          <p:cNvSpPr>
            <a:spLocks noChangeArrowheads="1"/>
          </p:cNvSpPr>
          <p:nvPr/>
        </p:nvSpPr>
        <p:spPr bwMode="auto">
          <a:xfrm>
            <a:off x="8915400" y="54673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22</a:t>
            </a:r>
          </a:p>
        </p:txBody>
      </p:sp>
      <p:sp>
        <p:nvSpPr>
          <p:cNvPr id="12300" name="exstream_shape745"/>
          <p:cNvSpPr>
            <a:spLocks noChangeArrowheads="1"/>
          </p:cNvSpPr>
          <p:nvPr/>
        </p:nvSpPr>
        <p:spPr bwMode="auto">
          <a:xfrm>
            <a:off x="466725" y="56483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20</a:t>
            </a:r>
          </a:p>
        </p:txBody>
      </p:sp>
      <p:sp>
        <p:nvSpPr>
          <p:cNvPr id="12299" name="exstream_shape746"/>
          <p:cNvSpPr>
            <a:spLocks noChangeArrowheads="1"/>
          </p:cNvSpPr>
          <p:nvPr/>
        </p:nvSpPr>
        <p:spPr bwMode="auto">
          <a:xfrm>
            <a:off x="876300" y="5648325"/>
            <a:ext cx="2466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Diovan</a:t>
            </a:r>
          </a:p>
        </p:txBody>
      </p:sp>
      <p:sp>
        <p:nvSpPr>
          <p:cNvPr id="12298" name="exstream_shape747"/>
          <p:cNvSpPr>
            <a:spLocks noChangeArrowheads="1"/>
          </p:cNvSpPr>
          <p:nvPr/>
        </p:nvSpPr>
        <p:spPr bwMode="auto">
          <a:xfrm>
            <a:off x="3343275" y="5648325"/>
            <a:ext cx="1371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2297" name="exstream_shape748"/>
          <p:cNvSpPr>
            <a:spLocks noChangeArrowheads="1"/>
          </p:cNvSpPr>
          <p:nvPr/>
        </p:nvSpPr>
        <p:spPr bwMode="auto">
          <a:xfrm>
            <a:off x="4714875" y="5648325"/>
            <a:ext cx="2419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Hypertension</a:t>
            </a:r>
          </a:p>
        </p:txBody>
      </p:sp>
      <p:sp>
        <p:nvSpPr>
          <p:cNvPr id="12296" name="exstream_shape749"/>
          <p:cNvSpPr>
            <a:spLocks noChangeArrowheads="1"/>
          </p:cNvSpPr>
          <p:nvPr/>
        </p:nvSpPr>
        <p:spPr bwMode="auto">
          <a:xfrm>
            <a:off x="7134225" y="564832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a:t>
            </a:r>
          </a:p>
        </p:txBody>
      </p:sp>
      <p:sp>
        <p:nvSpPr>
          <p:cNvPr id="12295" name="exstream_shape750"/>
          <p:cNvSpPr>
            <a:spLocks noChangeArrowheads="1"/>
          </p:cNvSpPr>
          <p:nvPr/>
        </p:nvSpPr>
        <p:spPr bwMode="auto">
          <a:xfrm>
            <a:off x="8001000" y="5648325"/>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294" name="exstream_shape751"/>
          <p:cNvSpPr>
            <a:spLocks noChangeArrowheads="1"/>
          </p:cNvSpPr>
          <p:nvPr/>
        </p:nvSpPr>
        <p:spPr bwMode="auto">
          <a:xfrm>
            <a:off x="8181975" y="56483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$164.62</a:t>
            </a:r>
          </a:p>
        </p:txBody>
      </p:sp>
      <p:sp>
        <p:nvSpPr>
          <p:cNvPr id="12293" name="exstream_shape752"/>
          <p:cNvSpPr>
            <a:spLocks noChangeArrowheads="1"/>
          </p:cNvSpPr>
          <p:nvPr/>
        </p:nvSpPr>
        <p:spPr bwMode="auto">
          <a:xfrm>
            <a:off x="8820150" y="56483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2292" name="exstream_shape753"/>
          <p:cNvSpPr>
            <a:spLocks noChangeArrowheads="1"/>
          </p:cNvSpPr>
          <p:nvPr/>
        </p:nvSpPr>
        <p:spPr bwMode="auto">
          <a:xfrm>
            <a:off x="8915400" y="56483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46</a:t>
            </a:r>
          </a:p>
        </p:txBody>
      </p:sp>
      <p:sp>
        <p:nvSpPr>
          <p:cNvPr id="12291" name="exstream_shape754"/>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376673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7" name="exstream_shape756"/>
          <p:cNvSpPr>
            <a:spLocks noChangeArrowheads="1"/>
          </p:cNvSpPr>
          <p:nvPr/>
        </p:nvSpPr>
        <p:spPr bwMode="auto">
          <a:xfrm>
            <a:off x="333375" y="323850"/>
            <a:ext cx="476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56" name="exstream_shape757"/>
          <p:cNvSpPr>
            <a:spLocks noChangeArrowheads="1"/>
          </p:cNvSpPr>
          <p:nvPr/>
        </p:nvSpPr>
        <p:spPr bwMode="auto">
          <a:xfrm>
            <a:off x="333375" y="32385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1555" name="exstream_shape758"/>
          <p:cNvSpPr>
            <a:spLocks noChangeArrowheads="1"/>
          </p:cNvSpPr>
          <p:nvPr/>
        </p:nvSpPr>
        <p:spPr bwMode="auto">
          <a:xfrm>
            <a:off x="333375" y="323850"/>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1554" name="exstream_shape759"/>
          <p:cNvSpPr>
            <a:spLocks noChangeArrowheads="1"/>
          </p:cNvSpPr>
          <p:nvPr/>
        </p:nvSpPr>
        <p:spPr bwMode="auto">
          <a:xfrm>
            <a:off x="381000" y="323850"/>
            <a:ext cx="91916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53" name="exstream_shape760"/>
          <p:cNvSpPr>
            <a:spLocks noChangeArrowheads="1"/>
          </p:cNvSpPr>
          <p:nvPr/>
        </p:nvSpPr>
        <p:spPr bwMode="auto">
          <a:xfrm>
            <a:off x="381000" y="323850"/>
            <a:ext cx="9191625" cy="0"/>
          </a:xfrm>
          <a:custGeom>
            <a:avLst/>
            <a:gdLst>
              <a:gd name="T0" fmla="*/ 0 w 5790"/>
              <a:gd name="T1" fmla="*/ 5790 w 5790"/>
            </a:gdLst>
            <a:ahLst/>
            <a:cxnLst>
              <a:cxn ang="0">
                <a:pos x="T0" y="0"/>
              </a:cxn>
              <a:cxn ang="0">
                <a:pos x="T1" y="0"/>
              </a:cxn>
            </a:cxnLst>
            <a:rect l="0" t="0" r="r" b="b"/>
            <a:pathLst>
              <a:path w="5790">
                <a:moveTo>
                  <a:pt x="0" y="0"/>
                </a:moveTo>
                <a:lnTo>
                  <a:pt x="5790" y="0"/>
                </a:lnTo>
              </a:path>
            </a:pathLst>
          </a:custGeom>
          <a:solidFill>
            <a:srgbClr val="FFFFFF"/>
          </a:solidFill>
          <a:ln w="12700">
            <a:solidFill>
              <a:srgbClr val="919190"/>
            </a:solidFill>
            <a:round/>
            <a:headEnd/>
            <a:tailEnd/>
          </a:ln>
        </p:spPr>
        <p:txBody>
          <a:bodyPr/>
          <a:lstStyle/>
          <a:p>
            <a:endParaRPr lang="en-US"/>
          </a:p>
        </p:txBody>
      </p:sp>
      <p:sp>
        <p:nvSpPr>
          <p:cNvPr id="11552" name="exstream_shape761"/>
          <p:cNvSpPr>
            <a:spLocks noChangeArrowheads="1"/>
          </p:cNvSpPr>
          <p:nvPr/>
        </p:nvSpPr>
        <p:spPr bwMode="auto">
          <a:xfrm>
            <a:off x="9572625" y="323850"/>
            <a:ext cx="476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51" name="exstream_shape762"/>
          <p:cNvSpPr>
            <a:spLocks noChangeArrowheads="1"/>
          </p:cNvSpPr>
          <p:nvPr/>
        </p:nvSpPr>
        <p:spPr bwMode="auto">
          <a:xfrm>
            <a:off x="9620250" y="32385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1550" name="exstream_shape763"/>
          <p:cNvSpPr>
            <a:spLocks noChangeArrowheads="1"/>
          </p:cNvSpPr>
          <p:nvPr/>
        </p:nvSpPr>
        <p:spPr bwMode="auto">
          <a:xfrm>
            <a:off x="9572625" y="323850"/>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1549" name="exstream_shape764"/>
          <p:cNvSpPr>
            <a:spLocks noChangeArrowheads="1"/>
          </p:cNvSpPr>
          <p:nvPr/>
        </p:nvSpPr>
        <p:spPr bwMode="auto">
          <a:xfrm>
            <a:off x="333375" y="1352550"/>
            <a:ext cx="476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48" name="exstream_shape765"/>
          <p:cNvSpPr>
            <a:spLocks noChangeArrowheads="1"/>
          </p:cNvSpPr>
          <p:nvPr/>
        </p:nvSpPr>
        <p:spPr bwMode="auto">
          <a:xfrm>
            <a:off x="333375" y="135255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1547" name="exstream_shape766"/>
          <p:cNvSpPr>
            <a:spLocks noChangeArrowheads="1"/>
          </p:cNvSpPr>
          <p:nvPr/>
        </p:nvSpPr>
        <p:spPr bwMode="auto">
          <a:xfrm>
            <a:off x="381000" y="1352550"/>
            <a:ext cx="91916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46" name="exstream_shape767"/>
          <p:cNvSpPr>
            <a:spLocks noChangeArrowheads="1"/>
          </p:cNvSpPr>
          <p:nvPr/>
        </p:nvSpPr>
        <p:spPr bwMode="auto">
          <a:xfrm>
            <a:off x="9572625" y="1352550"/>
            <a:ext cx="476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45" name="exstream_shape768"/>
          <p:cNvSpPr>
            <a:spLocks noChangeArrowheads="1"/>
          </p:cNvSpPr>
          <p:nvPr/>
        </p:nvSpPr>
        <p:spPr bwMode="auto">
          <a:xfrm>
            <a:off x="9620250" y="135255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1544" name="exstream_shape769"/>
          <p:cNvSpPr>
            <a:spLocks noChangeArrowheads="1"/>
          </p:cNvSpPr>
          <p:nvPr/>
        </p:nvSpPr>
        <p:spPr bwMode="auto">
          <a:xfrm>
            <a:off x="333375" y="1485900"/>
            <a:ext cx="4762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43" name="exstream_shape770"/>
          <p:cNvSpPr>
            <a:spLocks noChangeArrowheads="1"/>
          </p:cNvSpPr>
          <p:nvPr/>
        </p:nvSpPr>
        <p:spPr bwMode="auto">
          <a:xfrm>
            <a:off x="333375" y="1485900"/>
            <a:ext cx="0" cy="4581525"/>
          </a:xfrm>
          <a:custGeom>
            <a:avLst/>
            <a:gdLst>
              <a:gd name="T0" fmla="*/ 0 h 2886"/>
              <a:gd name="T1" fmla="*/ 2886 h 2886"/>
            </a:gdLst>
            <a:ahLst/>
            <a:cxnLst>
              <a:cxn ang="0">
                <a:pos x="0" y="T0"/>
              </a:cxn>
              <a:cxn ang="0">
                <a:pos x="0" y="T1"/>
              </a:cxn>
            </a:cxnLst>
            <a:rect l="0" t="0" r="r" b="b"/>
            <a:pathLst>
              <a:path h="2886">
                <a:moveTo>
                  <a:pt x="0" y="0"/>
                </a:moveTo>
                <a:lnTo>
                  <a:pt x="0" y="2886"/>
                </a:lnTo>
              </a:path>
            </a:pathLst>
          </a:custGeom>
          <a:solidFill>
            <a:srgbClr val="FFFFFF"/>
          </a:solidFill>
          <a:ln w="12700">
            <a:solidFill>
              <a:srgbClr val="919190"/>
            </a:solidFill>
            <a:round/>
            <a:headEnd/>
            <a:tailEnd/>
          </a:ln>
        </p:spPr>
        <p:txBody>
          <a:bodyPr/>
          <a:lstStyle/>
          <a:p>
            <a:endParaRPr lang="en-US"/>
          </a:p>
        </p:txBody>
      </p:sp>
      <p:sp>
        <p:nvSpPr>
          <p:cNvPr id="11542" name="exstream_shape771"/>
          <p:cNvSpPr>
            <a:spLocks noChangeArrowheads="1"/>
          </p:cNvSpPr>
          <p:nvPr/>
        </p:nvSpPr>
        <p:spPr bwMode="auto">
          <a:xfrm>
            <a:off x="381000" y="1485900"/>
            <a:ext cx="919162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41" name="exstream_shape772"/>
          <p:cNvSpPr>
            <a:spLocks noChangeArrowheads="1"/>
          </p:cNvSpPr>
          <p:nvPr/>
        </p:nvSpPr>
        <p:spPr bwMode="auto">
          <a:xfrm>
            <a:off x="9572625" y="1485900"/>
            <a:ext cx="4762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40" name="exstream_shape773"/>
          <p:cNvSpPr>
            <a:spLocks noChangeArrowheads="1"/>
          </p:cNvSpPr>
          <p:nvPr/>
        </p:nvSpPr>
        <p:spPr bwMode="auto">
          <a:xfrm>
            <a:off x="9620250" y="1485900"/>
            <a:ext cx="0" cy="4581525"/>
          </a:xfrm>
          <a:custGeom>
            <a:avLst/>
            <a:gdLst>
              <a:gd name="T0" fmla="*/ 0 h 2886"/>
              <a:gd name="T1" fmla="*/ 2886 h 2886"/>
            </a:gdLst>
            <a:ahLst/>
            <a:cxnLst>
              <a:cxn ang="0">
                <a:pos x="0" y="T0"/>
              </a:cxn>
              <a:cxn ang="0">
                <a:pos x="0" y="T1"/>
              </a:cxn>
            </a:cxnLst>
            <a:rect l="0" t="0" r="r" b="b"/>
            <a:pathLst>
              <a:path h="2886">
                <a:moveTo>
                  <a:pt x="0" y="0"/>
                </a:moveTo>
                <a:lnTo>
                  <a:pt x="0" y="2886"/>
                </a:lnTo>
              </a:path>
            </a:pathLst>
          </a:custGeom>
          <a:solidFill>
            <a:srgbClr val="FFFFFF"/>
          </a:solidFill>
          <a:ln w="12700">
            <a:solidFill>
              <a:srgbClr val="919190"/>
            </a:solidFill>
            <a:round/>
            <a:headEnd/>
            <a:tailEnd/>
          </a:ln>
        </p:spPr>
        <p:txBody>
          <a:bodyPr/>
          <a:lstStyle/>
          <a:p>
            <a:endParaRPr lang="en-US"/>
          </a:p>
        </p:txBody>
      </p:sp>
      <p:sp>
        <p:nvSpPr>
          <p:cNvPr id="11539" name="exstream_shape774"/>
          <p:cNvSpPr>
            <a:spLocks noChangeArrowheads="1"/>
          </p:cNvSpPr>
          <p:nvPr/>
        </p:nvSpPr>
        <p:spPr bwMode="auto">
          <a:xfrm>
            <a:off x="333375" y="6067425"/>
            <a:ext cx="4762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38" name="exstream_shape775"/>
          <p:cNvSpPr>
            <a:spLocks noChangeArrowheads="1"/>
          </p:cNvSpPr>
          <p:nvPr/>
        </p:nvSpPr>
        <p:spPr bwMode="auto">
          <a:xfrm>
            <a:off x="333375" y="6067425"/>
            <a:ext cx="0" cy="1238250"/>
          </a:xfrm>
          <a:custGeom>
            <a:avLst/>
            <a:gdLst>
              <a:gd name="T0" fmla="*/ 0 h 780"/>
              <a:gd name="T1" fmla="*/ 780 h 780"/>
            </a:gdLst>
            <a:ahLst/>
            <a:cxnLst>
              <a:cxn ang="0">
                <a:pos x="0" y="T0"/>
              </a:cxn>
              <a:cxn ang="0">
                <a:pos x="0" y="T1"/>
              </a:cxn>
            </a:cxnLst>
            <a:rect l="0" t="0" r="r" b="b"/>
            <a:pathLst>
              <a:path h="780">
                <a:moveTo>
                  <a:pt x="0" y="0"/>
                </a:moveTo>
                <a:lnTo>
                  <a:pt x="0" y="780"/>
                </a:lnTo>
              </a:path>
            </a:pathLst>
          </a:custGeom>
          <a:solidFill>
            <a:srgbClr val="FFFFFF"/>
          </a:solidFill>
          <a:ln w="12700">
            <a:solidFill>
              <a:srgbClr val="919190"/>
            </a:solidFill>
            <a:round/>
            <a:headEnd/>
            <a:tailEnd/>
          </a:ln>
        </p:spPr>
        <p:txBody>
          <a:bodyPr/>
          <a:lstStyle/>
          <a:p>
            <a:endParaRPr lang="en-US"/>
          </a:p>
        </p:txBody>
      </p:sp>
      <p:sp>
        <p:nvSpPr>
          <p:cNvPr id="11537" name="exstream_shape776"/>
          <p:cNvSpPr>
            <a:spLocks noChangeArrowheads="1"/>
          </p:cNvSpPr>
          <p:nvPr/>
        </p:nvSpPr>
        <p:spPr bwMode="auto">
          <a:xfrm>
            <a:off x="333375" y="7305675"/>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1536" name="exstream_shape777"/>
          <p:cNvSpPr>
            <a:spLocks noChangeArrowheads="1"/>
          </p:cNvSpPr>
          <p:nvPr/>
        </p:nvSpPr>
        <p:spPr bwMode="auto">
          <a:xfrm>
            <a:off x="381000" y="6067425"/>
            <a:ext cx="919162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35" name="exstream_shape778"/>
          <p:cNvSpPr>
            <a:spLocks noChangeArrowheads="1"/>
          </p:cNvSpPr>
          <p:nvPr/>
        </p:nvSpPr>
        <p:spPr bwMode="auto">
          <a:xfrm>
            <a:off x="381000" y="7305675"/>
            <a:ext cx="9191625" cy="0"/>
          </a:xfrm>
          <a:custGeom>
            <a:avLst/>
            <a:gdLst>
              <a:gd name="T0" fmla="*/ 0 w 5790"/>
              <a:gd name="T1" fmla="*/ 5790 w 5790"/>
            </a:gdLst>
            <a:ahLst/>
            <a:cxnLst>
              <a:cxn ang="0">
                <a:pos x="T0" y="0"/>
              </a:cxn>
              <a:cxn ang="0">
                <a:pos x="T1" y="0"/>
              </a:cxn>
            </a:cxnLst>
            <a:rect l="0" t="0" r="r" b="b"/>
            <a:pathLst>
              <a:path w="5790">
                <a:moveTo>
                  <a:pt x="0" y="0"/>
                </a:moveTo>
                <a:lnTo>
                  <a:pt x="5790" y="0"/>
                </a:lnTo>
              </a:path>
            </a:pathLst>
          </a:custGeom>
          <a:solidFill>
            <a:srgbClr val="FFFFFF"/>
          </a:solidFill>
          <a:ln w="12700">
            <a:solidFill>
              <a:srgbClr val="919190"/>
            </a:solidFill>
            <a:round/>
            <a:headEnd/>
            <a:tailEnd/>
          </a:ln>
        </p:spPr>
        <p:txBody>
          <a:bodyPr/>
          <a:lstStyle/>
          <a:p>
            <a:endParaRPr lang="en-US"/>
          </a:p>
        </p:txBody>
      </p:sp>
      <p:sp>
        <p:nvSpPr>
          <p:cNvPr id="11534" name="exstream_shape779"/>
          <p:cNvSpPr>
            <a:spLocks noChangeArrowheads="1"/>
          </p:cNvSpPr>
          <p:nvPr/>
        </p:nvSpPr>
        <p:spPr bwMode="auto">
          <a:xfrm>
            <a:off x="9572625" y="6067425"/>
            <a:ext cx="4762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33" name="exstream_shape780"/>
          <p:cNvSpPr>
            <a:spLocks noChangeArrowheads="1"/>
          </p:cNvSpPr>
          <p:nvPr/>
        </p:nvSpPr>
        <p:spPr bwMode="auto">
          <a:xfrm>
            <a:off x="9620250" y="6067425"/>
            <a:ext cx="0" cy="1238250"/>
          </a:xfrm>
          <a:custGeom>
            <a:avLst/>
            <a:gdLst>
              <a:gd name="T0" fmla="*/ 0 h 780"/>
              <a:gd name="T1" fmla="*/ 780 h 780"/>
            </a:gdLst>
            <a:ahLst/>
            <a:cxnLst>
              <a:cxn ang="0">
                <a:pos x="0" y="T0"/>
              </a:cxn>
              <a:cxn ang="0">
                <a:pos x="0" y="T1"/>
              </a:cxn>
            </a:cxnLst>
            <a:rect l="0" t="0" r="r" b="b"/>
            <a:pathLst>
              <a:path h="780">
                <a:moveTo>
                  <a:pt x="0" y="0"/>
                </a:moveTo>
                <a:lnTo>
                  <a:pt x="0" y="780"/>
                </a:lnTo>
              </a:path>
            </a:pathLst>
          </a:custGeom>
          <a:solidFill>
            <a:srgbClr val="FFFFFF"/>
          </a:solidFill>
          <a:ln w="12700">
            <a:solidFill>
              <a:srgbClr val="919190"/>
            </a:solidFill>
            <a:round/>
            <a:headEnd/>
            <a:tailEnd/>
          </a:ln>
        </p:spPr>
        <p:txBody>
          <a:bodyPr/>
          <a:lstStyle/>
          <a:p>
            <a:endParaRPr lang="en-US"/>
          </a:p>
        </p:txBody>
      </p:sp>
      <p:sp>
        <p:nvSpPr>
          <p:cNvPr id="11532" name="exstream_shape781"/>
          <p:cNvSpPr>
            <a:spLocks noChangeArrowheads="1"/>
          </p:cNvSpPr>
          <p:nvPr/>
        </p:nvSpPr>
        <p:spPr bwMode="auto">
          <a:xfrm>
            <a:off x="9572625" y="7305675"/>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pic>
        <p:nvPicPr>
          <p:cNvPr id="11531" name="exstream_shape782"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11530" name="exstream_shape783"/>
          <p:cNvSpPr>
            <a:spLocks noChangeArrowheads="1"/>
          </p:cNvSpPr>
          <p:nvPr/>
        </p:nvSpPr>
        <p:spPr bwMode="auto">
          <a:xfrm>
            <a:off x="1390650" y="676275"/>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High Cost Prescriptions</a:t>
            </a:r>
          </a:p>
        </p:txBody>
      </p:sp>
      <p:sp>
        <p:nvSpPr>
          <p:cNvPr id="11529" name="exstream_shape784"/>
          <p:cNvSpPr>
            <a:spLocks noChangeArrowheads="1"/>
          </p:cNvSpPr>
          <p:nvPr/>
        </p:nvSpPr>
        <p:spPr bwMode="auto">
          <a:xfrm>
            <a:off x="1390650" y="981075"/>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11528" name="exstream_shape785"/>
          <p:cNvSpPr>
            <a:spLocks noChangeArrowheads="1"/>
          </p:cNvSpPr>
          <p:nvPr/>
        </p:nvSpPr>
        <p:spPr bwMode="auto">
          <a:xfrm>
            <a:off x="447675" y="6115050"/>
            <a:ext cx="9105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11527" name="exstream_shape786"/>
          <p:cNvSpPr>
            <a:spLocks noChangeArrowheads="1"/>
          </p:cNvSpPr>
          <p:nvPr/>
        </p:nvSpPr>
        <p:spPr bwMode="auto">
          <a:xfrm>
            <a:off x="447675" y="6343650"/>
            <a:ext cx="91059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The top 20 prescriptions dispensed (ranked by ingredient cost per script) accounted for 3.4% (65 scripts) of the overall prescription volume and 56.3% ($149,078) of all ingredient costs in the current period </a:t>
            </a:r>
            <a:br>
              <a:rPr lang="en-US" sz="900">
                <a:solidFill>
                  <a:srgbClr val="000000"/>
                </a:solidFill>
                <a:latin typeface="Arial" charset="0"/>
              </a:rPr>
            </a:br>
            <a:endParaRPr lang="en-US" sz="900">
              <a:solidFill>
                <a:srgbClr val="000000"/>
              </a:solidFill>
              <a:latin typeface="Arial" charset="0"/>
            </a:endParaRPr>
          </a:p>
        </p:txBody>
      </p:sp>
      <p:sp>
        <p:nvSpPr>
          <p:cNvPr id="11526" name="exstream_shape787"/>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1525" name="exstream_shape788"/>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11524" name="exstream_shape789"/>
          <p:cNvSpPr txBox="1">
            <a:spLocks noChangeArrowheads="1"/>
          </p:cNvSpPr>
          <p:nvPr/>
        </p:nvSpPr>
        <p:spPr bwMode="auto">
          <a:xfrm>
            <a:off x="8543925" y="514350"/>
            <a:ext cx="9810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1523" name="exstream_shape790"/>
          <p:cNvSpPr txBox="1">
            <a:spLocks noChangeArrowheads="1"/>
          </p:cNvSpPr>
          <p:nvPr/>
        </p:nvSpPr>
        <p:spPr bwMode="auto">
          <a:xfrm>
            <a:off x="8543925" y="514350"/>
            <a:ext cx="9810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1520" name="exstream_shape793"/>
          <p:cNvSpPr>
            <a:spLocks noChangeArrowheads="1"/>
          </p:cNvSpPr>
          <p:nvPr/>
        </p:nvSpPr>
        <p:spPr bwMode="auto">
          <a:xfrm>
            <a:off x="381000" y="1552575"/>
            <a:ext cx="91725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Top 20 drugs by cost per script</a:t>
            </a:r>
          </a:p>
        </p:txBody>
      </p:sp>
      <p:sp>
        <p:nvSpPr>
          <p:cNvPr id="11519" name="exstream_shape794"/>
          <p:cNvSpPr>
            <a:spLocks noChangeArrowheads="1"/>
          </p:cNvSpPr>
          <p:nvPr/>
        </p:nvSpPr>
        <p:spPr bwMode="auto">
          <a:xfrm>
            <a:off x="381000" y="1847850"/>
            <a:ext cx="4572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Current Rank</a:t>
            </a:r>
          </a:p>
        </p:txBody>
      </p:sp>
      <p:sp>
        <p:nvSpPr>
          <p:cNvPr id="11518" name="exstream_shape795"/>
          <p:cNvSpPr>
            <a:spLocks noChangeArrowheads="1"/>
          </p:cNvSpPr>
          <p:nvPr/>
        </p:nvSpPr>
        <p:spPr bwMode="auto">
          <a:xfrm>
            <a:off x="838200" y="1847850"/>
            <a:ext cx="23812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Drug Name</a:t>
            </a:r>
          </a:p>
        </p:txBody>
      </p:sp>
      <p:sp>
        <p:nvSpPr>
          <p:cNvPr id="11517" name="exstream_shape796"/>
          <p:cNvSpPr>
            <a:spLocks noChangeArrowheads="1"/>
          </p:cNvSpPr>
          <p:nvPr/>
        </p:nvSpPr>
        <p:spPr bwMode="auto">
          <a:xfrm>
            <a:off x="3219450" y="1847850"/>
            <a:ext cx="638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Unique Individuals</a:t>
            </a:r>
          </a:p>
        </p:txBody>
      </p:sp>
      <p:sp>
        <p:nvSpPr>
          <p:cNvPr id="11516" name="exstream_shape797"/>
          <p:cNvSpPr>
            <a:spLocks noChangeArrowheads="1"/>
          </p:cNvSpPr>
          <p:nvPr/>
        </p:nvSpPr>
        <p:spPr bwMode="auto">
          <a:xfrm>
            <a:off x="3857625" y="1847850"/>
            <a:ext cx="5905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Bio-Pharma-ceutical</a:t>
            </a:r>
          </a:p>
        </p:txBody>
      </p:sp>
      <p:sp>
        <p:nvSpPr>
          <p:cNvPr id="11515" name="exstream_shape798"/>
          <p:cNvSpPr>
            <a:spLocks noChangeArrowheads="1"/>
          </p:cNvSpPr>
          <p:nvPr/>
        </p:nvSpPr>
        <p:spPr bwMode="auto">
          <a:xfrm>
            <a:off x="4448175" y="1847850"/>
            <a:ext cx="952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14" name="exstream_shape799"/>
          <p:cNvSpPr>
            <a:spLocks noChangeArrowheads="1"/>
          </p:cNvSpPr>
          <p:nvPr/>
        </p:nvSpPr>
        <p:spPr bwMode="auto">
          <a:xfrm>
            <a:off x="4543425" y="1847850"/>
            <a:ext cx="25622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Indication</a:t>
            </a:r>
          </a:p>
        </p:txBody>
      </p:sp>
      <p:sp>
        <p:nvSpPr>
          <p:cNvPr id="11513" name="exstream_shape800"/>
          <p:cNvSpPr>
            <a:spLocks noChangeArrowheads="1"/>
          </p:cNvSpPr>
          <p:nvPr/>
        </p:nvSpPr>
        <p:spPr bwMode="auto">
          <a:xfrm>
            <a:off x="7105650" y="1847850"/>
            <a:ext cx="6286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Ingred. Cost per Script</a:t>
            </a:r>
          </a:p>
        </p:txBody>
      </p:sp>
      <p:sp>
        <p:nvSpPr>
          <p:cNvPr id="11512" name="exstream_shape801"/>
          <p:cNvSpPr>
            <a:spLocks noChangeArrowheads="1"/>
          </p:cNvSpPr>
          <p:nvPr/>
        </p:nvSpPr>
        <p:spPr bwMode="auto">
          <a:xfrm>
            <a:off x="7734300" y="1847850"/>
            <a:ext cx="1238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11" name="exstream_shape802"/>
          <p:cNvSpPr>
            <a:spLocks noChangeArrowheads="1"/>
          </p:cNvSpPr>
          <p:nvPr/>
        </p:nvSpPr>
        <p:spPr bwMode="auto">
          <a:xfrm>
            <a:off x="7858125" y="1847850"/>
            <a:ext cx="6191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Ingredient Cost</a:t>
            </a:r>
          </a:p>
        </p:txBody>
      </p:sp>
      <p:sp>
        <p:nvSpPr>
          <p:cNvPr id="11510" name="exstream_shape803"/>
          <p:cNvSpPr>
            <a:spLocks noChangeArrowheads="1"/>
          </p:cNvSpPr>
          <p:nvPr/>
        </p:nvSpPr>
        <p:spPr bwMode="auto">
          <a:xfrm>
            <a:off x="8477250" y="1847850"/>
            <a:ext cx="5715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Scripts</a:t>
            </a:r>
          </a:p>
        </p:txBody>
      </p:sp>
      <p:sp>
        <p:nvSpPr>
          <p:cNvPr id="11509" name="exstream_shape804"/>
          <p:cNvSpPr>
            <a:spLocks noChangeArrowheads="1"/>
          </p:cNvSpPr>
          <p:nvPr/>
        </p:nvSpPr>
        <p:spPr bwMode="auto">
          <a:xfrm>
            <a:off x="9048750" y="1847850"/>
            <a:ext cx="476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08" name="exstream_shape805"/>
          <p:cNvSpPr>
            <a:spLocks noChangeArrowheads="1"/>
          </p:cNvSpPr>
          <p:nvPr/>
        </p:nvSpPr>
        <p:spPr bwMode="auto">
          <a:xfrm>
            <a:off x="9096375" y="1847850"/>
            <a:ext cx="4572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Base Rank</a:t>
            </a:r>
          </a:p>
        </p:txBody>
      </p:sp>
      <p:sp>
        <p:nvSpPr>
          <p:cNvPr id="11507" name="exstream_shape806"/>
          <p:cNvSpPr>
            <a:spLocks noChangeArrowheads="1"/>
          </p:cNvSpPr>
          <p:nvPr/>
        </p:nvSpPr>
        <p:spPr bwMode="auto">
          <a:xfrm>
            <a:off x="381000" y="22002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a:t>
            </a:r>
          </a:p>
        </p:txBody>
      </p:sp>
      <p:sp>
        <p:nvSpPr>
          <p:cNvPr id="11506" name="exstream_shape807"/>
          <p:cNvSpPr>
            <a:spLocks noChangeArrowheads="1"/>
          </p:cNvSpPr>
          <p:nvPr/>
        </p:nvSpPr>
        <p:spPr bwMode="auto">
          <a:xfrm>
            <a:off x="838200" y="220027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Revlimid</a:t>
            </a:r>
          </a:p>
        </p:txBody>
      </p:sp>
      <p:sp>
        <p:nvSpPr>
          <p:cNvPr id="11505" name="exstream_shape808"/>
          <p:cNvSpPr>
            <a:spLocks noChangeArrowheads="1"/>
          </p:cNvSpPr>
          <p:nvPr/>
        </p:nvSpPr>
        <p:spPr bwMode="auto">
          <a:xfrm>
            <a:off x="3219450" y="22002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504" name="exstream_shape809"/>
          <p:cNvSpPr>
            <a:spLocks noChangeArrowheads="1"/>
          </p:cNvSpPr>
          <p:nvPr/>
        </p:nvSpPr>
        <p:spPr bwMode="auto">
          <a:xfrm>
            <a:off x="3857625" y="22002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503" name="exstream_shape810"/>
          <p:cNvSpPr>
            <a:spLocks noChangeArrowheads="1"/>
          </p:cNvSpPr>
          <p:nvPr/>
        </p:nvSpPr>
        <p:spPr bwMode="auto">
          <a:xfrm>
            <a:off x="4448175" y="22002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502" name="exstream_shape811"/>
          <p:cNvSpPr>
            <a:spLocks noChangeArrowheads="1"/>
          </p:cNvSpPr>
          <p:nvPr/>
        </p:nvSpPr>
        <p:spPr bwMode="auto">
          <a:xfrm>
            <a:off x="4543425" y="220027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Cancer</a:t>
            </a:r>
          </a:p>
        </p:txBody>
      </p:sp>
      <p:sp>
        <p:nvSpPr>
          <p:cNvPr id="11501" name="exstream_shape812"/>
          <p:cNvSpPr>
            <a:spLocks noChangeArrowheads="1"/>
          </p:cNvSpPr>
          <p:nvPr/>
        </p:nvSpPr>
        <p:spPr bwMode="auto">
          <a:xfrm>
            <a:off x="7105650" y="220027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$8,524</a:t>
            </a:r>
          </a:p>
        </p:txBody>
      </p:sp>
      <p:sp>
        <p:nvSpPr>
          <p:cNvPr id="11500" name="exstream_shape813"/>
          <p:cNvSpPr>
            <a:spLocks noChangeArrowheads="1"/>
          </p:cNvSpPr>
          <p:nvPr/>
        </p:nvSpPr>
        <p:spPr bwMode="auto">
          <a:xfrm>
            <a:off x="7734300" y="220027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99" name="exstream_shape814"/>
          <p:cNvSpPr>
            <a:spLocks noChangeArrowheads="1"/>
          </p:cNvSpPr>
          <p:nvPr/>
        </p:nvSpPr>
        <p:spPr bwMode="auto">
          <a:xfrm>
            <a:off x="7858125" y="220027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$68,189</a:t>
            </a:r>
          </a:p>
        </p:txBody>
      </p:sp>
      <p:sp>
        <p:nvSpPr>
          <p:cNvPr id="11498" name="exstream_shape815"/>
          <p:cNvSpPr>
            <a:spLocks noChangeArrowheads="1"/>
          </p:cNvSpPr>
          <p:nvPr/>
        </p:nvSpPr>
        <p:spPr bwMode="auto">
          <a:xfrm>
            <a:off x="8477250" y="220027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a:t>
            </a:r>
          </a:p>
        </p:txBody>
      </p:sp>
      <p:sp>
        <p:nvSpPr>
          <p:cNvPr id="11497" name="exstream_shape816"/>
          <p:cNvSpPr>
            <a:spLocks noChangeArrowheads="1"/>
          </p:cNvSpPr>
          <p:nvPr/>
        </p:nvSpPr>
        <p:spPr bwMode="auto">
          <a:xfrm>
            <a:off x="9048750" y="220027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96" name="exstream_shape817"/>
          <p:cNvSpPr>
            <a:spLocks noChangeArrowheads="1"/>
          </p:cNvSpPr>
          <p:nvPr/>
        </p:nvSpPr>
        <p:spPr bwMode="auto">
          <a:xfrm>
            <a:off x="9096375" y="22002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a:t>
            </a:r>
          </a:p>
        </p:txBody>
      </p:sp>
      <p:sp>
        <p:nvSpPr>
          <p:cNvPr id="11495" name="exstream_shape818"/>
          <p:cNvSpPr>
            <a:spLocks noChangeArrowheads="1"/>
          </p:cNvSpPr>
          <p:nvPr/>
        </p:nvSpPr>
        <p:spPr bwMode="auto">
          <a:xfrm>
            <a:off x="381000" y="23812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a:t>
            </a:r>
          </a:p>
        </p:txBody>
      </p:sp>
      <p:sp>
        <p:nvSpPr>
          <p:cNvPr id="11494" name="exstream_shape819"/>
          <p:cNvSpPr>
            <a:spLocks noChangeArrowheads="1"/>
          </p:cNvSpPr>
          <p:nvPr/>
        </p:nvSpPr>
        <p:spPr bwMode="auto">
          <a:xfrm>
            <a:off x="838200" y="238125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Enbrel</a:t>
            </a:r>
          </a:p>
        </p:txBody>
      </p:sp>
      <p:sp>
        <p:nvSpPr>
          <p:cNvPr id="11493" name="exstream_shape820"/>
          <p:cNvSpPr>
            <a:spLocks noChangeArrowheads="1"/>
          </p:cNvSpPr>
          <p:nvPr/>
        </p:nvSpPr>
        <p:spPr bwMode="auto">
          <a:xfrm>
            <a:off x="3219450" y="23812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92" name="exstream_shape821"/>
          <p:cNvSpPr>
            <a:spLocks noChangeArrowheads="1"/>
          </p:cNvSpPr>
          <p:nvPr/>
        </p:nvSpPr>
        <p:spPr bwMode="auto">
          <a:xfrm>
            <a:off x="3857625" y="23812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Y</a:t>
            </a:r>
          </a:p>
        </p:txBody>
      </p:sp>
      <p:sp>
        <p:nvSpPr>
          <p:cNvPr id="11491" name="exstream_shape822"/>
          <p:cNvSpPr>
            <a:spLocks noChangeArrowheads="1"/>
          </p:cNvSpPr>
          <p:nvPr/>
        </p:nvSpPr>
        <p:spPr bwMode="auto">
          <a:xfrm>
            <a:off x="4448175" y="23812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90" name="exstream_shape823"/>
          <p:cNvSpPr>
            <a:spLocks noChangeArrowheads="1"/>
          </p:cNvSpPr>
          <p:nvPr/>
        </p:nvSpPr>
        <p:spPr bwMode="auto">
          <a:xfrm>
            <a:off x="4543425" y="238125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Arthritis</a:t>
            </a:r>
          </a:p>
        </p:txBody>
      </p:sp>
      <p:sp>
        <p:nvSpPr>
          <p:cNvPr id="11489" name="exstream_shape824"/>
          <p:cNvSpPr>
            <a:spLocks noChangeArrowheads="1"/>
          </p:cNvSpPr>
          <p:nvPr/>
        </p:nvSpPr>
        <p:spPr bwMode="auto">
          <a:xfrm>
            <a:off x="7105650" y="238125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$8,507</a:t>
            </a:r>
          </a:p>
        </p:txBody>
      </p:sp>
      <p:sp>
        <p:nvSpPr>
          <p:cNvPr id="11488" name="exstream_shape825"/>
          <p:cNvSpPr>
            <a:spLocks noChangeArrowheads="1"/>
          </p:cNvSpPr>
          <p:nvPr/>
        </p:nvSpPr>
        <p:spPr bwMode="auto">
          <a:xfrm>
            <a:off x="7734300" y="238125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87" name="exstream_shape826"/>
          <p:cNvSpPr>
            <a:spLocks noChangeArrowheads="1"/>
          </p:cNvSpPr>
          <p:nvPr/>
        </p:nvSpPr>
        <p:spPr bwMode="auto">
          <a:xfrm>
            <a:off x="7858125" y="238125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$25,520</a:t>
            </a:r>
          </a:p>
        </p:txBody>
      </p:sp>
      <p:sp>
        <p:nvSpPr>
          <p:cNvPr id="11486" name="exstream_shape827"/>
          <p:cNvSpPr>
            <a:spLocks noChangeArrowheads="1"/>
          </p:cNvSpPr>
          <p:nvPr/>
        </p:nvSpPr>
        <p:spPr bwMode="auto">
          <a:xfrm>
            <a:off x="8477250" y="238125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a:t>
            </a:r>
          </a:p>
        </p:txBody>
      </p:sp>
      <p:sp>
        <p:nvSpPr>
          <p:cNvPr id="11485" name="exstream_shape828"/>
          <p:cNvSpPr>
            <a:spLocks noChangeArrowheads="1"/>
          </p:cNvSpPr>
          <p:nvPr/>
        </p:nvSpPr>
        <p:spPr bwMode="auto">
          <a:xfrm>
            <a:off x="9048750" y="238125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84" name="exstream_shape829"/>
          <p:cNvSpPr>
            <a:spLocks noChangeArrowheads="1"/>
          </p:cNvSpPr>
          <p:nvPr/>
        </p:nvSpPr>
        <p:spPr bwMode="auto">
          <a:xfrm>
            <a:off x="9096375" y="23812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
        <p:nvSpPr>
          <p:cNvPr id="11483" name="exstream_shape830"/>
          <p:cNvSpPr>
            <a:spLocks noChangeArrowheads="1"/>
          </p:cNvSpPr>
          <p:nvPr/>
        </p:nvSpPr>
        <p:spPr bwMode="auto">
          <a:xfrm>
            <a:off x="381000" y="25622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a:t>
            </a:r>
          </a:p>
        </p:txBody>
      </p:sp>
      <p:sp>
        <p:nvSpPr>
          <p:cNvPr id="11482" name="exstream_shape831"/>
          <p:cNvSpPr>
            <a:spLocks noChangeArrowheads="1"/>
          </p:cNvSpPr>
          <p:nvPr/>
        </p:nvSpPr>
        <p:spPr bwMode="auto">
          <a:xfrm>
            <a:off x="838200" y="256222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Humatrope</a:t>
            </a:r>
          </a:p>
        </p:txBody>
      </p:sp>
      <p:sp>
        <p:nvSpPr>
          <p:cNvPr id="11481" name="exstream_shape832"/>
          <p:cNvSpPr>
            <a:spLocks noChangeArrowheads="1"/>
          </p:cNvSpPr>
          <p:nvPr/>
        </p:nvSpPr>
        <p:spPr bwMode="auto">
          <a:xfrm>
            <a:off x="3219450" y="25622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80" name="exstream_shape833"/>
          <p:cNvSpPr>
            <a:spLocks noChangeArrowheads="1"/>
          </p:cNvSpPr>
          <p:nvPr/>
        </p:nvSpPr>
        <p:spPr bwMode="auto">
          <a:xfrm>
            <a:off x="3857625" y="25622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479" name="exstream_shape834"/>
          <p:cNvSpPr>
            <a:spLocks noChangeArrowheads="1"/>
          </p:cNvSpPr>
          <p:nvPr/>
        </p:nvSpPr>
        <p:spPr bwMode="auto">
          <a:xfrm>
            <a:off x="4448175" y="25622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78" name="exstream_shape835"/>
          <p:cNvSpPr>
            <a:spLocks noChangeArrowheads="1"/>
          </p:cNvSpPr>
          <p:nvPr/>
        </p:nvSpPr>
        <p:spPr bwMode="auto">
          <a:xfrm>
            <a:off x="4543425" y="256222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Growth Hormone</a:t>
            </a:r>
          </a:p>
        </p:txBody>
      </p:sp>
      <p:sp>
        <p:nvSpPr>
          <p:cNvPr id="11477" name="exstream_shape836"/>
          <p:cNvSpPr>
            <a:spLocks noChangeArrowheads="1"/>
          </p:cNvSpPr>
          <p:nvPr/>
        </p:nvSpPr>
        <p:spPr bwMode="auto">
          <a:xfrm>
            <a:off x="7105650" y="256222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$4,779</a:t>
            </a:r>
          </a:p>
        </p:txBody>
      </p:sp>
      <p:sp>
        <p:nvSpPr>
          <p:cNvPr id="11476" name="exstream_shape837"/>
          <p:cNvSpPr>
            <a:spLocks noChangeArrowheads="1"/>
          </p:cNvSpPr>
          <p:nvPr/>
        </p:nvSpPr>
        <p:spPr bwMode="auto">
          <a:xfrm>
            <a:off x="7734300" y="256222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75" name="exstream_shape838"/>
          <p:cNvSpPr>
            <a:spLocks noChangeArrowheads="1"/>
          </p:cNvSpPr>
          <p:nvPr/>
        </p:nvSpPr>
        <p:spPr bwMode="auto">
          <a:xfrm>
            <a:off x="7858125" y="256222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$4,779</a:t>
            </a:r>
          </a:p>
        </p:txBody>
      </p:sp>
      <p:sp>
        <p:nvSpPr>
          <p:cNvPr id="11474" name="exstream_shape839"/>
          <p:cNvSpPr>
            <a:spLocks noChangeArrowheads="1"/>
          </p:cNvSpPr>
          <p:nvPr/>
        </p:nvSpPr>
        <p:spPr bwMode="auto">
          <a:xfrm>
            <a:off x="8477250" y="256222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73" name="exstream_shape840"/>
          <p:cNvSpPr>
            <a:spLocks noChangeArrowheads="1"/>
          </p:cNvSpPr>
          <p:nvPr/>
        </p:nvSpPr>
        <p:spPr bwMode="auto">
          <a:xfrm>
            <a:off x="9048750" y="256222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72" name="exstream_shape841"/>
          <p:cNvSpPr>
            <a:spLocks noChangeArrowheads="1"/>
          </p:cNvSpPr>
          <p:nvPr/>
        </p:nvSpPr>
        <p:spPr bwMode="auto">
          <a:xfrm>
            <a:off x="9096375" y="25622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a:t>
            </a:r>
          </a:p>
        </p:txBody>
      </p:sp>
      <p:sp>
        <p:nvSpPr>
          <p:cNvPr id="11471" name="exstream_shape842"/>
          <p:cNvSpPr>
            <a:spLocks noChangeArrowheads="1"/>
          </p:cNvSpPr>
          <p:nvPr/>
        </p:nvSpPr>
        <p:spPr bwMode="auto">
          <a:xfrm>
            <a:off x="381000" y="27432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a:t>
            </a:r>
          </a:p>
        </p:txBody>
      </p:sp>
      <p:sp>
        <p:nvSpPr>
          <p:cNvPr id="11470" name="exstream_shape843"/>
          <p:cNvSpPr>
            <a:spLocks noChangeArrowheads="1"/>
          </p:cNvSpPr>
          <p:nvPr/>
        </p:nvSpPr>
        <p:spPr bwMode="auto">
          <a:xfrm>
            <a:off x="838200" y="274320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Renvela</a:t>
            </a:r>
          </a:p>
        </p:txBody>
      </p:sp>
      <p:sp>
        <p:nvSpPr>
          <p:cNvPr id="11469" name="exstream_shape844"/>
          <p:cNvSpPr>
            <a:spLocks noChangeArrowheads="1"/>
          </p:cNvSpPr>
          <p:nvPr/>
        </p:nvSpPr>
        <p:spPr bwMode="auto">
          <a:xfrm>
            <a:off x="3219450" y="27432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68" name="exstream_shape845"/>
          <p:cNvSpPr>
            <a:spLocks noChangeArrowheads="1"/>
          </p:cNvSpPr>
          <p:nvPr/>
        </p:nvSpPr>
        <p:spPr bwMode="auto">
          <a:xfrm>
            <a:off x="3857625" y="27432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467" name="exstream_shape846"/>
          <p:cNvSpPr>
            <a:spLocks noChangeArrowheads="1"/>
          </p:cNvSpPr>
          <p:nvPr/>
        </p:nvSpPr>
        <p:spPr bwMode="auto">
          <a:xfrm>
            <a:off x="4448175" y="27432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66" name="exstream_shape847"/>
          <p:cNvSpPr>
            <a:spLocks noChangeArrowheads="1"/>
          </p:cNvSpPr>
          <p:nvPr/>
        </p:nvSpPr>
        <p:spPr bwMode="auto">
          <a:xfrm>
            <a:off x="4543425" y="274320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Electrolyte Imbalance</a:t>
            </a:r>
          </a:p>
        </p:txBody>
      </p:sp>
      <p:sp>
        <p:nvSpPr>
          <p:cNvPr id="11465" name="exstream_shape848"/>
          <p:cNvSpPr>
            <a:spLocks noChangeArrowheads="1"/>
          </p:cNvSpPr>
          <p:nvPr/>
        </p:nvSpPr>
        <p:spPr bwMode="auto">
          <a:xfrm>
            <a:off x="7105650" y="274320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$4,190</a:t>
            </a:r>
          </a:p>
        </p:txBody>
      </p:sp>
      <p:sp>
        <p:nvSpPr>
          <p:cNvPr id="11464" name="exstream_shape849"/>
          <p:cNvSpPr>
            <a:spLocks noChangeArrowheads="1"/>
          </p:cNvSpPr>
          <p:nvPr/>
        </p:nvSpPr>
        <p:spPr bwMode="auto">
          <a:xfrm>
            <a:off x="7734300" y="274320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63" name="exstream_shape850"/>
          <p:cNvSpPr>
            <a:spLocks noChangeArrowheads="1"/>
          </p:cNvSpPr>
          <p:nvPr/>
        </p:nvSpPr>
        <p:spPr bwMode="auto">
          <a:xfrm>
            <a:off x="7858125" y="274320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$4,190</a:t>
            </a:r>
          </a:p>
        </p:txBody>
      </p:sp>
      <p:sp>
        <p:nvSpPr>
          <p:cNvPr id="11462" name="exstream_shape851"/>
          <p:cNvSpPr>
            <a:spLocks noChangeArrowheads="1"/>
          </p:cNvSpPr>
          <p:nvPr/>
        </p:nvSpPr>
        <p:spPr bwMode="auto">
          <a:xfrm>
            <a:off x="8477250" y="274320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61" name="exstream_shape852"/>
          <p:cNvSpPr>
            <a:spLocks noChangeArrowheads="1"/>
          </p:cNvSpPr>
          <p:nvPr/>
        </p:nvSpPr>
        <p:spPr bwMode="auto">
          <a:xfrm>
            <a:off x="9048750" y="274320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60" name="exstream_shape853"/>
          <p:cNvSpPr>
            <a:spLocks noChangeArrowheads="1"/>
          </p:cNvSpPr>
          <p:nvPr/>
        </p:nvSpPr>
        <p:spPr bwMode="auto">
          <a:xfrm>
            <a:off x="9096375" y="27432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
        <p:nvSpPr>
          <p:cNvPr id="11459" name="exstream_shape854"/>
          <p:cNvSpPr>
            <a:spLocks noChangeArrowheads="1"/>
          </p:cNvSpPr>
          <p:nvPr/>
        </p:nvSpPr>
        <p:spPr bwMode="auto">
          <a:xfrm>
            <a:off x="381000" y="29241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a:t>
            </a:r>
          </a:p>
        </p:txBody>
      </p:sp>
      <p:sp>
        <p:nvSpPr>
          <p:cNvPr id="11458" name="exstream_shape855"/>
          <p:cNvSpPr>
            <a:spLocks noChangeArrowheads="1"/>
          </p:cNvSpPr>
          <p:nvPr/>
        </p:nvSpPr>
        <p:spPr bwMode="auto">
          <a:xfrm>
            <a:off x="838200" y="292417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Renagel</a:t>
            </a:r>
          </a:p>
        </p:txBody>
      </p:sp>
      <p:sp>
        <p:nvSpPr>
          <p:cNvPr id="11457" name="exstream_shape856"/>
          <p:cNvSpPr>
            <a:spLocks noChangeArrowheads="1"/>
          </p:cNvSpPr>
          <p:nvPr/>
        </p:nvSpPr>
        <p:spPr bwMode="auto">
          <a:xfrm>
            <a:off x="3219450" y="29241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56" name="exstream_shape857"/>
          <p:cNvSpPr>
            <a:spLocks noChangeArrowheads="1"/>
          </p:cNvSpPr>
          <p:nvPr/>
        </p:nvSpPr>
        <p:spPr bwMode="auto">
          <a:xfrm>
            <a:off x="3857625" y="29241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455" name="exstream_shape858"/>
          <p:cNvSpPr>
            <a:spLocks noChangeArrowheads="1"/>
          </p:cNvSpPr>
          <p:nvPr/>
        </p:nvSpPr>
        <p:spPr bwMode="auto">
          <a:xfrm>
            <a:off x="4448175" y="29241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54" name="exstream_shape859"/>
          <p:cNvSpPr>
            <a:spLocks noChangeArrowheads="1"/>
          </p:cNvSpPr>
          <p:nvPr/>
        </p:nvSpPr>
        <p:spPr bwMode="auto">
          <a:xfrm>
            <a:off x="4543425" y="292417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Electrolyte Imbalance</a:t>
            </a:r>
          </a:p>
        </p:txBody>
      </p:sp>
      <p:sp>
        <p:nvSpPr>
          <p:cNvPr id="11453" name="exstream_shape860"/>
          <p:cNvSpPr>
            <a:spLocks noChangeArrowheads="1"/>
          </p:cNvSpPr>
          <p:nvPr/>
        </p:nvSpPr>
        <p:spPr bwMode="auto">
          <a:xfrm>
            <a:off x="7105650" y="292417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$2,619</a:t>
            </a:r>
          </a:p>
        </p:txBody>
      </p:sp>
      <p:sp>
        <p:nvSpPr>
          <p:cNvPr id="11452" name="exstream_shape861"/>
          <p:cNvSpPr>
            <a:spLocks noChangeArrowheads="1"/>
          </p:cNvSpPr>
          <p:nvPr/>
        </p:nvSpPr>
        <p:spPr bwMode="auto">
          <a:xfrm>
            <a:off x="7734300" y="292417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51" name="exstream_shape862"/>
          <p:cNvSpPr>
            <a:spLocks noChangeArrowheads="1"/>
          </p:cNvSpPr>
          <p:nvPr/>
        </p:nvSpPr>
        <p:spPr bwMode="auto">
          <a:xfrm>
            <a:off x="7858125" y="292417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$5,238</a:t>
            </a:r>
          </a:p>
        </p:txBody>
      </p:sp>
      <p:sp>
        <p:nvSpPr>
          <p:cNvPr id="11450" name="exstream_shape863"/>
          <p:cNvSpPr>
            <a:spLocks noChangeArrowheads="1"/>
          </p:cNvSpPr>
          <p:nvPr/>
        </p:nvSpPr>
        <p:spPr bwMode="auto">
          <a:xfrm>
            <a:off x="8477250" y="292417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11449" name="exstream_shape864"/>
          <p:cNvSpPr>
            <a:spLocks noChangeArrowheads="1"/>
          </p:cNvSpPr>
          <p:nvPr/>
        </p:nvSpPr>
        <p:spPr bwMode="auto">
          <a:xfrm>
            <a:off x="9048750" y="292417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48" name="exstream_shape865"/>
          <p:cNvSpPr>
            <a:spLocks noChangeArrowheads="1"/>
          </p:cNvSpPr>
          <p:nvPr/>
        </p:nvSpPr>
        <p:spPr bwMode="auto">
          <a:xfrm>
            <a:off x="9096375" y="29241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10</a:t>
            </a:r>
          </a:p>
        </p:txBody>
      </p:sp>
      <p:sp>
        <p:nvSpPr>
          <p:cNvPr id="11447" name="exstream_shape866"/>
          <p:cNvSpPr>
            <a:spLocks noChangeArrowheads="1"/>
          </p:cNvSpPr>
          <p:nvPr/>
        </p:nvSpPr>
        <p:spPr bwMode="auto">
          <a:xfrm>
            <a:off x="381000" y="31051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a:t>
            </a:r>
          </a:p>
        </p:txBody>
      </p:sp>
      <p:sp>
        <p:nvSpPr>
          <p:cNvPr id="11446" name="exstream_shape867"/>
          <p:cNvSpPr>
            <a:spLocks noChangeArrowheads="1"/>
          </p:cNvSpPr>
          <p:nvPr/>
        </p:nvSpPr>
        <p:spPr bwMode="auto">
          <a:xfrm>
            <a:off x="838200" y="310515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Enoxaparin Sodium</a:t>
            </a:r>
          </a:p>
        </p:txBody>
      </p:sp>
      <p:sp>
        <p:nvSpPr>
          <p:cNvPr id="11445" name="exstream_shape868"/>
          <p:cNvSpPr>
            <a:spLocks noChangeArrowheads="1"/>
          </p:cNvSpPr>
          <p:nvPr/>
        </p:nvSpPr>
        <p:spPr bwMode="auto">
          <a:xfrm>
            <a:off x="3219450" y="31051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44" name="exstream_shape869"/>
          <p:cNvSpPr>
            <a:spLocks noChangeArrowheads="1"/>
          </p:cNvSpPr>
          <p:nvPr/>
        </p:nvSpPr>
        <p:spPr bwMode="auto">
          <a:xfrm>
            <a:off x="3857625" y="31051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443" name="exstream_shape870"/>
          <p:cNvSpPr>
            <a:spLocks noChangeArrowheads="1"/>
          </p:cNvSpPr>
          <p:nvPr/>
        </p:nvSpPr>
        <p:spPr bwMode="auto">
          <a:xfrm>
            <a:off x="4448175" y="31051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42" name="exstream_shape871"/>
          <p:cNvSpPr>
            <a:spLocks noChangeArrowheads="1"/>
          </p:cNvSpPr>
          <p:nvPr/>
        </p:nvSpPr>
        <p:spPr bwMode="auto">
          <a:xfrm>
            <a:off x="4543425" y="310515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Blood thinner</a:t>
            </a:r>
          </a:p>
        </p:txBody>
      </p:sp>
      <p:sp>
        <p:nvSpPr>
          <p:cNvPr id="11441" name="exstream_shape872"/>
          <p:cNvSpPr>
            <a:spLocks noChangeArrowheads="1"/>
          </p:cNvSpPr>
          <p:nvPr/>
        </p:nvSpPr>
        <p:spPr bwMode="auto">
          <a:xfrm>
            <a:off x="7105650" y="310515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$2,341</a:t>
            </a:r>
          </a:p>
        </p:txBody>
      </p:sp>
      <p:sp>
        <p:nvSpPr>
          <p:cNvPr id="11440" name="exstream_shape873"/>
          <p:cNvSpPr>
            <a:spLocks noChangeArrowheads="1"/>
          </p:cNvSpPr>
          <p:nvPr/>
        </p:nvSpPr>
        <p:spPr bwMode="auto">
          <a:xfrm>
            <a:off x="7734300" y="310515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39" name="exstream_shape874"/>
          <p:cNvSpPr>
            <a:spLocks noChangeArrowheads="1"/>
          </p:cNvSpPr>
          <p:nvPr/>
        </p:nvSpPr>
        <p:spPr bwMode="auto">
          <a:xfrm>
            <a:off x="7858125" y="310515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$4,682</a:t>
            </a:r>
          </a:p>
        </p:txBody>
      </p:sp>
      <p:sp>
        <p:nvSpPr>
          <p:cNvPr id="11438" name="exstream_shape875"/>
          <p:cNvSpPr>
            <a:spLocks noChangeArrowheads="1"/>
          </p:cNvSpPr>
          <p:nvPr/>
        </p:nvSpPr>
        <p:spPr bwMode="auto">
          <a:xfrm>
            <a:off x="8477250" y="310515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11437" name="exstream_shape876"/>
          <p:cNvSpPr>
            <a:spLocks noChangeArrowheads="1"/>
          </p:cNvSpPr>
          <p:nvPr/>
        </p:nvSpPr>
        <p:spPr bwMode="auto">
          <a:xfrm>
            <a:off x="9048750" y="310515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36" name="exstream_shape877"/>
          <p:cNvSpPr>
            <a:spLocks noChangeArrowheads="1"/>
          </p:cNvSpPr>
          <p:nvPr/>
        </p:nvSpPr>
        <p:spPr bwMode="auto">
          <a:xfrm>
            <a:off x="9096375" y="31051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a:t>
            </a:r>
          </a:p>
        </p:txBody>
      </p:sp>
      <p:sp>
        <p:nvSpPr>
          <p:cNvPr id="11435" name="exstream_shape878"/>
          <p:cNvSpPr>
            <a:spLocks noChangeArrowheads="1"/>
          </p:cNvSpPr>
          <p:nvPr/>
        </p:nvSpPr>
        <p:spPr bwMode="auto">
          <a:xfrm>
            <a:off x="381000" y="32861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a:t>
            </a:r>
          </a:p>
        </p:txBody>
      </p:sp>
      <p:sp>
        <p:nvSpPr>
          <p:cNvPr id="11434" name="exstream_shape879"/>
          <p:cNvSpPr>
            <a:spLocks noChangeArrowheads="1"/>
          </p:cNvSpPr>
          <p:nvPr/>
        </p:nvSpPr>
        <p:spPr bwMode="auto">
          <a:xfrm>
            <a:off x="838200" y="328612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Duragesic</a:t>
            </a:r>
          </a:p>
        </p:txBody>
      </p:sp>
      <p:sp>
        <p:nvSpPr>
          <p:cNvPr id="11433" name="exstream_shape880"/>
          <p:cNvSpPr>
            <a:spLocks noChangeArrowheads="1"/>
          </p:cNvSpPr>
          <p:nvPr/>
        </p:nvSpPr>
        <p:spPr bwMode="auto">
          <a:xfrm>
            <a:off x="3219450" y="32861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32" name="exstream_shape881"/>
          <p:cNvSpPr>
            <a:spLocks noChangeArrowheads="1"/>
          </p:cNvSpPr>
          <p:nvPr/>
        </p:nvSpPr>
        <p:spPr bwMode="auto">
          <a:xfrm>
            <a:off x="3857625" y="32861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431" name="exstream_shape882"/>
          <p:cNvSpPr>
            <a:spLocks noChangeArrowheads="1"/>
          </p:cNvSpPr>
          <p:nvPr/>
        </p:nvSpPr>
        <p:spPr bwMode="auto">
          <a:xfrm>
            <a:off x="4448175" y="32861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30" name="exstream_shape883"/>
          <p:cNvSpPr>
            <a:spLocks noChangeArrowheads="1"/>
          </p:cNvSpPr>
          <p:nvPr/>
        </p:nvSpPr>
        <p:spPr bwMode="auto">
          <a:xfrm>
            <a:off x="4543425" y="328612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Pain</a:t>
            </a:r>
          </a:p>
        </p:txBody>
      </p:sp>
      <p:sp>
        <p:nvSpPr>
          <p:cNvPr id="11429" name="exstream_shape884"/>
          <p:cNvSpPr>
            <a:spLocks noChangeArrowheads="1"/>
          </p:cNvSpPr>
          <p:nvPr/>
        </p:nvSpPr>
        <p:spPr bwMode="auto">
          <a:xfrm>
            <a:off x="7105650" y="328612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$1,355</a:t>
            </a:r>
          </a:p>
        </p:txBody>
      </p:sp>
      <p:sp>
        <p:nvSpPr>
          <p:cNvPr id="11428" name="exstream_shape885"/>
          <p:cNvSpPr>
            <a:spLocks noChangeArrowheads="1"/>
          </p:cNvSpPr>
          <p:nvPr/>
        </p:nvSpPr>
        <p:spPr bwMode="auto">
          <a:xfrm>
            <a:off x="7734300" y="328612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27" name="exstream_shape886"/>
          <p:cNvSpPr>
            <a:spLocks noChangeArrowheads="1"/>
          </p:cNvSpPr>
          <p:nvPr/>
        </p:nvSpPr>
        <p:spPr bwMode="auto">
          <a:xfrm>
            <a:off x="7858125" y="328612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$16,257</a:t>
            </a:r>
          </a:p>
        </p:txBody>
      </p:sp>
      <p:sp>
        <p:nvSpPr>
          <p:cNvPr id="11426" name="exstream_shape887"/>
          <p:cNvSpPr>
            <a:spLocks noChangeArrowheads="1"/>
          </p:cNvSpPr>
          <p:nvPr/>
        </p:nvSpPr>
        <p:spPr bwMode="auto">
          <a:xfrm>
            <a:off x="8477250" y="328612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a:t>
            </a:r>
          </a:p>
        </p:txBody>
      </p:sp>
      <p:sp>
        <p:nvSpPr>
          <p:cNvPr id="11425" name="exstream_shape888"/>
          <p:cNvSpPr>
            <a:spLocks noChangeArrowheads="1"/>
          </p:cNvSpPr>
          <p:nvPr/>
        </p:nvSpPr>
        <p:spPr bwMode="auto">
          <a:xfrm>
            <a:off x="9048750" y="328612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24" name="exstream_shape889"/>
          <p:cNvSpPr>
            <a:spLocks noChangeArrowheads="1"/>
          </p:cNvSpPr>
          <p:nvPr/>
        </p:nvSpPr>
        <p:spPr bwMode="auto">
          <a:xfrm>
            <a:off x="9096375" y="32861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a:t>
            </a:r>
          </a:p>
        </p:txBody>
      </p:sp>
      <p:sp>
        <p:nvSpPr>
          <p:cNvPr id="11423" name="exstream_shape890"/>
          <p:cNvSpPr>
            <a:spLocks noChangeArrowheads="1"/>
          </p:cNvSpPr>
          <p:nvPr/>
        </p:nvSpPr>
        <p:spPr bwMode="auto">
          <a:xfrm>
            <a:off x="381000" y="34671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a:t>
            </a:r>
          </a:p>
        </p:txBody>
      </p:sp>
      <p:sp>
        <p:nvSpPr>
          <p:cNvPr id="11422" name="exstream_shape891"/>
          <p:cNvSpPr>
            <a:spLocks noChangeArrowheads="1"/>
          </p:cNvSpPr>
          <p:nvPr/>
        </p:nvSpPr>
        <p:spPr bwMode="auto">
          <a:xfrm>
            <a:off x="838200" y="346710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Sensipar</a:t>
            </a:r>
          </a:p>
        </p:txBody>
      </p:sp>
      <p:sp>
        <p:nvSpPr>
          <p:cNvPr id="11421" name="exstream_shape892"/>
          <p:cNvSpPr>
            <a:spLocks noChangeArrowheads="1"/>
          </p:cNvSpPr>
          <p:nvPr/>
        </p:nvSpPr>
        <p:spPr bwMode="auto">
          <a:xfrm>
            <a:off x="3219450" y="34671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20" name="exstream_shape893"/>
          <p:cNvSpPr>
            <a:spLocks noChangeArrowheads="1"/>
          </p:cNvSpPr>
          <p:nvPr/>
        </p:nvSpPr>
        <p:spPr bwMode="auto">
          <a:xfrm>
            <a:off x="3857625" y="34671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419" name="exstream_shape894"/>
          <p:cNvSpPr>
            <a:spLocks noChangeArrowheads="1"/>
          </p:cNvSpPr>
          <p:nvPr/>
        </p:nvSpPr>
        <p:spPr bwMode="auto">
          <a:xfrm>
            <a:off x="4448175" y="34671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18" name="exstream_shape895"/>
          <p:cNvSpPr>
            <a:spLocks noChangeArrowheads="1"/>
          </p:cNvSpPr>
          <p:nvPr/>
        </p:nvSpPr>
        <p:spPr bwMode="auto">
          <a:xfrm>
            <a:off x="4543425" y="346710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Parathyroid</a:t>
            </a:r>
          </a:p>
        </p:txBody>
      </p:sp>
      <p:sp>
        <p:nvSpPr>
          <p:cNvPr id="11417" name="exstream_shape896"/>
          <p:cNvSpPr>
            <a:spLocks noChangeArrowheads="1"/>
          </p:cNvSpPr>
          <p:nvPr/>
        </p:nvSpPr>
        <p:spPr bwMode="auto">
          <a:xfrm>
            <a:off x="7105650" y="346710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$1,299</a:t>
            </a:r>
          </a:p>
        </p:txBody>
      </p:sp>
      <p:sp>
        <p:nvSpPr>
          <p:cNvPr id="11416" name="exstream_shape897"/>
          <p:cNvSpPr>
            <a:spLocks noChangeArrowheads="1"/>
          </p:cNvSpPr>
          <p:nvPr/>
        </p:nvSpPr>
        <p:spPr bwMode="auto">
          <a:xfrm>
            <a:off x="7734300" y="346710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15" name="exstream_shape898"/>
          <p:cNvSpPr>
            <a:spLocks noChangeArrowheads="1"/>
          </p:cNvSpPr>
          <p:nvPr/>
        </p:nvSpPr>
        <p:spPr bwMode="auto">
          <a:xfrm>
            <a:off x="7858125" y="346710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$1,299</a:t>
            </a:r>
          </a:p>
        </p:txBody>
      </p:sp>
      <p:sp>
        <p:nvSpPr>
          <p:cNvPr id="11414" name="exstream_shape899"/>
          <p:cNvSpPr>
            <a:spLocks noChangeArrowheads="1"/>
          </p:cNvSpPr>
          <p:nvPr/>
        </p:nvSpPr>
        <p:spPr bwMode="auto">
          <a:xfrm>
            <a:off x="8477250" y="346710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13" name="exstream_shape900"/>
          <p:cNvSpPr>
            <a:spLocks noChangeArrowheads="1"/>
          </p:cNvSpPr>
          <p:nvPr/>
        </p:nvSpPr>
        <p:spPr bwMode="auto">
          <a:xfrm>
            <a:off x="9048750" y="346710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12" name="exstream_shape901"/>
          <p:cNvSpPr>
            <a:spLocks noChangeArrowheads="1"/>
          </p:cNvSpPr>
          <p:nvPr/>
        </p:nvSpPr>
        <p:spPr bwMode="auto">
          <a:xfrm>
            <a:off x="9096375" y="34671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a:t>
            </a:r>
          </a:p>
        </p:txBody>
      </p:sp>
      <p:sp>
        <p:nvSpPr>
          <p:cNvPr id="11411" name="exstream_shape902"/>
          <p:cNvSpPr>
            <a:spLocks noChangeArrowheads="1"/>
          </p:cNvSpPr>
          <p:nvPr/>
        </p:nvSpPr>
        <p:spPr bwMode="auto">
          <a:xfrm>
            <a:off x="381000" y="36480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a:t>
            </a:r>
          </a:p>
        </p:txBody>
      </p:sp>
      <p:sp>
        <p:nvSpPr>
          <p:cNvPr id="11410" name="exstream_shape903"/>
          <p:cNvSpPr>
            <a:spLocks noChangeArrowheads="1"/>
          </p:cNvSpPr>
          <p:nvPr/>
        </p:nvSpPr>
        <p:spPr bwMode="auto">
          <a:xfrm>
            <a:off x="838200" y="364807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Glumetza</a:t>
            </a:r>
          </a:p>
        </p:txBody>
      </p:sp>
      <p:sp>
        <p:nvSpPr>
          <p:cNvPr id="11409" name="exstream_shape904"/>
          <p:cNvSpPr>
            <a:spLocks noChangeArrowheads="1"/>
          </p:cNvSpPr>
          <p:nvPr/>
        </p:nvSpPr>
        <p:spPr bwMode="auto">
          <a:xfrm>
            <a:off x="3219450" y="36480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408" name="exstream_shape905"/>
          <p:cNvSpPr>
            <a:spLocks noChangeArrowheads="1"/>
          </p:cNvSpPr>
          <p:nvPr/>
        </p:nvSpPr>
        <p:spPr bwMode="auto">
          <a:xfrm>
            <a:off x="3857625" y="36480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407" name="exstream_shape906"/>
          <p:cNvSpPr>
            <a:spLocks noChangeArrowheads="1"/>
          </p:cNvSpPr>
          <p:nvPr/>
        </p:nvSpPr>
        <p:spPr bwMode="auto">
          <a:xfrm>
            <a:off x="4448175" y="36480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06" name="exstream_shape907"/>
          <p:cNvSpPr>
            <a:spLocks noChangeArrowheads="1"/>
          </p:cNvSpPr>
          <p:nvPr/>
        </p:nvSpPr>
        <p:spPr bwMode="auto">
          <a:xfrm>
            <a:off x="4543425" y="364807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Diabetes</a:t>
            </a:r>
          </a:p>
        </p:txBody>
      </p:sp>
      <p:sp>
        <p:nvSpPr>
          <p:cNvPr id="11405" name="exstream_shape908"/>
          <p:cNvSpPr>
            <a:spLocks noChangeArrowheads="1"/>
          </p:cNvSpPr>
          <p:nvPr/>
        </p:nvSpPr>
        <p:spPr bwMode="auto">
          <a:xfrm>
            <a:off x="7105650" y="364807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$789</a:t>
            </a:r>
          </a:p>
        </p:txBody>
      </p:sp>
      <p:sp>
        <p:nvSpPr>
          <p:cNvPr id="11404" name="exstream_shape909"/>
          <p:cNvSpPr>
            <a:spLocks noChangeArrowheads="1"/>
          </p:cNvSpPr>
          <p:nvPr/>
        </p:nvSpPr>
        <p:spPr bwMode="auto">
          <a:xfrm>
            <a:off x="7734300" y="364807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03" name="exstream_shape910"/>
          <p:cNvSpPr>
            <a:spLocks noChangeArrowheads="1"/>
          </p:cNvSpPr>
          <p:nvPr/>
        </p:nvSpPr>
        <p:spPr bwMode="auto">
          <a:xfrm>
            <a:off x="7858125" y="364807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$1,578</a:t>
            </a:r>
          </a:p>
        </p:txBody>
      </p:sp>
      <p:sp>
        <p:nvSpPr>
          <p:cNvPr id="11402" name="exstream_shape911"/>
          <p:cNvSpPr>
            <a:spLocks noChangeArrowheads="1"/>
          </p:cNvSpPr>
          <p:nvPr/>
        </p:nvSpPr>
        <p:spPr bwMode="auto">
          <a:xfrm>
            <a:off x="8477250" y="364807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11401" name="exstream_shape912"/>
          <p:cNvSpPr>
            <a:spLocks noChangeArrowheads="1"/>
          </p:cNvSpPr>
          <p:nvPr/>
        </p:nvSpPr>
        <p:spPr bwMode="auto">
          <a:xfrm>
            <a:off x="9048750" y="364807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400" name="exstream_shape913"/>
          <p:cNvSpPr>
            <a:spLocks noChangeArrowheads="1"/>
          </p:cNvSpPr>
          <p:nvPr/>
        </p:nvSpPr>
        <p:spPr bwMode="auto">
          <a:xfrm>
            <a:off x="9096375" y="36480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19</a:t>
            </a:r>
          </a:p>
        </p:txBody>
      </p:sp>
      <p:sp>
        <p:nvSpPr>
          <p:cNvPr id="11399" name="exstream_shape914"/>
          <p:cNvSpPr>
            <a:spLocks noChangeArrowheads="1"/>
          </p:cNvSpPr>
          <p:nvPr/>
        </p:nvSpPr>
        <p:spPr bwMode="auto">
          <a:xfrm>
            <a:off x="381000" y="38290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10</a:t>
            </a:r>
          </a:p>
        </p:txBody>
      </p:sp>
      <p:sp>
        <p:nvSpPr>
          <p:cNvPr id="11398" name="exstream_shape915"/>
          <p:cNvSpPr>
            <a:spLocks noChangeArrowheads="1"/>
          </p:cNvSpPr>
          <p:nvPr/>
        </p:nvSpPr>
        <p:spPr bwMode="auto">
          <a:xfrm>
            <a:off x="838200" y="382905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Mirena</a:t>
            </a:r>
          </a:p>
        </p:txBody>
      </p:sp>
      <p:sp>
        <p:nvSpPr>
          <p:cNvPr id="11397" name="exstream_shape916"/>
          <p:cNvSpPr>
            <a:spLocks noChangeArrowheads="1"/>
          </p:cNvSpPr>
          <p:nvPr/>
        </p:nvSpPr>
        <p:spPr bwMode="auto">
          <a:xfrm>
            <a:off x="3219450" y="38290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96" name="exstream_shape917"/>
          <p:cNvSpPr>
            <a:spLocks noChangeArrowheads="1"/>
          </p:cNvSpPr>
          <p:nvPr/>
        </p:nvSpPr>
        <p:spPr bwMode="auto">
          <a:xfrm>
            <a:off x="3857625" y="38290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395" name="exstream_shape918"/>
          <p:cNvSpPr>
            <a:spLocks noChangeArrowheads="1"/>
          </p:cNvSpPr>
          <p:nvPr/>
        </p:nvSpPr>
        <p:spPr bwMode="auto">
          <a:xfrm>
            <a:off x="4448175" y="38290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94" name="exstream_shape919"/>
          <p:cNvSpPr>
            <a:spLocks noChangeArrowheads="1"/>
          </p:cNvSpPr>
          <p:nvPr/>
        </p:nvSpPr>
        <p:spPr bwMode="auto">
          <a:xfrm>
            <a:off x="4543425" y="382905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Contraception</a:t>
            </a:r>
          </a:p>
        </p:txBody>
      </p:sp>
      <p:sp>
        <p:nvSpPr>
          <p:cNvPr id="11393" name="exstream_shape920"/>
          <p:cNvSpPr>
            <a:spLocks noChangeArrowheads="1"/>
          </p:cNvSpPr>
          <p:nvPr/>
        </p:nvSpPr>
        <p:spPr bwMode="auto">
          <a:xfrm>
            <a:off x="7105650" y="382905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$751</a:t>
            </a:r>
          </a:p>
        </p:txBody>
      </p:sp>
      <p:sp>
        <p:nvSpPr>
          <p:cNvPr id="11392" name="exstream_shape921"/>
          <p:cNvSpPr>
            <a:spLocks noChangeArrowheads="1"/>
          </p:cNvSpPr>
          <p:nvPr/>
        </p:nvSpPr>
        <p:spPr bwMode="auto">
          <a:xfrm>
            <a:off x="7734300" y="382905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91" name="exstream_shape922"/>
          <p:cNvSpPr>
            <a:spLocks noChangeArrowheads="1"/>
          </p:cNvSpPr>
          <p:nvPr/>
        </p:nvSpPr>
        <p:spPr bwMode="auto">
          <a:xfrm>
            <a:off x="7858125" y="382905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$751</a:t>
            </a:r>
          </a:p>
        </p:txBody>
      </p:sp>
      <p:sp>
        <p:nvSpPr>
          <p:cNvPr id="11390" name="exstream_shape923"/>
          <p:cNvSpPr>
            <a:spLocks noChangeArrowheads="1"/>
          </p:cNvSpPr>
          <p:nvPr/>
        </p:nvSpPr>
        <p:spPr bwMode="auto">
          <a:xfrm>
            <a:off x="8477250" y="382905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89" name="exstream_shape924"/>
          <p:cNvSpPr>
            <a:spLocks noChangeArrowheads="1"/>
          </p:cNvSpPr>
          <p:nvPr/>
        </p:nvSpPr>
        <p:spPr bwMode="auto">
          <a:xfrm>
            <a:off x="9048750" y="382905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88" name="exstream_shape925"/>
          <p:cNvSpPr>
            <a:spLocks noChangeArrowheads="1"/>
          </p:cNvSpPr>
          <p:nvPr/>
        </p:nvSpPr>
        <p:spPr bwMode="auto">
          <a:xfrm>
            <a:off x="9096375" y="38290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12</a:t>
            </a:r>
          </a:p>
        </p:txBody>
      </p:sp>
      <p:sp>
        <p:nvSpPr>
          <p:cNvPr id="11387" name="exstream_shape926"/>
          <p:cNvSpPr>
            <a:spLocks noChangeArrowheads="1"/>
          </p:cNvSpPr>
          <p:nvPr/>
        </p:nvSpPr>
        <p:spPr bwMode="auto">
          <a:xfrm>
            <a:off x="381000" y="40100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a:t>
            </a:r>
          </a:p>
        </p:txBody>
      </p:sp>
      <p:sp>
        <p:nvSpPr>
          <p:cNvPr id="11386" name="exstream_shape927"/>
          <p:cNvSpPr>
            <a:spLocks noChangeArrowheads="1"/>
          </p:cNvSpPr>
          <p:nvPr/>
        </p:nvSpPr>
        <p:spPr bwMode="auto">
          <a:xfrm>
            <a:off x="838200" y="401002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Janumet</a:t>
            </a:r>
          </a:p>
        </p:txBody>
      </p:sp>
      <p:sp>
        <p:nvSpPr>
          <p:cNvPr id="11385" name="exstream_shape928"/>
          <p:cNvSpPr>
            <a:spLocks noChangeArrowheads="1"/>
          </p:cNvSpPr>
          <p:nvPr/>
        </p:nvSpPr>
        <p:spPr bwMode="auto">
          <a:xfrm>
            <a:off x="3219450" y="40100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84" name="exstream_shape929"/>
          <p:cNvSpPr>
            <a:spLocks noChangeArrowheads="1"/>
          </p:cNvSpPr>
          <p:nvPr/>
        </p:nvSpPr>
        <p:spPr bwMode="auto">
          <a:xfrm>
            <a:off x="3857625" y="40100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383" name="exstream_shape930"/>
          <p:cNvSpPr>
            <a:spLocks noChangeArrowheads="1"/>
          </p:cNvSpPr>
          <p:nvPr/>
        </p:nvSpPr>
        <p:spPr bwMode="auto">
          <a:xfrm>
            <a:off x="4448175" y="40100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82" name="exstream_shape931"/>
          <p:cNvSpPr>
            <a:spLocks noChangeArrowheads="1"/>
          </p:cNvSpPr>
          <p:nvPr/>
        </p:nvSpPr>
        <p:spPr bwMode="auto">
          <a:xfrm>
            <a:off x="4543425" y="401002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Diabetes</a:t>
            </a:r>
          </a:p>
        </p:txBody>
      </p:sp>
      <p:sp>
        <p:nvSpPr>
          <p:cNvPr id="11381" name="exstream_shape932"/>
          <p:cNvSpPr>
            <a:spLocks noChangeArrowheads="1"/>
          </p:cNvSpPr>
          <p:nvPr/>
        </p:nvSpPr>
        <p:spPr bwMode="auto">
          <a:xfrm>
            <a:off x="7105650" y="401002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$703</a:t>
            </a:r>
          </a:p>
        </p:txBody>
      </p:sp>
      <p:sp>
        <p:nvSpPr>
          <p:cNvPr id="11380" name="exstream_shape933"/>
          <p:cNvSpPr>
            <a:spLocks noChangeArrowheads="1"/>
          </p:cNvSpPr>
          <p:nvPr/>
        </p:nvSpPr>
        <p:spPr bwMode="auto">
          <a:xfrm>
            <a:off x="7734300" y="401002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79" name="exstream_shape934"/>
          <p:cNvSpPr>
            <a:spLocks noChangeArrowheads="1"/>
          </p:cNvSpPr>
          <p:nvPr/>
        </p:nvSpPr>
        <p:spPr bwMode="auto">
          <a:xfrm>
            <a:off x="7858125" y="401002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$703</a:t>
            </a:r>
          </a:p>
        </p:txBody>
      </p:sp>
      <p:sp>
        <p:nvSpPr>
          <p:cNvPr id="11378" name="exstream_shape935"/>
          <p:cNvSpPr>
            <a:spLocks noChangeArrowheads="1"/>
          </p:cNvSpPr>
          <p:nvPr/>
        </p:nvSpPr>
        <p:spPr bwMode="auto">
          <a:xfrm>
            <a:off x="8477250" y="401002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77" name="exstream_shape936"/>
          <p:cNvSpPr>
            <a:spLocks noChangeArrowheads="1"/>
          </p:cNvSpPr>
          <p:nvPr/>
        </p:nvSpPr>
        <p:spPr bwMode="auto">
          <a:xfrm>
            <a:off x="9048750" y="401002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76" name="exstream_shape937"/>
          <p:cNvSpPr>
            <a:spLocks noChangeArrowheads="1"/>
          </p:cNvSpPr>
          <p:nvPr/>
        </p:nvSpPr>
        <p:spPr bwMode="auto">
          <a:xfrm>
            <a:off x="9096375" y="40100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20</a:t>
            </a:r>
          </a:p>
        </p:txBody>
      </p:sp>
      <p:sp>
        <p:nvSpPr>
          <p:cNvPr id="11375" name="exstream_shape938"/>
          <p:cNvSpPr>
            <a:spLocks noChangeArrowheads="1"/>
          </p:cNvSpPr>
          <p:nvPr/>
        </p:nvSpPr>
        <p:spPr bwMode="auto">
          <a:xfrm>
            <a:off x="381000" y="41910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12</a:t>
            </a:r>
          </a:p>
        </p:txBody>
      </p:sp>
      <p:sp>
        <p:nvSpPr>
          <p:cNvPr id="11374" name="exstream_shape939"/>
          <p:cNvSpPr>
            <a:spLocks noChangeArrowheads="1"/>
          </p:cNvSpPr>
          <p:nvPr/>
        </p:nvSpPr>
        <p:spPr bwMode="auto">
          <a:xfrm>
            <a:off x="838200" y="419100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Canasa</a:t>
            </a:r>
          </a:p>
        </p:txBody>
      </p:sp>
      <p:sp>
        <p:nvSpPr>
          <p:cNvPr id="11373" name="exstream_shape940"/>
          <p:cNvSpPr>
            <a:spLocks noChangeArrowheads="1"/>
          </p:cNvSpPr>
          <p:nvPr/>
        </p:nvSpPr>
        <p:spPr bwMode="auto">
          <a:xfrm>
            <a:off x="3219450" y="41910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72" name="exstream_shape941"/>
          <p:cNvSpPr>
            <a:spLocks noChangeArrowheads="1"/>
          </p:cNvSpPr>
          <p:nvPr/>
        </p:nvSpPr>
        <p:spPr bwMode="auto">
          <a:xfrm>
            <a:off x="3857625" y="41910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371" name="exstream_shape942"/>
          <p:cNvSpPr>
            <a:spLocks noChangeArrowheads="1"/>
          </p:cNvSpPr>
          <p:nvPr/>
        </p:nvSpPr>
        <p:spPr bwMode="auto">
          <a:xfrm>
            <a:off x="4448175" y="41910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70" name="exstream_shape943"/>
          <p:cNvSpPr>
            <a:spLocks noChangeArrowheads="1"/>
          </p:cNvSpPr>
          <p:nvPr/>
        </p:nvSpPr>
        <p:spPr bwMode="auto">
          <a:xfrm>
            <a:off x="4543425" y="419100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Crohn's Disease</a:t>
            </a:r>
          </a:p>
        </p:txBody>
      </p:sp>
      <p:sp>
        <p:nvSpPr>
          <p:cNvPr id="11369" name="exstream_shape944"/>
          <p:cNvSpPr>
            <a:spLocks noChangeArrowheads="1"/>
          </p:cNvSpPr>
          <p:nvPr/>
        </p:nvSpPr>
        <p:spPr bwMode="auto">
          <a:xfrm>
            <a:off x="7105650" y="419100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$606</a:t>
            </a:r>
          </a:p>
        </p:txBody>
      </p:sp>
      <p:sp>
        <p:nvSpPr>
          <p:cNvPr id="11368" name="exstream_shape945"/>
          <p:cNvSpPr>
            <a:spLocks noChangeArrowheads="1"/>
          </p:cNvSpPr>
          <p:nvPr/>
        </p:nvSpPr>
        <p:spPr bwMode="auto">
          <a:xfrm>
            <a:off x="7734300" y="419100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67" name="exstream_shape946"/>
          <p:cNvSpPr>
            <a:spLocks noChangeArrowheads="1"/>
          </p:cNvSpPr>
          <p:nvPr/>
        </p:nvSpPr>
        <p:spPr bwMode="auto">
          <a:xfrm>
            <a:off x="7858125" y="419100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$606</a:t>
            </a:r>
          </a:p>
        </p:txBody>
      </p:sp>
      <p:sp>
        <p:nvSpPr>
          <p:cNvPr id="11366" name="exstream_shape947"/>
          <p:cNvSpPr>
            <a:spLocks noChangeArrowheads="1"/>
          </p:cNvSpPr>
          <p:nvPr/>
        </p:nvSpPr>
        <p:spPr bwMode="auto">
          <a:xfrm>
            <a:off x="8477250" y="419100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65" name="exstream_shape948"/>
          <p:cNvSpPr>
            <a:spLocks noChangeArrowheads="1"/>
          </p:cNvSpPr>
          <p:nvPr/>
        </p:nvSpPr>
        <p:spPr bwMode="auto">
          <a:xfrm>
            <a:off x="9048750" y="419100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64" name="exstream_shape949"/>
          <p:cNvSpPr>
            <a:spLocks noChangeArrowheads="1"/>
          </p:cNvSpPr>
          <p:nvPr/>
        </p:nvSpPr>
        <p:spPr bwMode="auto">
          <a:xfrm>
            <a:off x="9096375" y="41910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
        <p:nvSpPr>
          <p:cNvPr id="11363" name="exstream_shape950"/>
          <p:cNvSpPr>
            <a:spLocks noChangeArrowheads="1"/>
          </p:cNvSpPr>
          <p:nvPr/>
        </p:nvSpPr>
        <p:spPr bwMode="auto">
          <a:xfrm>
            <a:off x="381000" y="43719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a:t>
            </a:r>
          </a:p>
        </p:txBody>
      </p:sp>
      <p:sp>
        <p:nvSpPr>
          <p:cNvPr id="11362" name="exstream_shape951"/>
          <p:cNvSpPr>
            <a:spLocks noChangeArrowheads="1"/>
          </p:cNvSpPr>
          <p:nvPr/>
        </p:nvSpPr>
        <p:spPr bwMode="auto">
          <a:xfrm>
            <a:off x="838200" y="437197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Plavix</a:t>
            </a:r>
          </a:p>
        </p:txBody>
      </p:sp>
      <p:sp>
        <p:nvSpPr>
          <p:cNvPr id="11361" name="exstream_shape952"/>
          <p:cNvSpPr>
            <a:spLocks noChangeArrowheads="1"/>
          </p:cNvSpPr>
          <p:nvPr/>
        </p:nvSpPr>
        <p:spPr bwMode="auto">
          <a:xfrm>
            <a:off x="3219450" y="43719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60" name="exstream_shape953"/>
          <p:cNvSpPr>
            <a:spLocks noChangeArrowheads="1"/>
          </p:cNvSpPr>
          <p:nvPr/>
        </p:nvSpPr>
        <p:spPr bwMode="auto">
          <a:xfrm>
            <a:off x="3857625" y="43719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359" name="exstream_shape954"/>
          <p:cNvSpPr>
            <a:spLocks noChangeArrowheads="1"/>
          </p:cNvSpPr>
          <p:nvPr/>
        </p:nvSpPr>
        <p:spPr bwMode="auto">
          <a:xfrm>
            <a:off x="4448175" y="43719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58" name="exstream_shape955"/>
          <p:cNvSpPr>
            <a:spLocks noChangeArrowheads="1"/>
          </p:cNvSpPr>
          <p:nvPr/>
        </p:nvSpPr>
        <p:spPr bwMode="auto">
          <a:xfrm>
            <a:off x="4543425" y="437197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Blood thinner</a:t>
            </a:r>
          </a:p>
        </p:txBody>
      </p:sp>
      <p:sp>
        <p:nvSpPr>
          <p:cNvPr id="11357" name="exstream_shape956"/>
          <p:cNvSpPr>
            <a:spLocks noChangeArrowheads="1"/>
          </p:cNvSpPr>
          <p:nvPr/>
        </p:nvSpPr>
        <p:spPr bwMode="auto">
          <a:xfrm>
            <a:off x="7105650" y="437197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$593</a:t>
            </a:r>
          </a:p>
        </p:txBody>
      </p:sp>
      <p:sp>
        <p:nvSpPr>
          <p:cNvPr id="11356" name="exstream_shape957"/>
          <p:cNvSpPr>
            <a:spLocks noChangeArrowheads="1"/>
          </p:cNvSpPr>
          <p:nvPr/>
        </p:nvSpPr>
        <p:spPr bwMode="auto">
          <a:xfrm>
            <a:off x="7734300" y="437197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55" name="exstream_shape958"/>
          <p:cNvSpPr>
            <a:spLocks noChangeArrowheads="1"/>
          </p:cNvSpPr>
          <p:nvPr/>
        </p:nvSpPr>
        <p:spPr bwMode="auto">
          <a:xfrm>
            <a:off x="7858125" y="437197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$1,187</a:t>
            </a:r>
          </a:p>
        </p:txBody>
      </p:sp>
      <p:sp>
        <p:nvSpPr>
          <p:cNvPr id="11354" name="exstream_shape959"/>
          <p:cNvSpPr>
            <a:spLocks noChangeArrowheads="1"/>
          </p:cNvSpPr>
          <p:nvPr/>
        </p:nvSpPr>
        <p:spPr bwMode="auto">
          <a:xfrm>
            <a:off x="8477250" y="437197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11353" name="exstream_shape960"/>
          <p:cNvSpPr>
            <a:spLocks noChangeArrowheads="1"/>
          </p:cNvSpPr>
          <p:nvPr/>
        </p:nvSpPr>
        <p:spPr bwMode="auto">
          <a:xfrm>
            <a:off x="9048750" y="437197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52" name="exstream_shape961"/>
          <p:cNvSpPr>
            <a:spLocks noChangeArrowheads="1"/>
          </p:cNvSpPr>
          <p:nvPr/>
        </p:nvSpPr>
        <p:spPr bwMode="auto">
          <a:xfrm>
            <a:off x="9096375" y="43719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26</a:t>
            </a:r>
          </a:p>
        </p:txBody>
      </p:sp>
      <p:sp>
        <p:nvSpPr>
          <p:cNvPr id="11351" name="exstream_shape962"/>
          <p:cNvSpPr>
            <a:spLocks noChangeArrowheads="1"/>
          </p:cNvSpPr>
          <p:nvPr/>
        </p:nvSpPr>
        <p:spPr bwMode="auto">
          <a:xfrm>
            <a:off x="381000" y="45529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14</a:t>
            </a:r>
          </a:p>
        </p:txBody>
      </p:sp>
      <p:sp>
        <p:nvSpPr>
          <p:cNvPr id="11350" name="exstream_shape963"/>
          <p:cNvSpPr>
            <a:spLocks noChangeArrowheads="1"/>
          </p:cNvSpPr>
          <p:nvPr/>
        </p:nvSpPr>
        <p:spPr bwMode="auto">
          <a:xfrm>
            <a:off x="838200" y="455295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Abilify</a:t>
            </a:r>
          </a:p>
        </p:txBody>
      </p:sp>
      <p:sp>
        <p:nvSpPr>
          <p:cNvPr id="11349" name="exstream_shape964"/>
          <p:cNvSpPr>
            <a:spLocks noChangeArrowheads="1"/>
          </p:cNvSpPr>
          <p:nvPr/>
        </p:nvSpPr>
        <p:spPr bwMode="auto">
          <a:xfrm>
            <a:off x="3219450" y="45529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48" name="exstream_shape965"/>
          <p:cNvSpPr>
            <a:spLocks noChangeArrowheads="1"/>
          </p:cNvSpPr>
          <p:nvPr/>
        </p:nvSpPr>
        <p:spPr bwMode="auto">
          <a:xfrm>
            <a:off x="3857625" y="45529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347" name="exstream_shape966"/>
          <p:cNvSpPr>
            <a:spLocks noChangeArrowheads="1"/>
          </p:cNvSpPr>
          <p:nvPr/>
        </p:nvSpPr>
        <p:spPr bwMode="auto">
          <a:xfrm>
            <a:off x="4448175" y="45529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46" name="exstream_shape967"/>
          <p:cNvSpPr>
            <a:spLocks noChangeArrowheads="1"/>
          </p:cNvSpPr>
          <p:nvPr/>
        </p:nvSpPr>
        <p:spPr bwMode="auto">
          <a:xfrm>
            <a:off x="4543425" y="455295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Psychosis</a:t>
            </a:r>
          </a:p>
        </p:txBody>
      </p:sp>
      <p:sp>
        <p:nvSpPr>
          <p:cNvPr id="11345" name="exstream_shape968"/>
          <p:cNvSpPr>
            <a:spLocks noChangeArrowheads="1"/>
          </p:cNvSpPr>
          <p:nvPr/>
        </p:nvSpPr>
        <p:spPr bwMode="auto">
          <a:xfrm>
            <a:off x="7105650" y="455295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$561</a:t>
            </a:r>
          </a:p>
        </p:txBody>
      </p:sp>
      <p:sp>
        <p:nvSpPr>
          <p:cNvPr id="11344" name="exstream_shape969"/>
          <p:cNvSpPr>
            <a:spLocks noChangeArrowheads="1"/>
          </p:cNvSpPr>
          <p:nvPr/>
        </p:nvSpPr>
        <p:spPr bwMode="auto">
          <a:xfrm>
            <a:off x="7734300" y="455295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43" name="exstream_shape970"/>
          <p:cNvSpPr>
            <a:spLocks noChangeArrowheads="1"/>
          </p:cNvSpPr>
          <p:nvPr/>
        </p:nvSpPr>
        <p:spPr bwMode="auto">
          <a:xfrm>
            <a:off x="7858125" y="455295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$1,123</a:t>
            </a:r>
          </a:p>
        </p:txBody>
      </p:sp>
      <p:sp>
        <p:nvSpPr>
          <p:cNvPr id="11342" name="exstream_shape971"/>
          <p:cNvSpPr>
            <a:spLocks noChangeArrowheads="1"/>
          </p:cNvSpPr>
          <p:nvPr/>
        </p:nvSpPr>
        <p:spPr bwMode="auto">
          <a:xfrm>
            <a:off x="8477250" y="455295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11341" name="exstream_shape972"/>
          <p:cNvSpPr>
            <a:spLocks noChangeArrowheads="1"/>
          </p:cNvSpPr>
          <p:nvPr/>
        </p:nvSpPr>
        <p:spPr bwMode="auto">
          <a:xfrm>
            <a:off x="9048750" y="455295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40" name="exstream_shape973"/>
          <p:cNvSpPr>
            <a:spLocks noChangeArrowheads="1"/>
          </p:cNvSpPr>
          <p:nvPr/>
        </p:nvSpPr>
        <p:spPr bwMode="auto">
          <a:xfrm>
            <a:off x="9096375" y="45529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21</a:t>
            </a:r>
          </a:p>
        </p:txBody>
      </p:sp>
      <p:sp>
        <p:nvSpPr>
          <p:cNvPr id="11339" name="exstream_shape974"/>
          <p:cNvSpPr>
            <a:spLocks noChangeArrowheads="1"/>
          </p:cNvSpPr>
          <p:nvPr/>
        </p:nvSpPr>
        <p:spPr bwMode="auto">
          <a:xfrm>
            <a:off x="381000" y="47339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15</a:t>
            </a:r>
          </a:p>
        </p:txBody>
      </p:sp>
      <p:sp>
        <p:nvSpPr>
          <p:cNvPr id="11338" name="exstream_shape975"/>
          <p:cNvSpPr>
            <a:spLocks noChangeArrowheads="1"/>
          </p:cNvSpPr>
          <p:nvPr/>
        </p:nvSpPr>
        <p:spPr bwMode="auto">
          <a:xfrm>
            <a:off x="838200" y="473392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Testim</a:t>
            </a:r>
          </a:p>
        </p:txBody>
      </p:sp>
      <p:sp>
        <p:nvSpPr>
          <p:cNvPr id="11337" name="exstream_shape976"/>
          <p:cNvSpPr>
            <a:spLocks noChangeArrowheads="1"/>
          </p:cNvSpPr>
          <p:nvPr/>
        </p:nvSpPr>
        <p:spPr bwMode="auto">
          <a:xfrm>
            <a:off x="3219450" y="47339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36" name="exstream_shape977"/>
          <p:cNvSpPr>
            <a:spLocks noChangeArrowheads="1"/>
          </p:cNvSpPr>
          <p:nvPr/>
        </p:nvSpPr>
        <p:spPr bwMode="auto">
          <a:xfrm>
            <a:off x="3857625" y="47339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335" name="exstream_shape978"/>
          <p:cNvSpPr>
            <a:spLocks noChangeArrowheads="1"/>
          </p:cNvSpPr>
          <p:nvPr/>
        </p:nvSpPr>
        <p:spPr bwMode="auto">
          <a:xfrm>
            <a:off x="4448175" y="47339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34" name="exstream_shape979"/>
          <p:cNvSpPr>
            <a:spLocks noChangeArrowheads="1"/>
          </p:cNvSpPr>
          <p:nvPr/>
        </p:nvSpPr>
        <p:spPr bwMode="auto">
          <a:xfrm>
            <a:off x="4543425" y="473392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Hormone Replacement</a:t>
            </a:r>
          </a:p>
        </p:txBody>
      </p:sp>
      <p:sp>
        <p:nvSpPr>
          <p:cNvPr id="11333" name="exstream_shape980"/>
          <p:cNvSpPr>
            <a:spLocks noChangeArrowheads="1"/>
          </p:cNvSpPr>
          <p:nvPr/>
        </p:nvSpPr>
        <p:spPr bwMode="auto">
          <a:xfrm>
            <a:off x="7105650" y="473392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$548</a:t>
            </a:r>
          </a:p>
        </p:txBody>
      </p:sp>
      <p:sp>
        <p:nvSpPr>
          <p:cNvPr id="11332" name="exstream_shape981"/>
          <p:cNvSpPr>
            <a:spLocks noChangeArrowheads="1"/>
          </p:cNvSpPr>
          <p:nvPr/>
        </p:nvSpPr>
        <p:spPr bwMode="auto">
          <a:xfrm>
            <a:off x="7734300" y="473392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31" name="exstream_shape982"/>
          <p:cNvSpPr>
            <a:spLocks noChangeArrowheads="1"/>
          </p:cNvSpPr>
          <p:nvPr/>
        </p:nvSpPr>
        <p:spPr bwMode="auto">
          <a:xfrm>
            <a:off x="7858125" y="473392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$1,643</a:t>
            </a:r>
          </a:p>
        </p:txBody>
      </p:sp>
      <p:sp>
        <p:nvSpPr>
          <p:cNvPr id="11330" name="exstream_shape983"/>
          <p:cNvSpPr>
            <a:spLocks noChangeArrowheads="1"/>
          </p:cNvSpPr>
          <p:nvPr/>
        </p:nvSpPr>
        <p:spPr bwMode="auto">
          <a:xfrm>
            <a:off x="8477250" y="473392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a:t>
            </a:r>
          </a:p>
        </p:txBody>
      </p:sp>
      <p:sp>
        <p:nvSpPr>
          <p:cNvPr id="11329" name="exstream_shape984"/>
          <p:cNvSpPr>
            <a:spLocks noChangeArrowheads="1"/>
          </p:cNvSpPr>
          <p:nvPr/>
        </p:nvSpPr>
        <p:spPr bwMode="auto">
          <a:xfrm>
            <a:off x="9048750" y="473392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28" name="exstream_shape985"/>
          <p:cNvSpPr>
            <a:spLocks noChangeArrowheads="1"/>
          </p:cNvSpPr>
          <p:nvPr/>
        </p:nvSpPr>
        <p:spPr bwMode="auto">
          <a:xfrm>
            <a:off x="9096375" y="47339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a:t>
            </a:r>
          </a:p>
        </p:txBody>
      </p:sp>
      <p:sp>
        <p:nvSpPr>
          <p:cNvPr id="11327" name="exstream_shape986"/>
          <p:cNvSpPr>
            <a:spLocks noChangeArrowheads="1"/>
          </p:cNvSpPr>
          <p:nvPr/>
        </p:nvSpPr>
        <p:spPr bwMode="auto">
          <a:xfrm>
            <a:off x="381000" y="49149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a:t>
            </a:r>
          </a:p>
        </p:txBody>
      </p:sp>
      <p:sp>
        <p:nvSpPr>
          <p:cNvPr id="11326" name="exstream_shape987"/>
          <p:cNvSpPr>
            <a:spLocks noChangeArrowheads="1"/>
          </p:cNvSpPr>
          <p:nvPr/>
        </p:nvSpPr>
        <p:spPr bwMode="auto">
          <a:xfrm>
            <a:off x="838200" y="491490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Androgel</a:t>
            </a:r>
          </a:p>
        </p:txBody>
      </p:sp>
      <p:sp>
        <p:nvSpPr>
          <p:cNvPr id="11325" name="exstream_shape988"/>
          <p:cNvSpPr>
            <a:spLocks noChangeArrowheads="1"/>
          </p:cNvSpPr>
          <p:nvPr/>
        </p:nvSpPr>
        <p:spPr bwMode="auto">
          <a:xfrm>
            <a:off x="3219450" y="49149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24" name="exstream_shape989"/>
          <p:cNvSpPr>
            <a:spLocks noChangeArrowheads="1"/>
          </p:cNvSpPr>
          <p:nvPr/>
        </p:nvSpPr>
        <p:spPr bwMode="auto">
          <a:xfrm>
            <a:off x="3857625" y="49149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323" name="exstream_shape990"/>
          <p:cNvSpPr>
            <a:spLocks noChangeArrowheads="1"/>
          </p:cNvSpPr>
          <p:nvPr/>
        </p:nvSpPr>
        <p:spPr bwMode="auto">
          <a:xfrm>
            <a:off x="4448175" y="49149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22" name="exstream_shape991"/>
          <p:cNvSpPr>
            <a:spLocks noChangeArrowheads="1"/>
          </p:cNvSpPr>
          <p:nvPr/>
        </p:nvSpPr>
        <p:spPr bwMode="auto">
          <a:xfrm>
            <a:off x="4543425" y="491490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Hormone Replacement</a:t>
            </a:r>
          </a:p>
        </p:txBody>
      </p:sp>
      <p:sp>
        <p:nvSpPr>
          <p:cNvPr id="11321" name="exstream_shape992"/>
          <p:cNvSpPr>
            <a:spLocks noChangeArrowheads="1"/>
          </p:cNvSpPr>
          <p:nvPr/>
        </p:nvSpPr>
        <p:spPr bwMode="auto">
          <a:xfrm>
            <a:off x="7105650" y="491490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$527</a:t>
            </a:r>
          </a:p>
        </p:txBody>
      </p:sp>
      <p:sp>
        <p:nvSpPr>
          <p:cNvPr id="11320" name="exstream_shape993"/>
          <p:cNvSpPr>
            <a:spLocks noChangeArrowheads="1"/>
          </p:cNvSpPr>
          <p:nvPr/>
        </p:nvSpPr>
        <p:spPr bwMode="auto">
          <a:xfrm>
            <a:off x="7734300" y="491490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19" name="exstream_shape994"/>
          <p:cNvSpPr>
            <a:spLocks noChangeArrowheads="1"/>
          </p:cNvSpPr>
          <p:nvPr/>
        </p:nvSpPr>
        <p:spPr bwMode="auto">
          <a:xfrm>
            <a:off x="7858125" y="491490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$5,802</a:t>
            </a:r>
          </a:p>
        </p:txBody>
      </p:sp>
      <p:sp>
        <p:nvSpPr>
          <p:cNvPr id="11318" name="exstream_shape995"/>
          <p:cNvSpPr>
            <a:spLocks noChangeArrowheads="1"/>
          </p:cNvSpPr>
          <p:nvPr/>
        </p:nvSpPr>
        <p:spPr bwMode="auto">
          <a:xfrm>
            <a:off x="8477250" y="491490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a:t>
            </a:r>
          </a:p>
        </p:txBody>
      </p:sp>
      <p:sp>
        <p:nvSpPr>
          <p:cNvPr id="11317" name="exstream_shape996"/>
          <p:cNvSpPr>
            <a:spLocks noChangeArrowheads="1"/>
          </p:cNvSpPr>
          <p:nvPr/>
        </p:nvSpPr>
        <p:spPr bwMode="auto">
          <a:xfrm>
            <a:off x="9048750" y="491490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16" name="exstream_shape997"/>
          <p:cNvSpPr>
            <a:spLocks noChangeArrowheads="1"/>
          </p:cNvSpPr>
          <p:nvPr/>
        </p:nvSpPr>
        <p:spPr bwMode="auto">
          <a:xfrm>
            <a:off x="9096375" y="49149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42</a:t>
            </a:r>
          </a:p>
        </p:txBody>
      </p:sp>
      <p:sp>
        <p:nvSpPr>
          <p:cNvPr id="11315" name="exstream_shape998"/>
          <p:cNvSpPr>
            <a:spLocks noChangeArrowheads="1"/>
          </p:cNvSpPr>
          <p:nvPr/>
        </p:nvSpPr>
        <p:spPr bwMode="auto">
          <a:xfrm>
            <a:off x="381000" y="50958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17</a:t>
            </a:r>
          </a:p>
        </p:txBody>
      </p:sp>
      <p:sp>
        <p:nvSpPr>
          <p:cNvPr id="11314" name="exstream_shape999"/>
          <p:cNvSpPr>
            <a:spLocks noChangeArrowheads="1"/>
          </p:cNvSpPr>
          <p:nvPr/>
        </p:nvSpPr>
        <p:spPr bwMode="auto">
          <a:xfrm>
            <a:off x="838200" y="509587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Relpax</a:t>
            </a:r>
          </a:p>
        </p:txBody>
      </p:sp>
      <p:sp>
        <p:nvSpPr>
          <p:cNvPr id="11313" name="exstream_shape1000"/>
          <p:cNvSpPr>
            <a:spLocks noChangeArrowheads="1"/>
          </p:cNvSpPr>
          <p:nvPr/>
        </p:nvSpPr>
        <p:spPr bwMode="auto">
          <a:xfrm>
            <a:off x="3219450" y="50958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12" name="exstream_shape1001"/>
          <p:cNvSpPr>
            <a:spLocks noChangeArrowheads="1"/>
          </p:cNvSpPr>
          <p:nvPr/>
        </p:nvSpPr>
        <p:spPr bwMode="auto">
          <a:xfrm>
            <a:off x="3857625" y="509587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311" name="exstream_shape1002"/>
          <p:cNvSpPr>
            <a:spLocks noChangeArrowheads="1"/>
          </p:cNvSpPr>
          <p:nvPr/>
        </p:nvSpPr>
        <p:spPr bwMode="auto">
          <a:xfrm>
            <a:off x="4448175" y="509587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10" name="exstream_shape1003"/>
          <p:cNvSpPr>
            <a:spLocks noChangeArrowheads="1"/>
          </p:cNvSpPr>
          <p:nvPr/>
        </p:nvSpPr>
        <p:spPr bwMode="auto">
          <a:xfrm>
            <a:off x="4543425" y="509587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Migraine</a:t>
            </a:r>
          </a:p>
        </p:txBody>
      </p:sp>
      <p:sp>
        <p:nvSpPr>
          <p:cNvPr id="11309" name="exstream_shape1004"/>
          <p:cNvSpPr>
            <a:spLocks noChangeArrowheads="1"/>
          </p:cNvSpPr>
          <p:nvPr/>
        </p:nvSpPr>
        <p:spPr bwMode="auto">
          <a:xfrm>
            <a:off x="7105650" y="509587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$508</a:t>
            </a:r>
          </a:p>
        </p:txBody>
      </p:sp>
      <p:sp>
        <p:nvSpPr>
          <p:cNvPr id="11308" name="exstream_shape1005"/>
          <p:cNvSpPr>
            <a:spLocks noChangeArrowheads="1"/>
          </p:cNvSpPr>
          <p:nvPr/>
        </p:nvSpPr>
        <p:spPr bwMode="auto">
          <a:xfrm>
            <a:off x="7734300" y="509587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07" name="exstream_shape1006"/>
          <p:cNvSpPr>
            <a:spLocks noChangeArrowheads="1"/>
          </p:cNvSpPr>
          <p:nvPr/>
        </p:nvSpPr>
        <p:spPr bwMode="auto">
          <a:xfrm>
            <a:off x="7858125" y="509587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$1,016</a:t>
            </a:r>
          </a:p>
        </p:txBody>
      </p:sp>
      <p:sp>
        <p:nvSpPr>
          <p:cNvPr id="11306" name="exstream_shape1007"/>
          <p:cNvSpPr>
            <a:spLocks noChangeArrowheads="1"/>
          </p:cNvSpPr>
          <p:nvPr/>
        </p:nvSpPr>
        <p:spPr bwMode="auto">
          <a:xfrm>
            <a:off x="8477250" y="509587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11305" name="exstream_shape1008"/>
          <p:cNvSpPr>
            <a:spLocks noChangeArrowheads="1"/>
          </p:cNvSpPr>
          <p:nvPr/>
        </p:nvSpPr>
        <p:spPr bwMode="auto">
          <a:xfrm>
            <a:off x="9048750" y="509587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304" name="exstream_shape1009"/>
          <p:cNvSpPr>
            <a:spLocks noChangeArrowheads="1"/>
          </p:cNvSpPr>
          <p:nvPr/>
        </p:nvSpPr>
        <p:spPr bwMode="auto">
          <a:xfrm>
            <a:off x="9096375" y="50958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24</a:t>
            </a:r>
          </a:p>
        </p:txBody>
      </p:sp>
      <p:sp>
        <p:nvSpPr>
          <p:cNvPr id="11303" name="exstream_shape1010"/>
          <p:cNvSpPr>
            <a:spLocks noChangeArrowheads="1"/>
          </p:cNvSpPr>
          <p:nvPr/>
        </p:nvSpPr>
        <p:spPr bwMode="auto">
          <a:xfrm>
            <a:off x="381000" y="52768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18</a:t>
            </a:r>
          </a:p>
        </p:txBody>
      </p:sp>
      <p:sp>
        <p:nvSpPr>
          <p:cNvPr id="11302" name="exstream_shape1011"/>
          <p:cNvSpPr>
            <a:spLocks noChangeArrowheads="1"/>
          </p:cNvSpPr>
          <p:nvPr/>
        </p:nvSpPr>
        <p:spPr bwMode="auto">
          <a:xfrm>
            <a:off x="838200" y="527685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Patanol</a:t>
            </a:r>
          </a:p>
        </p:txBody>
      </p:sp>
      <p:sp>
        <p:nvSpPr>
          <p:cNvPr id="11301" name="exstream_shape1012"/>
          <p:cNvSpPr>
            <a:spLocks noChangeArrowheads="1"/>
          </p:cNvSpPr>
          <p:nvPr/>
        </p:nvSpPr>
        <p:spPr bwMode="auto">
          <a:xfrm>
            <a:off x="3219450" y="52768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300" name="exstream_shape1013"/>
          <p:cNvSpPr>
            <a:spLocks noChangeArrowheads="1"/>
          </p:cNvSpPr>
          <p:nvPr/>
        </p:nvSpPr>
        <p:spPr bwMode="auto">
          <a:xfrm>
            <a:off x="3857625" y="527685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299" name="exstream_shape1014"/>
          <p:cNvSpPr>
            <a:spLocks noChangeArrowheads="1"/>
          </p:cNvSpPr>
          <p:nvPr/>
        </p:nvSpPr>
        <p:spPr bwMode="auto">
          <a:xfrm>
            <a:off x="4448175" y="527685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98" name="exstream_shape1015"/>
          <p:cNvSpPr>
            <a:spLocks noChangeArrowheads="1"/>
          </p:cNvSpPr>
          <p:nvPr/>
        </p:nvSpPr>
        <p:spPr bwMode="auto">
          <a:xfrm>
            <a:off x="4543425" y="527685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Allergic Conjunctivitis</a:t>
            </a:r>
          </a:p>
        </p:txBody>
      </p:sp>
      <p:sp>
        <p:nvSpPr>
          <p:cNvPr id="11297" name="exstream_shape1016"/>
          <p:cNvSpPr>
            <a:spLocks noChangeArrowheads="1"/>
          </p:cNvSpPr>
          <p:nvPr/>
        </p:nvSpPr>
        <p:spPr bwMode="auto">
          <a:xfrm>
            <a:off x="7105650" y="527685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$491</a:t>
            </a:r>
          </a:p>
        </p:txBody>
      </p:sp>
      <p:sp>
        <p:nvSpPr>
          <p:cNvPr id="11296" name="exstream_shape1017"/>
          <p:cNvSpPr>
            <a:spLocks noChangeArrowheads="1"/>
          </p:cNvSpPr>
          <p:nvPr/>
        </p:nvSpPr>
        <p:spPr bwMode="auto">
          <a:xfrm>
            <a:off x="7734300" y="527685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95" name="exstream_shape1018"/>
          <p:cNvSpPr>
            <a:spLocks noChangeArrowheads="1"/>
          </p:cNvSpPr>
          <p:nvPr/>
        </p:nvSpPr>
        <p:spPr bwMode="auto">
          <a:xfrm>
            <a:off x="7858125" y="527685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$491</a:t>
            </a:r>
          </a:p>
        </p:txBody>
      </p:sp>
      <p:sp>
        <p:nvSpPr>
          <p:cNvPr id="11294" name="exstream_shape1019"/>
          <p:cNvSpPr>
            <a:spLocks noChangeArrowheads="1"/>
          </p:cNvSpPr>
          <p:nvPr/>
        </p:nvSpPr>
        <p:spPr bwMode="auto">
          <a:xfrm>
            <a:off x="8477250" y="527685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293" name="exstream_shape1020"/>
          <p:cNvSpPr>
            <a:spLocks noChangeArrowheads="1"/>
          </p:cNvSpPr>
          <p:nvPr/>
        </p:nvSpPr>
        <p:spPr bwMode="auto">
          <a:xfrm>
            <a:off x="9048750" y="527685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92" name="exstream_shape1021"/>
          <p:cNvSpPr>
            <a:spLocks noChangeArrowheads="1"/>
          </p:cNvSpPr>
          <p:nvPr/>
        </p:nvSpPr>
        <p:spPr bwMode="auto">
          <a:xfrm>
            <a:off x="9096375" y="527685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25</a:t>
            </a:r>
          </a:p>
        </p:txBody>
      </p:sp>
      <p:sp>
        <p:nvSpPr>
          <p:cNvPr id="11291" name="exstream_shape1022"/>
          <p:cNvSpPr>
            <a:spLocks noChangeArrowheads="1"/>
          </p:cNvSpPr>
          <p:nvPr/>
        </p:nvSpPr>
        <p:spPr bwMode="auto">
          <a:xfrm>
            <a:off x="381000" y="54578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19</a:t>
            </a:r>
          </a:p>
        </p:txBody>
      </p:sp>
      <p:sp>
        <p:nvSpPr>
          <p:cNvPr id="11290" name="exstream_shape1023"/>
          <p:cNvSpPr>
            <a:spLocks noChangeArrowheads="1"/>
          </p:cNvSpPr>
          <p:nvPr/>
        </p:nvSpPr>
        <p:spPr bwMode="auto">
          <a:xfrm>
            <a:off x="838200" y="5457825"/>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Victoza 3-Pak</a:t>
            </a:r>
          </a:p>
        </p:txBody>
      </p:sp>
      <p:sp>
        <p:nvSpPr>
          <p:cNvPr id="11289" name="exstream_shape1024"/>
          <p:cNvSpPr>
            <a:spLocks noChangeArrowheads="1"/>
          </p:cNvSpPr>
          <p:nvPr/>
        </p:nvSpPr>
        <p:spPr bwMode="auto">
          <a:xfrm>
            <a:off x="3219450" y="54578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288" name="exstream_shape1025"/>
          <p:cNvSpPr>
            <a:spLocks noChangeArrowheads="1"/>
          </p:cNvSpPr>
          <p:nvPr/>
        </p:nvSpPr>
        <p:spPr bwMode="auto">
          <a:xfrm>
            <a:off x="3857625" y="5457825"/>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287" name="exstream_shape1026"/>
          <p:cNvSpPr>
            <a:spLocks noChangeArrowheads="1"/>
          </p:cNvSpPr>
          <p:nvPr/>
        </p:nvSpPr>
        <p:spPr bwMode="auto">
          <a:xfrm>
            <a:off x="4448175" y="5457825"/>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86" name="exstream_shape1027"/>
          <p:cNvSpPr>
            <a:spLocks noChangeArrowheads="1"/>
          </p:cNvSpPr>
          <p:nvPr/>
        </p:nvSpPr>
        <p:spPr bwMode="auto">
          <a:xfrm>
            <a:off x="4543425" y="5457825"/>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Diabetes</a:t>
            </a:r>
          </a:p>
        </p:txBody>
      </p:sp>
      <p:sp>
        <p:nvSpPr>
          <p:cNvPr id="11285" name="exstream_shape1028"/>
          <p:cNvSpPr>
            <a:spLocks noChangeArrowheads="1"/>
          </p:cNvSpPr>
          <p:nvPr/>
        </p:nvSpPr>
        <p:spPr bwMode="auto">
          <a:xfrm>
            <a:off x="7105650" y="545782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$447</a:t>
            </a:r>
          </a:p>
        </p:txBody>
      </p:sp>
      <p:sp>
        <p:nvSpPr>
          <p:cNvPr id="11284" name="exstream_shape1029"/>
          <p:cNvSpPr>
            <a:spLocks noChangeArrowheads="1"/>
          </p:cNvSpPr>
          <p:nvPr/>
        </p:nvSpPr>
        <p:spPr bwMode="auto">
          <a:xfrm>
            <a:off x="7734300" y="545782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83" name="exstream_shape1030"/>
          <p:cNvSpPr>
            <a:spLocks noChangeArrowheads="1"/>
          </p:cNvSpPr>
          <p:nvPr/>
        </p:nvSpPr>
        <p:spPr bwMode="auto">
          <a:xfrm>
            <a:off x="7858125" y="5457825"/>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$3,578</a:t>
            </a:r>
          </a:p>
        </p:txBody>
      </p:sp>
      <p:sp>
        <p:nvSpPr>
          <p:cNvPr id="11282" name="exstream_shape1031"/>
          <p:cNvSpPr>
            <a:spLocks noChangeArrowheads="1"/>
          </p:cNvSpPr>
          <p:nvPr/>
        </p:nvSpPr>
        <p:spPr bwMode="auto">
          <a:xfrm>
            <a:off x="8477250" y="5457825"/>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a:t>
            </a:r>
          </a:p>
        </p:txBody>
      </p:sp>
      <p:sp>
        <p:nvSpPr>
          <p:cNvPr id="11281" name="exstream_shape1032"/>
          <p:cNvSpPr>
            <a:spLocks noChangeArrowheads="1"/>
          </p:cNvSpPr>
          <p:nvPr/>
        </p:nvSpPr>
        <p:spPr bwMode="auto">
          <a:xfrm>
            <a:off x="9048750" y="5457825"/>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80" name="exstream_shape1033"/>
          <p:cNvSpPr>
            <a:spLocks noChangeArrowheads="1"/>
          </p:cNvSpPr>
          <p:nvPr/>
        </p:nvSpPr>
        <p:spPr bwMode="auto">
          <a:xfrm>
            <a:off x="9096375" y="545782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
        <p:nvSpPr>
          <p:cNvPr id="11279" name="exstream_shape1034"/>
          <p:cNvSpPr>
            <a:spLocks noChangeArrowheads="1"/>
          </p:cNvSpPr>
          <p:nvPr/>
        </p:nvSpPr>
        <p:spPr bwMode="auto">
          <a:xfrm>
            <a:off x="381000" y="56388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20</a:t>
            </a:r>
          </a:p>
        </p:txBody>
      </p:sp>
      <p:sp>
        <p:nvSpPr>
          <p:cNvPr id="11278" name="exstream_shape1035"/>
          <p:cNvSpPr>
            <a:spLocks noChangeArrowheads="1"/>
          </p:cNvSpPr>
          <p:nvPr/>
        </p:nvSpPr>
        <p:spPr bwMode="auto">
          <a:xfrm>
            <a:off x="838200" y="5638800"/>
            <a:ext cx="2381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Ziana</a:t>
            </a:r>
          </a:p>
        </p:txBody>
      </p:sp>
      <p:sp>
        <p:nvSpPr>
          <p:cNvPr id="11277" name="exstream_shape1036"/>
          <p:cNvSpPr>
            <a:spLocks noChangeArrowheads="1"/>
          </p:cNvSpPr>
          <p:nvPr/>
        </p:nvSpPr>
        <p:spPr bwMode="auto">
          <a:xfrm>
            <a:off x="3219450" y="56388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276" name="exstream_shape1037"/>
          <p:cNvSpPr>
            <a:spLocks noChangeArrowheads="1"/>
          </p:cNvSpPr>
          <p:nvPr/>
        </p:nvSpPr>
        <p:spPr bwMode="auto">
          <a:xfrm>
            <a:off x="3857625" y="5638800"/>
            <a:ext cx="5905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t>
            </a:r>
          </a:p>
        </p:txBody>
      </p:sp>
      <p:sp>
        <p:nvSpPr>
          <p:cNvPr id="11275" name="exstream_shape1038"/>
          <p:cNvSpPr>
            <a:spLocks noChangeArrowheads="1"/>
          </p:cNvSpPr>
          <p:nvPr/>
        </p:nvSpPr>
        <p:spPr bwMode="auto">
          <a:xfrm>
            <a:off x="4448175" y="5638800"/>
            <a:ext cx="952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74" name="exstream_shape1039"/>
          <p:cNvSpPr>
            <a:spLocks noChangeArrowheads="1"/>
          </p:cNvSpPr>
          <p:nvPr/>
        </p:nvSpPr>
        <p:spPr bwMode="auto">
          <a:xfrm>
            <a:off x="4543425" y="5638800"/>
            <a:ext cx="2562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Acne</a:t>
            </a:r>
          </a:p>
        </p:txBody>
      </p:sp>
      <p:sp>
        <p:nvSpPr>
          <p:cNvPr id="11273" name="exstream_shape1040"/>
          <p:cNvSpPr>
            <a:spLocks noChangeArrowheads="1"/>
          </p:cNvSpPr>
          <p:nvPr/>
        </p:nvSpPr>
        <p:spPr bwMode="auto">
          <a:xfrm>
            <a:off x="7105650" y="563880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$447</a:t>
            </a:r>
          </a:p>
        </p:txBody>
      </p:sp>
      <p:sp>
        <p:nvSpPr>
          <p:cNvPr id="11272" name="exstream_shape1041"/>
          <p:cNvSpPr>
            <a:spLocks noChangeArrowheads="1"/>
          </p:cNvSpPr>
          <p:nvPr/>
        </p:nvSpPr>
        <p:spPr bwMode="auto">
          <a:xfrm>
            <a:off x="7734300" y="5638800"/>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71" name="exstream_shape1042"/>
          <p:cNvSpPr>
            <a:spLocks noChangeArrowheads="1"/>
          </p:cNvSpPr>
          <p:nvPr/>
        </p:nvSpPr>
        <p:spPr bwMode="auto">
          <a:xfrm>
            <a:off x="7858125" y="5638800"/>
            <a:ext cx="6191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$447</a:t>
            </a:r>
          </a:p>
        </p:txBody>
      </p:sp>
      <p:sp>
        <p:nvSpPr>
          <p:cNvPr id="11270" name="exstream_shape1043"/>
          <p:cNvSpPr>
            <a:spLocks noChangeArrowheads="1"/>
          </p:cNvSpPr>
          <p:nvPr/>
        </p:nvSpPr>
        <p:spPr bwMode="auto">
          <a:xfrm>
            <a:off x="8477250" y="5638800"/>
            <a:ext cx="5715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1269" name="exstream_shape1044"/>
          <p:cNvSpPr>
            <a:spLocks noChangeArrowheads="1"/>
          </p:cNvSpPr>
          <p:nvPr/>
        </p:nvSpPr>
        <p:spPr bwMode="auto">
          <a:xfrm>
            <a:off x="9048750" y="5638800"/>
            <a:ext cx="47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1268" name="exstream_shape1045"/>
          <p:cNvSpPr>
            <a:spLocks noChangeArrowheads="1"/>
          </p:cNvSpPr>
          <p:nvPr/>
        </p:nvSpPr>
        <p:spPr bwMode="auto">
          <a:xfrm>
            <a:off x="9096375" y="56388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Tree>
    <p:extLst>
      <p:ext uri="{BB962C8B-B14F-4D97-AF65-F5344CB8AC3E}">
        <p14:creationId xmlns:p14="http://schemas.microsoft.com/office/powerpoint/2010/main" val="2189567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42" name="exstream_shape298"/>
          <p:cNvSpPr>
            <a:spLocks noChangeArrowheads="1"/>
          </p:cNvSpPr>
          <p:nvPr/>
        </p:nvSpPr>
        <p:spPr bwMode="auto">
          <a:xfrm>
            <a:off x="400050" y="323850"/>
            <a:ext cx="476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41" name="exstream_shape299"/>
          <p:cNvSpPr>
            <a:spLocks noChangeArrowheads="1"/>
          </p:cNvSpPr>
          <p:nvPr/>
        </p:nvSpPr>
        <p:spPr bwMode="auto">
          <a:xfrm>
            <a:off x="400050" y="32385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3540" name="exstream_shape300"/>
          <p:cNvSpPr>
            <a:spLocks noChangeArrowheads="1"/>
          </p:cNvSpPr>
          <p:nvPr/>
        </p:nvSpPr>
        <p:spPr bwMode="auto">
          <a:xfrm>
            <a:off x="400050" y="323850"/>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3539" name="exstream_shape301"/>
          <p:cNvSpPr>
            <a:spLocks noChangeArrowheads="1"/>
          </p:cNvSpPr>
          <p:nvPr/>
        </p:nvSpPr>
        <p:spPr bwMode="auto">
          <a:xfrm>
            <a:off x="447675" y="323850"/>
            <a:ext cx="90963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38" name="exstream_shape302"/>
          <p:cNvSpPr>
            <a:spLocks noChangeArrowheads="1"/>
          </p:cNvSpPr>
          <p:nvPr/>
        </p:nvSpPr>
        <p:spPr bwMode="auto">
          <a:xfrm>
            <a:off x="447675" y="323850"/>
            <a:ext cx="9096375" cy="0"/>
          </a:xfrm>
          <a:custGeom>
            <a:avLst/>
            <a:gdLst>
              <a:gd name="T0" fmla="*/ 0 w 5730"/>
              <a:gd name="T1" fmla="*/ 5730 w 5730"/>
            </a:gdLst>
            <a:ahLst/>
            <a:cxnLst>
              <a:cxn ang="0">
                <a:pos x="T0" y="0"/>
              </a:cxn>
              <a:cxn ang="0">
                <a:pos x="T1" y="0"/>
              </a:cxn>
            </a:cxnLst>
            <a:rect l="0" t="0" r="r" b="b"/>
            <a:pathLst>
              <a:path w="5730">
                <a:moveTo>
                  <a:pt x="0" y="0"/>
                </a:moveTo>
                <a:lnTo>
                  <a:pt x="5730" y="0"/>
                </a:lnTo>
              </a:path>
            </a:pathLst>
          </a:custGeom>
          <a:solidFill>
            <a:srgbClr val="FFFFFF"/>
          </a:solidFill>
          <a:ln w="12700">
            <a:solidFill>
              <a:srgbClr val="919190"/>
            </a:solidFill>
            <a:round/>
            <a:headEnd/>
            <a:tailEnd/>
          </a:ln>
        </p:spPr>
        <p:txBody>
          <a:bodyPr/>
          <a:lstStyle/>
          <a:p>
            <a:endParaRPr lang="en-US"/>
          </a:p>
        </p:txBody>
      </p:sp>
      <p:sp>
        <p:nvSpPr>
          <p:cNvPr id="13537" name="exstream_shape303"/>
          <p:cNvSpPr>
            <a:spLocks noChangeArrowheads="1"/>
          </p:cNvSpPr>
          <p:nvPr/>
        </p:nvSpPr>
        <p:spPr bwMode="auto">
          <a:xfrm>
            <a:off x="9544050" y="323850"/>
            <a:ext cx="476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36" name="exstream_shape304"/>
          <p:cNvSpPr>
            <a:spLocks noChangeArrowheads="1"/>
          </p:cNvSpPr>
          <p:nvPr/>
        </p:nvSpPr>
        <p:spPr bwMode="auto">
          <a:xfrm>
            <a:off x="9591675" y="32385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13535" name="exstream_shape305"/>
          <p:cNvSpPr>
            <a:spLocks noChangeArrowheads="1"/>
          </p:cNvSpPr>
          <p:nvPr/>
        </p:nvSpPr>
        <p:spPr bwMode="auto">
          <a:xfrm>
            <a:off x="9544050" y="323850"/>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3534" name="exstream_shape306"/>
          <p:cNvSpPr>
            <a:spLocks noChangeArrowheads="1"/>
          </p:cNvSpPr>
          <p:nvPr/>
        </p:nvSpPr>
        <p:spPr bwMode="auto">
          <a:xfrm>
            <a:off x="400050" y="1352550"/>
            <a:ext cx="476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33" name="exstream_shape307"/>
          <p:cNvSpPr>
            <a:spLocks noChangeArrowheads="1"/>
          </p:cNvSpPr>
          <p:nvPr/>
        </p:nvSpPr>
        <p:spPr bwMode="auto">
          <a:xfrm>
            <a:off x="400050" y="135255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3532" name="exstream_shape308"/>
          <p:cNvSpPr>
            <a:spLocks noChangeArrowheads="1"/>
          </p:cNvSpPr>
          <p:nvPr/>
        </p:nvSpPr>
        <p:spPr bwMode="auto">
          <a:xfrm>
            <a:off x="447675" y="1352550"/>
            <a:ext cx="90963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31" name="exstream_shape309"/>
          <p:cNvSpPr>
            <a:spLocks noChangeArrowheads="1"/>
          </p:cNvSpPr>
          <p:nvPr/>
        </p:nvSpPr>
        <p:spPr bwMode="auto">
          <a:xfrm>
            <a:off x="9544050" y="1352550"/>
            <a:ext cx="476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30" name="exstream_shape310"/>
          <p:cNvSpPr>
            <a:spLocks noChangeArrowheads="1"/>
          </p:cNvSpPr>
          <p:nvPr/>
        </p:nvSpPr>
        <p:spPr bwMode="auto">
          <a:xfrm>
            <a:off x="9591675" y="135255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13529" name="exstream_shape311"/>
          <p:cNvSpPr>
            <a:spLocks noChangeArrowheads="1"/>
          </p:cNvSpPr>
          <p:nvPr/>
        </p:nvSpPr>
        <p:spPr bwMode="auto">
          <a:xfrm>
            <a:off x="400050" y="1485900"/>
            <a:ext cx="4762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28" name="exstream_shape312"/>
          <p:cNvSpPr>
            <a:spLocks noChangeArrowheads="1"/>
          </p:cNvSpPr>
          <p:nvPr/>
        </p:nvSpPr>
        <p:spPr bwMode="auto">
          <a:xfrm>
            <a:off x="400050" y="1485900"/>
            <a:ext cx="0" cy="4581525"/>
          </a:xfrm>
          <a:custGeom>
            <a:avLst/>
            <a:gdLst>
              <a:gd name="T0" fmla="*/ 0 h 2886"/>
              <a:gd name="T1" fmla="*/ 2886 h 2886"/>
            </a:gdLst>
            <a:ahLst/>
            <a:cxnLst>
              <a:cxn ang="0">
                <a:pos x="0" y="T0"/>
              </a:cxn>
              <a:cxn ang="0">
                <a:pos x="0" y="T1"/>
              </a:cxn>
            </a:cxnLst>
            <a:rect l="0" t="0" r="r" b="b"/>
            <a:pathLst>
              <a:path h="2886">
                <a:moveTo>
                  <a:pt x="0" y="0"/>
                </a:moveTo>
                <a:lnTo>
                  <a:pt x="0" y="2886"/>
                </a:lnTo>
              </a:path>
            </a:pathLst>
          </a:custGeom>
          <a:solidFill>
            <a:srgbClr val="FFFFFF"/>
          </a:solidFill>
          <a:ln w="12700">
            <a:solidFill>
              <a:srgbClr val="919190"/>
            </a:solidFill>
            <a:round/>
            <a:headEnd/>
            <a:tailEnd/>
          </a:ln>
        </p:spPr>
        <p:txBody>
          <a:bodyPr/>
          <a:lstStyle/>
          <a:p>
            <a:endParaRPr lang="en-US"/>
          </a:p>
        </p:txBody>
      </p:sp>
      <p:sp>
        <p:nvSpPr>
          <p:cNvPr id="13527" name="exstream_shape313"/>
          <p:cNvSpPr>
            <a:spLocks noChangeArrowheads="1"/>
          </p:cNvSpPr>
          <p:nvPr/>
        </p:nvSpPr>
        <p:spPr bwMode="auto">
          <a:xfrm>
            <a:off x="447675" y="1485900"/>
            <a:ext cx="909637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26" name="exstream_shape314"/>
          <p:cNvSpPr>
            <a:spLocks noChangeArrowheads="1"/>
          </p:cNvSpPr>
          <p:nvPr/>
        </p:nvSpPr>
        <p:spPr bwMode="auto">
          <a:xfrm>
            <a:off x="9544050" y="1485900"/>
            <a:ext cx="47625" cy="45815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25" name="exstream_shape315"/>
          <p:cNvSpPr>
            <a:spLocks noChangeArrowheads="1"/>
          </p:cNvSpPr>
          <p:nvPr/>
        </p:nvSpPr>
        <p:spPr bwMode="auto">
          <a:xfrm>
            <a:off x="9591675" y="1485900"/>
            <a:ext cx="0" cy="4581525"/>
          </a:xfrm>
          <a:custGeom>
            <a:avLst/>
            <a:gdLst>
              <a:gd name="T0" fmla="*/ 0 h 2886"/>
              <a:gd name="T1" fmla="*/ 2886 h 2886"/>
            </a:gdLst>
            <a:ahLst/>
            <a:cxnLst>
              <a:cxn ang="0">
                <a:pos x="0" y="T0"/>
              </a:cxn>
              <a:cxn ang="0">
                <a:pos x="0" y="T1"/>
              </a:cxn>
            </a:cxnLst>
            <a:rect l="0" t="0" r="r" b="b"/>
            <a:pathLst>
              <a:path h="2886">
                <a:moveTo>
                  <a:pt x="0" y="0"/>
                </a:moveTo>
                <a:lnTo>
                  <a:pt x="0" y="2886"/>
                </a:lnTo>
              </a:path>
            </a:pathLst>
          </a:custGeom>
          <a:solidFill>
            <a:srgbClr val="FFFFFF"/>
          </a:solidFill>
          <a:ln w="12700">
            <a:solidFill>
              <a:srgbClr val="919190"/>
            </a:solidFill>
            <a:round/>
            <a:headEnd/>
            <a:tailEnd/>
          </a:ln>
        </p:spPr>
        <p:txBody>
          <a:bodyPr/>
          <a:lstStyle/>
          <a:p>
            <a:endParaRPr lang="en-US"/>
          </a:p>
        </p:txBody>
      </p:sp>
      <p:sp>
        <p:nvSpPr>
          <p:cNvPr id="13524" name="exstream_shape316"/>
          <p:cNvSpPr>
            <a:spLocks noChangeArrowheads="1"/>
          </p:cNvSpPr>
          <p:nvPr/>
        </p:nvSpPr>
        <p:spPr bwMode="auto">
          <a:xfrm>
            <a:off x="400050" y="6067425"/>
            <a:ext cx="4762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23" name="exstream_shape317"/>
          <p:cNvSpPr>
            <a:spLocks noChangeArrowheads="1"/>
          </p:cNvSpPr>
          <p:nvPr/>
        </p:nvSpPr>
        <p:spPr bwMode="auto">
          <a:xfrm>
            <a:off x="400050" y="6067425"/>
            <a:ext cx="0" cy="1238250"/>
          </a:xfrm>
          <a:custGeom>
            <a:avLst/>
            <a:gdLst>
              <a:gd name="T0" fmla="*/ 0 h 780"/>
              <a:gd name="T1" fmla="*/ 780 h 780"/>
            </a:gdLst>
            <a:ahLst/>
            <a:cxnLst>
              <a:cxn ang="0">
                <a:pos x="0" y="T0"/>
              </a:cxn>
              <a:cxn ang="0">
                <a:pos x="0" y="T1"/>
              </a:cxn>
            </a:cxnLst>
            <a:rect l="0" t="0" r="r" b="b"/>
            <a:pathLst>
              <a:path h="780">
                <a:moveTo>
                  <a:pt x="0" y="0"/>
                </a:moveTo>
                <a:lnTo>
                  <a:pt x="0" y="780"/>
                </a:lnTo>
              </a:path>
            </a:pathLst>
          </a:custGeom>
          <a:solidFill>
            <a:srgbClr val="FFFFFF"/>
          </a:solidFill>
          <a:ln w="12700">
            <a:solidFill>
              <a:srgbClr val="919190"/>
            </a:solidFill>
            <a:round/>
            <a:headEnd/>
            <a:tailEnd/>
          </a:ln>
        </p:spPr>
        <p:txBody>
          <a:bodyPr/>
          <a:lstStyle/>
          <a:p>
            <a:endParaRPr lang="en-US"/>
          </a:p>
        </p:txBody>
      </p:sp>
      <p:sp>
        <p:nvSpPr>
          <p:cNvPr id="13522" name="exstream_shape318"/>
          <p:cNvSpPr>
            <a:spLocks noChangeArrowheads="1"/>
          </p:cNvSpPr>
          <p:nvPr/>
        </p:nvSpPr>
        <p:spPr bwMode="auto">
          <a:xfrm>
            <a:off x="400050" y="7305675"/>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sp>
        <p:nvSpPr>
          <p:cNvPr id="13521" name="exstream_shape319"/>
          <p:cNvSpPr>
            <a:spLocks noChangeArrowheads="1"/>
          </p:cNvSpPr>
          <p:nvPr/>
        </p:nvSpPr>
        <p:spPr bwMode="auto">
          <a:xfrm>
            <a:off x="447675" y="6067425"/>
            <a:ext cx="909637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20" name="exstream_shape320"/>
          <p:cNvSpPr>
            <a:spLocks noChangeArrowheads="1"/>
          </p:cNvSpPr>
          <p:nvPr/>
        </p:nvSpPr>
        <p:spPr bwMode="auto">
          <a:xfrm>
            <a:off x="447675" y="7305675"/>
            <a:ext cx="9096375" cy="0"/>
          </a:xfrm>
          <a:custGeom>
            <a:avLst/>
            <a:gdLst>
              <a:gd name="T0" fmla="*/ 0 w 5730"/>
              <a:gd name="T1" fmla="*/ 5730 w 5730"/>
            </a:gdLst>
            <a:ahLst/>
            <a:cxnLst>
              <a:cxn ang="0">
                <a:pos x="T0" y="0"/>
              </a:cxn>
              <a:cxn ang="0">
                <a:pos x="T1" y="0"/>
              </a:cxn>
            </a:cxnLst>
            <a:rect l="0" t="0" r="r" b="b"/>
            <a:pathLst>
              <a:path w="5730">
                <a:moveTo>
                  <a:pt x="0" y="0"/>
                </a:moveTo>
                <a:lnTo>
                  <a:pt x="5730" y="0"/>
                </a:lnTo>
              </a:path>
            </a:pathLst>
          </a:custGeom>
          <a:solidFill>
            <a:srgbClr val="FFFFFF"/>
          </a:solidFill>
          <a:ln w="12700">
            <a:solidFill>
              <a:srgbClr val="919190"/>
            </a:solidFill>
            <a:round/>
            <a:headEnd/>
            <a:tailEnd/>
          </a:ln>
        </p:spPr>
        <p:txBody>
          <a:bodyPr/>
          <a:lstStyle/>
          <a:p>
            <a:endParaRPr lang="en-US"/>
          </a:p>
        </p:txBody>
      </p:sp>
      <p:sp>
        <p:nvSpPr>
          <p:cNvPr id="13519" name="exstream_shape321"/>
          <p:cNvSpPr>
            <a:spLocks noChangeArrowheads="1"/>
          </p:cNvSpPr>
          <p:nvPr/>
        </p:nvSpPr>
        <p:spPr bwMode="auto">
          <a:xfrm>
            <a:off x="9544050" y="6067425"/>
            <a:ext cx="47625" cy="12382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13518" name="exstream_shape322"/>
          <p:cNvSpPr>
            <a:spLocks noChangeArrowheads="1"/>
          </p:cNvSpPr>
          <p:nvPr/>
        </p:nvSpPr>
        <p:spPr bwMode="auto">
          <a:xfrm>
            <a:off x="9591675" y="6067425"/>
            <a:ext cx="0" cy="1238250"/>
          </a:xfrm>
          <a:custGeom>
            <a:avLst/>
            <a:gdLst>
              <a:gd name="T0" fmla="*/ 0 h 780"/>
              <a:gd name="T1" fmla="*/ 780 h 780"/>
            </a:gdLst>
            <a:ahLst/>
            <a:cxnLst>
              <a:cxn ang="0">
                <a:pos x="0" y="T0"/>
              </a:cxn>
              <a:cxn ang="0">
                <a:pos x="0" y="T1"/>
              </a:cxn>
            </a:cxnLst>
            <a:rect l="0" t="0" r="r" b="b"/>
            <a:pathLst>
              <a:path h="780">
                <a:moveTo>
                  <a:pt x="0" y="0"/>
                </a:moveTo>
                <a:lnTo>
                  <a:pt x="0" y="780"/>
                </a:lnTo>
              </a:path>
            </a:pathLst>
          </a:custGeom>
          <a:solidFill>
            <a:srgbClr val="FFFFFF"/>
          </a:solidFill>
          <a:ln w="12700">
            <a:solidFill>
              <a:srgbClr val="919190"/>
            </a:solidFill>
            <a:round/>
            <a:headEnd/>
            <a:tailEnd/>
          </a:ln>
        </p:spPr>
        <p:txBody>
          <a:bodyPr/>
          <a:lstStyle/>
          <a:p>
            <a:endParaRPr lang="en-US"/>
          </a:p>
        </p:txBody>
      </p:sp>
      <p:sp>
        <p:nvSpPr>
          <p:cNvPr id="13517" name="exstream_shape323"/>
          <p:cNvSpPr>
            <a:spLocks noChangeArrowheads="1"/>
          </p:cNvSpPr>
          <p:nvPr/>
        </p:nvSpPr>
        <p:spPr bwMode="auto">
          <a:xfrm>
            <a:off x="9544050" y="7305675"/>
            <a:ext cx="47625" cy="0"/>
          </a:xfrm>
          <a:custGeom>
            <a:avLst/>
            <a:gdLst>
              <a:gd name="T0" fmla="*/ 0 w 30"/>
              <a:gd name="T1" fmla="*/ 30 w 30"/>
            </a:gdLst>
            <a:ahLst/>
            <a:cxnLst>
              <a:cxn ang="0">
                <a:pos x="T0" y="0"/>
              </a:cxn>
              <a:cxn ang="0">
                <a:pos x="T1" y="0"/>
              </a:cxn>
            </a:cxnLst>
            <a:rect l="0" t="0" r="r" b="b"/>
            <a:pathLst>
              <a:path w="30">
                <a:moveTo>
                  <a:pt x="0" y="0"/>
                </a:moveTo>
                <a:lnTo>
                  <a:pt x="30" y="0"/>
                </a:lnTo>
              </a:path>
            </a:pathLst>
          </a:custGeom>
          <a:solidFill>
            <a:srgbClr val="FFFFFF"/>
          </a:solidFill>
          <a:ln w="12700">
            <a:solidFill>
              <a:srgbClr val="919190"/>
            </a:solidFill>
            <a:round/>
            <a:headEnd/>
            <a:tailEnd/>
          </a:ln>
        </p:spPr>
        <p:txBody>
          <a:bodyPr/>
          <a:lstStyle/>
          <a:p>
            <a:endParaRPr lang="en-US"/>
          </a:p>
        </p:txBody>
      </p:sp>
      <p:pic>
        <p:nvPicPr>
          <p:cNvPr id="13516" name="exstream_shape324"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13515" name="exstream_shape325"/>
          <p:cNvSpPr>
            <a:spLocks noChangeArrowheads="1"/>
          </p:cNvSpPr>
          <p:nvPr/>
        </p:nvSpPr>
        <p:spPr bwMode="auto">
          <a:xfrm>
            <a:off x="1390650" y="68580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Top Drugs by Plan Spend</a:t>
            </a:r>
          </a:p>
        </p:txBody>
      </p:sp>
      <p:sp>
        <p:nvSpPr>
          <p:cNvPr id="13514" name="exstream_shape326"/>
          <p:cNvSpPr>
            <a:spLocks noChangeArrowheads="1"/>
          </p:cNvSpPr>
          <p:nvPr/>
        </p:nvSpPr>
        <p:spPr bwMode="auto">
          <a:xfrm>
            <a:off x="1390650" y="99060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13513" name="exstream_shape327"/>
          <p:cNvSpPr>
            <a:spLocks noChangeArrowheads="1"/>
          </p:cNvSpPr>
          <p:nvPr/>
        </p:nvSpPr>
        <p:spPr bwMode="auto">
          <a:xfrm>
            <a:off x="504825" y="6115050"/>
            <a:ext cx="90011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13512" name="exstream_shape328"/>
          <p:cNvSpPr>
            <a:spLocks noChangeArrowheads="1"/>
          </p:cNvSpPr>
          <p:nvPr/>
        </p:nvSpPr>
        <p:spPr bwMode="auto">
          <a:xfrm>
            <a:off x="504825" y="6343650"/>
            <a:ext cx="90011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The top 20 drugs accounted for 66.5% ($178,780) of all plan spend ($268,778) in the current period </a:t>
            </a:r>
            <a:br>
              <a:rPr lang="en-US" sz="900">
                <a:solidFill>
                  <a:srgbClr val="000000"/>
                </a:solidFill>
                <a:latin typeface="Arial" charset="0"/>
              </a:rPr>
            </a:br>
            <a:endParaRPr lang="en-US" sz="900">
              <a:solidFill>
                <a:srgbClr val="000000"/>
              </a:solidFill>
              <a:latin typeface="Arial" charset="0"/>
            </a:endParaRPr>
          </a:p>
        </p:txBody>
      </p:sp>
      <p:sp>
        <p:nvSpPr>
          <p:cNvPr id="13511" name="exstream_shape329"/>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3510" name="exstream_shape330"/>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13509" name="exstream_shape331"/>
          <p:cNvSpPr txBox="1">
            <a:spLocks noChangeArrowheads="1"/>
          </p:cNvSpPr>
          <p:nvPr/>
        </p:nvSpPr>
        <p:spPr bwMode="auto">
          <a:xfrm>
            <a:off x="8543925" y="514350"/>
            <a:ext cx="9810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3508" name="exstream_shape332"/>
          <p:cNvSpPr txBox="1">
            <a:spLocks noChangeArrowheads="1"/>
          </p:cNvSpPr>
          <p:nvPr/>
        </p:nvSpPr>
        <p:spPr bwMode="auto">
          <a:xfrm>
            <a:off x="8543925" y="514350"/>
            <a:ext cx="9810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3505" name="exstream_shape335"/>
          <p:cNvSpPr>
            <a:spLocks noChangeArrowheads="1"/>
          </p:cNvSpPr>
          <p:nvPr/>
        </p:nvSpPr>
        <p:spPr bwMode="auto">
          <a:xfrm>
            <a:off x="447675" y="1552575"/>
            <a:ext cx="90963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Top 20 drugs by total spend</a:t>
            </a:r>
          </a:p>
        </p:txBody>
      </p:sp>
      <p:sp>
        <p:nvSpPr>
          <p:cNvPr id="13504" name="exstream_shape336"/>
          <p:cNvSpPr>
            <a:spLocks noChangeArrowheads="1"/>
          </p:cNvSpPr>
          <p:nvPr/>
        </p:nvSpPr>
        <p:spPr bwMode="auto">
          <a:xfrm>
            <a:off x="447675" y="1847850"/>
            <a:ext cx="4095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Current Rank</a:t>
            </a:r>
          </a:p>
        </p:txBody>
      </p:sp>
      <p:sp>
        <p:nvSpPr>
          <p:cNvPr id="13503" name="exstream_shape337"/>
          <p:cNvSpPr>
            <a:spLocks noChangeArrowheads="1"/>
          </p:cNvSpPr>
          <p:nvPr/>
        </p:nvSpPr>
        <p:spPr bwMode="auto">
          <a:xfrm>
            <a:off x="857250" y="1847850"/>
            <a:ext cx="21907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Drug Name</a:t>
            </a:r>
          </a:p>
        </p:txBody>
      </p:sp>
      <p:sp>
        <p:nvSpPr>
          <p:cNvPr id="13502" name="exstream_shape338"/>
          <p:cNvSpPr>
            <a:spLocks noChangeArrowheads="1"/>
          </p:cNvSpPr>
          <p:nvPr/>
        </p:nvSpPr>
        <p:spPr bwMode="auto">
          <a:xfrm>
            <a:off x="3048000" y="1847850"/>
            <a:ext cx="21907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Indication</a:t>
            </a:r>
          </a:p>
        </p:txBody>
      </p:sp>
      <p:sp>
        <p:nvSpPr>
          <p:cNvPr id="13501" name="exstream_shape339"/>
          <p:cNvSpPr>
            <a:spLocks noChangeArrowheads="1"/>
          </p:cNvSpPr>
          <p:nvPr/>
        </p:nvSpPr>
        <p:spPr bwMode="auto">
          <a:xfrm>
            <a:off x="5238750" y="1847850"/>
            <a:ext cx="10953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Tier</a:t>
            </a:r>
          </a:p>
        </p:txBody>
      </p:sp>
      <p:sp>
        <p:nvSpPr>
          <p:cNvPr id="13500" name="exstream_shape340"/>
          <p:cNvSpPr>
            <a:spLocks noChangeArrowheads="1"/>
          </p:cNvSpPr>
          <p:nvPr/>
        </p:nvSpPr>
        <p:spPr bwMode="auto">
          <a:xfrm>
            <a:off x="6334125" y="1847850"/>
            <a:ext cx="733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Employer Paid</a:t>
            </a:r>
          </a:p>
        </p:txBody>
      </p:sp>
      <p:sp>
        <p:nvSpPr>
          <p:cNvPr id="13499" name="exstream_shape341"/>
          <p:cNvSpPr>
            <a:spLocks noChangeArrowheads="1"/>
          </p:cNvSpPr>
          <p:nvPr/>
        </p:nvSpPr>
        <p:spPr bwMode="auto">
          <a:xfrm>
            <a:off x="7067550" y="1847850"/>
            <a:ext cx="733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Cost Share</a:t>
            </a:r>
          </a:p>
        </p:txBody>
      </p:sp>
      <p:sp>
        <p:nvSpPr>
          <p:cNvPr id="13498" name="exstream_shape342"/>
          <p:cNvSpPr>
            <a:spLocks noChangeArrowheads="1"/>
          </p:cNvSpPr>
          <p:nvPr/>
        </p:nvSpPr>
        <p:spPr bwMode="auto">
          <a:xfrm>
            <a:off x="7800975" y="1847850"/>
            <a:ext cx="733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Plan Spend</a:t>
            </a:r>
          </a:p>
        </p:txBody>
      </p:sp>
      <p:sp>
        <p:nvSpPr>
          <p:cNvPr id="13497" name="exstream_shape343"/>
          <p:cNvSpPr>
            <a:spLocks noChangeArrowheads="1"/>
          </p:cNvSpPr>
          <p:nvPr/>
        </p:nvSpPr>
        <p:spPr bwMode="auto">
          <a:xfrm>
            <a:off x="8534400" y="1847850"/>
            <a:ext cx="5048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Scripts</a:t>
            </a:r>
          </a:p>
        </p:txBody>
      </p:sp>
      <p:sp>
        <p:nvSpPr>
          <p:cNvPr id="13496" name="exstream_shape344"/>
          <p:cNvSpPr>
            <a:spLocks noChangeArrowheads="1"/>
          </p:cNvSpPr>
          <p:nvPr/>
        </p:nvSpPr>
        <p:spPr bwMode="auto">
          <a:xfrm>
            <a:off x="9039225" y="1847850"/>
            <a:ext cx="5048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Base Rank</a:t>
            </a:r>
          </a:p>
        </p:txBody>
      </p:sp>
      <p:sp>
        <p:nvSpPr>
          <p:cNvPr id="13495" name="exstream_shape345"/>
          <p:cNvSpPr>
            <a:spLocks noChangeArrowheads="1"/>
          </p:cNvSpPr>
          <p:nvPr/>
        </p:nvSpPr>
        <p:spPr bwMode="auto">
          <a:xfrm>
            <a:off x="447675" y="22002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a:t>
            </a:r>
          </a:p>
        </p:txBody>
      </p:sp>
      <p:sp>
        <p:nvSpPr>
          <p:cNvPr id="13494" name="exstream_shape346"/>
          <p:cNvSpPr>
            <a:spLocks noChangeArrowheads="1"/>
          </p:cNvSpPr>
          <p:nvPr/>
        </p:nvSpPr>
        <p:spPr bwMode="auto">
          <a:xfrm>
            <a:off x="857250" y="22002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Revlimid</a:t>
            </a:r>
          </a:p>
        </p:txBody>
      </p:sp>
      <p:sp>
        <p:nvSpPr>
          <p:cNvPr id="13493" name="exstream_shape347"/>
          <p:cNvSpPr>
            <a:spLocks noChangeArrowheads="1"/>
          </p:cNvSpPr>
          <p:nvPr/>
        </p:nvSpPr>
        <p:spPr bwMode="auto">
          <a:xfrm>
            <a:off x="3048000" y="22002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Cancer</a:t>
            </a:r>
          </a:p>
        </p:txBody>
      </p:sp>
      <p:sp>
        <p:nvSpPr>
          <p:cNvPr id="13492" name="exstream_shape348"/>
          <p:cNvSpPr>
            <a:spLocks noChangeArrowheads="1"/>
          </p:cNvSpPr>
          <p:nvPr/>
        </p:nvSpPr>
        <p:spPr bwMode="auto">
          <a:xfrm>
            <a:off x="5238750" y="220027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491" name="exstream_shape349"/>
          <p:cNvSpPr>
            <a:spLocks noChangeArrowheads="1"/>
          </p:cNvSpPr>
          <p:nvPr/>
        </p:nvSpPr>
        <p:spPr bwMode="auto">
          <a:xfrm>
            <a:off x="6334125" y="22002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$68,189</a:t>
            </a:r>
          </a:p>
        </p:txBody>
      </p:sp>
      <p:sp>
        <p:nvSpPr>
          <p:cNvPr id="13490" name="exstream_shape350"/>
          <p:cNvSpPr>
            <a:spLocks noChangeArrowheads="1"/>
          </p:cNvSpPr>
          <p:nvPr/>
        </p:nvSpPr>
        <p:spPr bwMode="auto">
          <a:xfrm>
            <a:off x="7067550" y="22002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13489" name="exstream_shape351"/>
          <p:cNvSpPr>
            <a:spLocks noChangeArrowheads="1"/>
          </p:cNvSpPr>
          <p:nvPr/>
        </p:nvSpPr>
        <p:spPr bwMode="auto">
          <a:xfrm>
            <a:off x="7800975" y="22002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$68,189</a:t>
            </a:r>
          </a:p>
        </p:txBody>
      </p:sp>
      <p:sp>
        <p:nvSpPr>
          <p:cNvPr id="13488" name="exstream_shape352"/>
          <p:cNvSpPr>
            <a:spLocks noChangeArrowheads="1"/>
          </p:cNvSpPr>
          <p:nvPr/>
        </p:nvSpPr>
        <p:spPr bwMode="auto">
          <a:xfrm>
            <a:off x="8534400" y="22002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a:t>
            </a:r>
          </a:p>
        </p:txBody>
      </p:sp>
      <p:sp>
        <p:nvSpPr>
          <p:cNvPr id="13487" name="exstream_shape353"/>
          <p:cNvSpPr>
            <a:spLocks noChangeArrowheads="1"/>
          </p:cNvSpPr>
          <p:nvPr/>
        </p:nvSpPr>
        <p:spPr bwMode="auto">
          <a:xfrm>
            <a:off x="9039225" y="22002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a:t>
            </a:r>
          </a:p>
        </p:txBody>
      </p:sp>
      <p:sp>
        <p:nvSpPr>
          <p:cNvPr id="13486" name="exstream_shape354"/>
          <p:cNvSpPr>
            <a:spLocks noChangeArrowheads="1"/>
          </p:cNvSpPr>
          <p:nvPr/>
        </p:nvSpPr>
        <p:spPr bwMode="auto">
          <a:xfrm>
            <a:off x="447675" y="23812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a:t>
            </a:r>
          </a:p>
        </p:txBody>
      </p:sp>
      <p:sp>
        <p:nvSpPr>
          <p:cNvPr id="13485" name="exstream_shape355"/>
          <p:cNvSpPr>
            <a:spLocks noChangeArrowheads="1"/>
          </p:cNvSpPr>
          <p:nvPr/>
        </p:nvSpPr>
        <p:spPr bwMode="auto">
          <a:xfrm>
            <a:off x="857250" y="23812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Enbrel</a:t>
            </a:r>
          </a:p>
        </p:txBody>
      </p:sp>
      <p:sp>
        <p:nvSpPr>
          <p:cNvPr id="13484" name="exstream_shape356"/>
          <p:cNvSpPr>
            <a:spLocks noChangeArrowheads="1"/>
          </p:cNvSpPr>
          <p:nvPr/>
        </p:nvSpPr>
        <p:spPr bwMode="auto">
          <a:xfrm>
            <a:off x="3048000" y="23812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Arthritis</a:t>
            </a:r>
          </a:p>
        </p:txBody>
      </p:sp>
      <p:sp>
        <p:nvSpPr>
          <p:cNvPr id="13483" name="exstream_shape357"/>
          <p:cNvSpPr>
            <a:spLocks noChangeArrowheads="1"/>
          </p:cNvSpPr>
          <p:nvPr/>
        </p:nvSpPr>
        <p:spPr bwMode="auto">
          <a:xfrm>
            <a:off x="5238750" y="238125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482" name="exstream_shape358"/>
          <p:cNvSpPr>
            <a:spLocks noChangeArrowheads="1"/>
          </p:cNvSpPr>
          <p:nvPr/>
        </p:nvSpPr>
        <p:spPr bwMode="auto">
          <a:xfrm>
            <a:off x="6334125" y="23812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$20,609</a:t>
            </a:r>
          </a:p>
        </p:txBody>
      </p:sp>
      <p:sp>
        <p:nvSpPr>
          <p:cNvPr id="13481" name="exstream_shape359"/>
          <p:cNvSpPr>
            <a:spLocks noChangeArrowheads="1"/>
          </p:cNvSpPr>
          <p:nvPr/>
        </p:nvSpPr>
        <p:spPr bwMode="auto">
          <a:xfrm>
            <a:off x="7067550" y="23812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$4,912</a:t>
            </a:r>
          </a:p>
        </p:txBody>
      </p:sp>
      <p:sp>
        <p:nvSpPr>
          <p:cNvPr id="13480" name="exstream_shape360"/>
          <p:cNvSpPr>
            <a:spLocks noChangeArrowheads="1"/>
          </p:cNvSpPr>
          <p:nvPr/>
        </p:nvSpPr>
        <p:spPr bwMode="auto">
          <a:xfrm>
            <a:off x="7800975" y="23812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$25,520</a:t>
            </a:r>
          </a:p>
        </p:txBody>
      </p:sp>
      <p:sp>
        <p:nvSpPr>
          <p:cNvPr id="13479" name="exstream_shape361"/>
          <p:cNvSpPr>
            <a:spLocks noChangeArrowheads="1"/>
          </p:cNvSpPr>
          <p:nvPr/>
        </p:nvSpPr>
        <p:spPr bwMode="auto">
          <a:xfrm>
            <a:off x="8534400" y="23812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a:t>
            </a:r>
          </a:p>
        </p:txBody>
      </p:sp>
      <p:sp>
        <p:nvSpPr>
          <p:cNvPr id="13478" name="exstream_shape362"/>
          <p:cNvSpPr>
            <a:spLocks noChangeArrowheads="1"/>
          </p:cNvSpPr>
          <p:nvPr/>
        </p:nvSpPr>
        <p:spPr bwMode="auto">
          <a:xfrm>
            <a:off x="9039225" y="23812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
        <p:nvSpPr>
          <p:cNvPr id="13477" name="exstream_shape363"/>
          <p:cNvSpPr>
            <a:spLocks noChangeArrowheads="1"/>
          </p:cNvSpPr>
          <p:nvPr/>
        </p:nvSpPr>
        <p:spPr bwMode="auto">
          <a:xfrm>
            <a:off x="447675" y="25622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a:t>
            </a:r>
          </a:p>
        </p:txBody>
      </p:sp>
      <p:sp>
        <p:nvSpPr>
          <p:cNvPr id="13476" name="exstream_shape364"/>
          <p:cNvSpPr>
            <a:spLocks noChangeArrowheads="1"/>
          </p:cNvSpPr>
          <p:nvPr/>
        </p:nvSpPr>
        <p:spPr bwMode="auto">
          <a:xfrm>
            <a:off x="857250" y="25622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Duragesic</a:t>
            </a:r>
          </a:p>
        </p:txBody>
      </p:sp>
      <p:sp>
        <p:nvSpPr>
          <p:cNvPr id="13475" name="exstream_shape365"/>
          <p:cNvSpPr>
            <a:spLocks noChangeArrowheads="1"/>
          </p:cNvSpPr>
          <p:nvPr/>
        </p:nvSpPr>
        <p:spPr bwMode="auto">
          <a:xfrm>
            <a:off x="3048000" y="25622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Pain</a:t>
            </a:r>
          </a:p>
        </p:txBody>
      </p:sp>
      <p:sp>
        <p:nvSpPr>
          <p:cNvPr id="13474" name="exstream_shape366"/>
          <p:cNvSpPr>
            <a:spLocks noChangeArrowheads="1"/>
          </p:cNvSpPr>
          <p:nvPr/>
        </p:nvSpPr>
        <p:spPr bwMode="auto">
          <a:xfrm>
            <a:off x="5238750" y="256222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Non-Preferred Brand</a:t>
            </a:r>
          </a:p>
        </p:txBody>
      </p:sp>
      <p:sp>
        <p:nvSpPr>
          <p:cNvPr id="13473" name="exstream_shape367"/>
          <p:cNvSpPr>
            <a:spLocks noChangeArrowheads="1"/>
          </p:cNvSpPr>
          <p:nvPr/>
        </p:nvSpPr>
        <p:spPr bwMode="auto">
          <a:xfrm>
            <a:off x="6334125" y="25622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$15,795</a:t>
            </a:r>
          </a:p>
        </p:txBody>
      </p:sp>
      <p:sp>
        <p:nvSpPr>
          <p:cNvPr id="13472" name="exstream_shape368"/>
          <p:cNvSpPr>
            <a:spLocks noChangeArrowheads="1"/>
          </p:cNvSpPr>
          <p:nvPr/>
        </p:nvSpPr>
        <p:spPr bwMode="auto">
          <a:xfrm>
            <a:off x="7067550" y="25622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$480</a:t>
            </a:r>
          </a:p>
        </p:txBody>
      </p:sp>
      <p:sp>
        <p:nvSpPr>
          <p:cNvPr id="13471" name="exstream_shape369"/>
          <p:cNvSpPr>
            <a:spLocks noChangeArrowheads="1"/>
          </p:cNvSpPr>
          <p:nvPr/>
        </p:nvSpPr>
        <p:spPr bwMode="auto">
          <a:xfrm>
            <a:off x="7800975" y="25622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$16,275</a:t>
            </a:r>
          </a:p>
        </p:txBody>
      </p:sp>
      <p:sp>
        <p:nvSpPr>
          <p:cNvPr id="13470" name="exstream_shape370"/>
          <p:cNvSpPr>
            <a:spLocks noChangeArrowheads="1"/>
          </p:cNvSpPr>
          <p:nvPr/>
        </p:nvSpPr>
        <p:spPr bwMode="auto">
          <a:xfrm>
            <a:off x="8534400" y="25622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a:t>
            </a:r>
          </a:p>
        </p:txBody>
      </p:sp>
      <p:sp>
        <p:nvSpPr>
          <p:cNvPr id="13469" name="exstream_shape371"/>
          <p:cNvSpPr>
            <a:spLocks noChangeArrowheads="1"/>
          </p:cNvSpPr>
          <p:nvPr/>
        </p:nvSpPr>
        <p:spPr bwMode="auto">
          <a:xfrm>
            <a:off x="9039225" y="25622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a:t>
            </a:r>
          </a:p>
        </p:txBody>
      </p:sp>
      <p:sp>
        <p:nvSpPr>
          <p:cNvPr id="13468" name="exstream_shape372"/>
          <p:cNvSpPr>
            <a:spLocks noChangeArrowheads="1"/>
          </p:cNvSpPr>
          <p:nvPr/>
        </p:nvSpPr>
        <p:spPr bwMode="auto">
          <a:xfrm>
            <a:off x="447675" y="27432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a:t>
            </a:r>
          </a:p>
        </p:txBody>
      </p:sp>
      <p:sp>
        <p:nvSpPr>
          <p:cNvPr id="13467" name="exstream_shape373"/>
          <p:cNvSpPr>
            <a:spLocks noChangeArrowheads="1"/>
          </p:cNvSpPr>
          <p:nvPr/>
        </p:nvSpPr>
        <p:spPr bwMode="auto">
          <a:xfrm>
            <a:off x="857250" y="27432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Lyrica</a:t>
            </a:r>
          </a:p>
        </p:txBody>
      </p:sp>
      <p:sp>
        <p:nvSpPr>
          <p:cNvPr id="13466" name="exstream_shape374"/>
          <p:cNvSpPr>
            <a:spLocks noChangeArrowheads="1"/>
          </p:cNvSpPr>
          <p:nvPr/>
        </p:nvSpPr>
        <p:spPr bwMode="auto">
          <a:xfrm>
            <a:off x="3048000" y="27432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Seizures</a:t>
            </a:r>
          </a:p>
        </p:txBody>
      </p:sp>
      <p:sp>
        <p:nvSpPr>
          <p:cNvPr id="13465" name="exstream_shape375"/>
          <p:cNvSpPr>
            <a:spLocks noChangeArrowheads="1"/>
          </p:cNvSpPr>
          <p:nvPr/>
        </p:nvSpPr>
        <p:spPr bwMode="auto">
          <a:xfrm>
            <a:off x="5238750" y="274320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464" name="exstream_shape376"/>
          <p:cNvSpPr>
            <a:spLocks noChangeArrowheads="1"/>
          </p:cNvSpPr>
          <p:nvPr/>
        </p:nvSpPr>
        <p:spPr bwMode="auto">
          <a:xfrm>
            <a:off x="6334125" y="27432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$7,166</a:t>
            </a:r>
          </a:p>
        </p:txBody>
      </p:sp>
      <p:sp>
        <p:nvSpPr>
          <p:cNvPr id="13463" name="exstream_shape377"/>
          <p:cNvSpPr>
            <a:spLocks noChangeArrowheads="1"/>
          </p:cNvSpPr>
          <p:nvPr/>
        </p:nvSpPr>
        <p:spPr bwMode="auto">
          <a:xfrm>
            <a:off x="7067550" y="27432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$775</a:t>
            </a:r>
          </a:p>
        </p:txBody>
      </p:sp>
      <p:sp>
        <p:nvSpPr>
          <p:cNvPr id="13462" name="exstream_shape378"/>
          <p:cNvSpPr>
            <a:spLocks noChangeArrowheads="1"/>
          </p:cNvSpPr>
          <p:nvPr/>
        </p:nvSpPr>
        <p:spPr bwMode="auto">
          <a:xfrm>
            <a:off x="7800975" y="27432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$7,941</a:t>
            </a:r>
          </a:p>
        </p:txBody>
      </p:sp>
      <p:sp>
        <p:nvSpPr>
          <p:cNvPr id="13461" name="exstream_shape379"/>
          <p:cNvSpPr>
            <a:spLocks noChangeArrowheads="1"/>
          </p:cNvSpPr>
          <p:nvPr/>
        </p:nvSpPr>
        <p:spPr bwMode="auto">
          <a:xfrm>
            <a:off x="8534400" y="27432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a:t>
            </a:r>
          </a:p>
        </p:txBody>
      </p:sp>
      <p:sp>
        <p:nvSpPr>
          <p:cNvPr id="13460" name="exstream_shape380"/>
          <p:cNvSpPr>
            <a:spLocks noChangeArrowheads="1"/>
          </p:cNvSpPr>
          <p:nvPr/>
        </p:nvSpPr>
        <p:spPr bwMode="auto">
          <a:xfrm>
            <a:off x="9039225" y="27432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a:t>
            </a:r>
          </a:p>
        </p:txBody>
      </p:sp>
      <p:sp>
        <p:nvSpPr>
          <p:cNvPr id="13459" name="exstream_shape381"/>
          <p:cNvSpPr>
            <a:spLocks noChangeArrowheads="1"/>
          </p:cNvSpPr>
          <p:nvPr/>
        </p:nvSpPr>
        <p:spPr bwMode="auto">
          <a:xfrm>
            <a:off x="447675" y="29241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a:t>
            </a:r>
          </a:p>
        </p:txBody>
      </p:sp>
      <p:sp>
        <p:nvSpPr>
          <p:cNvPr id="13458" name="exstream_shape382"/>
          <p:cNvSpPr>
            <a:spLocks noChangeArrowheads="1"/>
          </p:cNvSpPr>
          <p:nvPr/>
        </p:nvSpPr>
        <p:spPr bwMode="auto">
          <a:xfrm>
            <a:off x="857250" y="29241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Advair Diskus</a:t>
            </a:r>
          </a:p>
        </p:txBody>
      </p:sp>
      <p:sp>
        <p:nvSpPr>
          <p:cNvPr id="13457" name="exstream_shape383"/>
          <p:cNvSpPr>
            <a:spLocks noChangeArrowheads="1"/>
          </p:cNvSpPr>
          <p:nvPr/>
        </p:nvSpPr>
        <p:spPr bwMode="auto">
          <a:xfrm>
            <a:off x="3048000" y="29241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Asthma</a:t>
            </a:r>
          </a:p>
        </p:txBody>
      </p:sp>
      <p:sp>
        <p:nvSpPr>
          <p:cNvPr id="13456" name="exstream_shape384"/>
          <p:cNvSpPr>
            <a:spLocks noChangeArrowheads="1"/>
          </p:cNvSpPr>
          <p:nvPr/>
        </p:nvSpPr>
        <p:spPr bwMode="auto">
          <a:xfrm>
            <a:off x="5238750" y="292417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455" name="exstream_shape385"/>
          <p:cNvSpPr>
            <a:spLocks noChangeArrowheads="1"/>
          </p:cNvSpPr>
          <p:nvPr/>
        </p:nvSpPr>
        <p:spPr bwMode="auto">
          <a:xfrm>
            <a:off x="6334125" y="29241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$4,958</a:t>
            </a:r>
          </a:p>
        </p:txBody>
      </p:sp>
      <p:sp>
        <p:nvSpPr>
          <p:cNvPr id="13454" name="exstream_shape386"/>
          <p:cNvSpPr>
            <a:spLocks noChangeArrowheads="1"/>
          </p:cNvSpPr>
          <p:nvPr/>
        </p:nvSpPr>
        <p:spPr bwMode="auto">
          <a:xfrm>
            <a:off x="7067550" y="29241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$907</a:t>
            </a:r>
          </a:p>
        </p:txBody>
      </p:sp>
      <p:sp>
        <p:nvSpPr>
          <p:cNvPr id="13453" name="exstream_shape387"/>
          <p:cNvSpPr>
            <a:spLocks noChangeArrowheads="1"/>
          </p:cNvSpPr>
          <p:nvPr/>
        </p:nvSpPr>
        <p:spPr bwMode="auto">
          <a:xfrm>
            <a:off x="7800975" y="29241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$5,865</a:t>
            </a:r>
          </a:p>
        </p:txBody>
      </p:sp>
      <p:sp>
        <p:nvSpPr>
          <p:cNvPr id="13452" name="exstream_shape388"/>
          <p:cNvSpPr>
            <a:spLocks noChangeArrowheads="1"/>
          </p:cNvSpPr>
          <p:nvPr/>
        </p:nvSpPr>
        <p:spPr bwMode="auto">
          <a:xfrm>
            <a:off x="8534400" y="29241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a:t>
            </a:r>
          </a:p>
        </p:txBody>
      </p:sp>
      <p:sp>
        <p:nvSpPr>
          <p:cNvPr id="13451" name="exstream_shape389"/>
          <p:cNvSpPr>
            <a:spLocks noChangeArrowheads="1"/>
          </p:cNvSpPr>
          <p:nvPr/>
        </p:nvSpPr>
        <p:spPr bwMode="auto">
          <a:xfrm>
            <a:off x="9039225" y="29241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a:t>
            </a:r>
          </a:p>
        </p:txBody>
      </p:sp>
      <p:sp>
        <p:nvSpPr>
          <p:cNvPr id="13450" name="exstream_shape390"/>
          <p:cNvSpPr>
            <a:spLocks noChangeArrowheads="1"/>
          </p:cNvSpPr>
          <p:nvPr/>
        </p:nvSpPr>
        <p:spPr bwMode="auto">
          <a:xfrm>
            <a:off x="447675" y="31051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a:t>
            </a:r>
          </a:p>
        </p:txBody>
      </p:sp>
      <p:sp>
        <p:nvSpPr>
          <p:cNvPr id="13449" name="exstream_shape391"/>
          <p:cNvSpPr>
            <a:spLocks noChangeArrowheads="1"/>
          </p:cNvSpPr>
          <p:nvPr/>
        </p:nvSpPr>
        <p:spPr bwMode="auto">
          <a:xfrm>
            <a:off x="857250" y="31051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Androgel</a:t>
            </a:r>
          </a:p>
        </p:txBody>
      </p:sp>
      <p:sp>
        <p:nvSpPr>
          <p:cNvPr id="13448" name="exstream_shape392"/>
          <p:cNvSpPr>
            <a:spLocks noChangeArrowheads="1"/>
          </p:cNvSpPr>
          <p:nvPr/>
        </p:nvSpPr>
        <p:spPr bwMode="auto">
          <a:xfrm>
            <a:off x="3048000" y="31051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Hormone Replacement</a:t>
            </a:r>
          </a:p>
        </p:txBody>
      </p:sp>
      <p:sp>
        <p:nvSpPr>
          <p:cNvPr id="13447" name="exstream_shape393"/>
          <p:cNvSpPr>
            <a:spLocks noChangeArrowheads="1"/>
          </p:cNvSpPr>
          <p:nvPr/>
        </p:nvSpPr>
        <p:spPr bwMode="auto">
          <a:xfrm>
            <a:off x="5238750" y="310515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446" name="exstream_shape394"/>
          <p:cNvSpPr>
            <a:spLocks noChangeArrowheads="1"/>
          </p:cNvSpPr>
          <p:nvPr/>
        </p:nvSpPr>
        <p:spPr bwMode="auto">
          <a:xfrm>
            <a:off x="6334125" y="31051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$5,544</a:t>
            </a:r>
          </a:p>
        </p:txBody>
      </p:sp>
      <p:sp>
        <p:nvSpPr>
          <p:cNvPr id="13445" name="exstream_shape395"/>
          <p:cNvSpPr>
            <a:spLocks noChangeArrowheads="1"/>
          </p:cNvSpPr>
          <p:nvPr/>
        </p:nvSpPr>
        <p:spPr bwMode="auto">
          <a:xfrm>
            <a:off x="7067550" y="31051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$275</a:t>
            </a:r>
          </a:p>
        </p:txBody>
      </p:sp>
      <p:sp>
        <p:nvSpPr>
          <p:cNvPr id="13444" name="exstream_shape396"/>
          <p:cNvSpPr>
            <a:spLocks noChangeArrowheads="1"/>
          </p:cNvSpPr>
          <p:nvPr/>
        </p:nvSpPr>
        <p:spPr bwMode="auto">
          <a:xfrm>
            <a:off x="7800975" y="31051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$5,819</a:t>
            </a:r>
          </a:p>
        </p:txBody>
      </p:sp>
      <p:sp>
        <p:nvSpPr>
          <p:cNvPr id="13443" name="exstream_shape397"/>
          <p:cNvSpPr>
            <a:spLocks noChangeArrowheads="1"/>
          </p:cNvSpPr>
          <p:nvPr/>
        </p:nvSpPr>
        <p:spPr bwMode="auto">
          <a:xfrm>
            <a:off x="8534400" y="31051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a:t>
            </a:r>
          </a:p>
        </p:txBody>
      </p:sp>
      <p:sp>
        <p:nvSpPr>
          <p:cNvPr id="13442" name="exstream_shape398"/>
          <p:cNvSpPr>
            <a:spLocks noChangeArrowheads="1"/>
          </p:cNvSpPr>
          <p:nvPr/>
        </p:nvSpPr>
        <p:spPr bwMode="auto">
          <a:xfrm>
            <a:off x="9039225" y="31051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15</a:t>
            </a:r>
          </a:p>
        </p:txBody>
      </p:sp>
      <p:sp>
        <p:nvSpPr>
          <p:cNvPr id="13441" name="exstream_shape399"/>
          <p:cNvSpPr>
            <a:spLocks noChangeArrowheads="1"/>
          </p:cNvSpPr>
          <p:nvPr/>
        </p:nvSpPr>
        <p:spPr bwMode="auto">
          <a:xfrm>
            <a:off x="447675" y="32861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7</a:t>
            </a:r>
          </a:p>
        </p:txBody>
      </p:sp>
      <p:sp>
        <p:nvSpPr>
          <p:cNvPr id="13440" name="exstream_shape400"/>
          <p:cNvSpPr>
            <a:spLocks noChangeArrowheads="1"/>
          </p:cNvSpPr>
          <p:nvPr/>
        </p:nvSpPr>
        <p:spPr bwMode="auto">
          <a:xfrm>
            <a:off x="857250" y="32861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Renagel</a:t>
            </a:r>
          </a:p>
        </p:txBody>
      </p:sp>
      <p:sp>
        <p:nvSpPr>
          <p:cNvPr id="13439" name="exstream_shape401"/>
          <p:cNvSpPr>
            <a:spLocks noChangeArrowheads="1"/>
          </p:cNvSpPr>
          <p:nvPr/>
        </p:nvSpPr>
        <p:spPr bwMode="auto">
          <a:xfrm>
            <a:off x="3048000" y="32861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Electrolyte Imbalance</a:t>
            </a:r>
          </a:p>
        </p:txBody>
      </p:sp>
      <p:sp>
        <p:nvSpPr>
          <p:cNvPr id="13438" name="exstream_shape402"/>
          <p:cNvSpPr>
            <a:spLocks noChangeArrowheads="1"/>
          </p:cNvSpPr>
          <p:nvPr/>
        </p:nvSpPr>
        <p:spPr bwMode="auto">
          <a:xfrm>
            <a:off x="5238750" y="328612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Non-Preferred Brand</a:t>
            </a:r>
          </a:p>
        </p:txBody>
      </p:sp>
      <p:sp>
        <p:nvSpPr>
          <p:cNvPr id="13437" name="exstream_shape403"/>
          <p:cNvSpPr>
            <a:spLocks noChangeArrowheads="1"/>
          </p:cNvSpPr>
          <p:nvPr/>
        </p:nvSpPr>
        <p:spPr bwMode="auto">
          <a:xfrm>
            <a:off x="6334125" y="32861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$5,083</a:t>
            </a:r>
          </a:p>
        </p:txBody>
      </p:sp>
      <p:sp>
        <p:nvSpPr>
          <p:cNvPr id="13436" name="exstream_shape404"/>
          <p:cNvSpPr>
            <a:spLocks noChangeArrowheads="1"/>
          </p:cNvSpPr>
          <p:nvPr/>
        </p:nvSpPr>
        <p:spPr bwMode="auto">
          <a:xfrm>
            <a:off x="7067550" y="32861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$160</a:t>
            </a:r>
          </a:p>
        </p:txBody>
      </p:sp>
      <p:sp>
        <p:nvSpPr>
          <p:cNvPr id="13435" name="exstream_shape405"/>
          <p:cNvSpPr>
            <a:spLocks noChangeArrowheads="1"/>
          </p:cNvSpPr>
          <p:nvPr/>
        </p:nvSpPr>
        <p:spPr bwMode="auto">
          <a:xfrm>
            <a:off x="7800975" y="32861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$5,243</a:t>
            </a:r>
          </a:p>
        </p:txBody>
      </p:sp>
      <p:sp>
        <p:nvSpPr>
          <p:cNvPr id="13434" name="exstream_shape406"/>
          <p:cNvSpPr>
            <a:spLocks noChangeArrowheads="1"/>
          </p:cNvSpPr>
          <p:nvPr/>
        </p:nvSpPr>
        <p:spPr bwMode="auto">
          <a:xfrm>
            <a:off x="8534400" y="32861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13433" name="exstream_shape407"/>
          <p:cNvSpPr>
            <a:spLocks noChangeArrowheads="1"/>
          </p:cNvSpPr>
          <p:nvPr/>
        </p:nvSpPr>
        <p:spPr bwMode="auto">
          <a:xfrm>
            <a:off x="9039225" y="32861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62</a:t>
            </a:r>
          </a:p>
        </p:txBody>
      </p:sp>
      <p:sp>
        <p:nvSpPr>
          <p:cNvPr id="13432" name="exstream_shape408"/>
          <p:cNvSpPr>
            <a:spLocks noChangeArrowheads="1"/>
          </p:cNvSpPr>
          <p:nvPr/>
        </p:nvSpPr>
        <p:spPr bwMode="auto">
          <a:xfrm>
            <a:off x="447675" y="34671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8</a:t>
            </a:r>
          </a:p>
        </p:txBody>
      </p:sp>
      <p:sp>
        <p:nvSpPr>
          <p:cNvPr id="13431" name="exstream_shape409"/>
          <p:cNvSpPr>
            <a:spLocks noChangeArrowheads="1"/>
          </p:cNvSpPr>
          <p:nvPr/>
        </p:nvSpPr>
        <p:spPr bwMode="auto">
          <a:xfrm>
            <a:off x="857250" y="34671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Humatrope</a:t>
            </a:r>
          </a:p>
        </p:txBody>
      </p:sp>
      <p:sp>
        <p:nvSpPr>
          <p:cNvPr id="13430" name="exstream_shape410"/>
          <p:cNvSpPr>
            <a:spLocks noChangeArrowheads="1"/>
          </p:cNvSpPr>
          <p:nvPr/>
        </p:nvSpPr>
        <p:spPr bwMode="auto">
          <a:xfrm>
            <a:off x="3048000" y="34671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Growth Hormone</a:t>
            </a:r>
          </a:p>
        </p:txBody>
      </p:sp>
      <p:sp>
        <p:nvSpPr>
          <p:cNvPr id="13429" name="exstream_shape411"/>
          <p:cNvSpPr>
            <a:spLocks noChangeArrowheads="1"/>
          </p:cNvSpPr>
          <p:nvPr/>
        </p:nvSpPr>
        <p:spPr bwMode="auto">
          <a:xfrm>
            <a:off x="5238750" y="346710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428" name="exstream_shape412"/>
          <p:cNvSpPr>
            <a:spLocks noChangeArrowheads="1"/>
          </p:cNvSpPr>
          <p:nvPr/>
        </p:nvSpPr>
        <p:spPr bwMode="auto">
          <a:xfrm>
            <a:off x="6334125" y="34671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$2,483</a:t>
            </a:r>
          </a:p>
        </p:txBody>
      </p:sp>
      <p:sp>
        <p:nvSpPr>
          <p:cNvPr id="13427" name="exstream_shape413"/>
          <p:cNvSpPr>
            <a:spLocks noChangeArrowheads="1"/>
          </p:cNvSpPr>
          <p:nvPr/>
        </p:nvSpPr>
        <p:spPr bwMode="auto">
          <a:xfrm>
            <a:off x="7067550" y="34671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$2,296</a:t>
            </a:r>
          </a:p>
        </p:txBody>
      </p:sp>
      <p:sp>
        <p:nvSpPr>
          <p:cNvPr id="13426" name="exstream_shape414"/>
          <p:cNvSpPr>
            <a:spLocks noChangeArrowheads="1"/>
          </p:cNvSpPr>
          <p:nvPr/>
        </p:nvSpPr>
        <p:spPr bwMode="auto">
          <a:xfrm>
            <a:off x="7800975" y="34671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$4,779</a:t>
            </a:r>
          </a:p>
        </p:txBody>
      </p:sp>
      <p:sp>
        <p:nvSpPr>
          <p:cNvPr id="13425" name="exstream_shape415"/>
          <p:cNvSpPr>
            <a:spLocks noChangeArrowheads="1"/>
          </p:cNvSpPr>
          <p:nvPr/>
        </p:nvSpPr>
        <p:spPr bwMode="auto">
          <a:xfrm>
            <a:off x="8534400" y="34671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3424" name="exstream_shape416"/>
          <p:cNvSpPr>
            <a:spLocks noChangeArrowheads="1"/>
          </p:cNvSpPr>
          <p:nvPr/>
        </p:nvSpPr>
        <p:spPr bwMode="auto">
          <a:xfrm>
            <a:off x="9039225" y="34671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a:t>
            </a:r>
          </a:p>
        </p:txBody>
      </p:sp>
      <p:sp>
        <p:nvSpPr>
          <p:cNvPr id="13423" name="exstream_shape417"/>
          <p:cNvSpPr>
            <a:spLocks noChangeArrowheads="1"/>
          </p:cNvSpPr>
          <p:nvPr/>
        </p:nvSpPr>
        <p:spPr bwMode="auto">
          <a:xfrm>
            <a:off x="447675" y="36480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a:t>
            </a:r>
          </a:p>
        </p:txBody>
      </p:sp>
      <p:sp>
        <p:nvSpPr>
          <p:cNvPr id="13422" name="exstream_shape418"/>
          <p:cNvSpPr>
            <a:spLocks noChangeArrowheads="1"/>
          </p:cNvSpPr>
          <p:nvPr/>
        </p:nvSpPr>
        <p:spPr bwMode="auto">
          <a:xfrm>
            <a:off x="857250" y="36480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Enoxaparin Sodium</a:t>
            </a:r>
          </a:p>
        </p:txBody>
      </p:sp>
      <p:sp>
        <p:nvSpPr>
          <p:cNvPr id="13421" name="exstream_shape419"/>
          <p:cNvSpPr>
            <a:spLocks noChangeArrowheads="1"/>
          </p:cNvSpPr>
          <p:nvPr/>
        </p:nvSpPr>
        <p:spPr bwMode="auto">
          <a:xfrm>
            <a:off x="3048000" y="36480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Blood thinner</a:t>
            </a:r>
          </a:p>
        </p:txBody>
      </p:sp>
      <p:sp>
        <p:nvSpPr>
          <p:cNvPr id="13420" name="exstream_shape420"/>
          <p:cNvSpPr>
            <a:spLocks noChangeArrowheads="1"/>
          </p:cNvSpPr>
          <p:nvPr/>
        </p:nvSpPr>
        <p:spPr bwMode="auto">
          <a:xfrm>
            <a:off x="5238750" y="364807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3419" name="exstream_shape421"/>
          <p:cNvSpPr>
            <a:spLocks noChangeArrowheads="1"/>
          </p:cNvSpPr>
          <p:nvPr/>
        </p:nvSpPr>
        <p:spPr bwMode="auto">
          <a:xfrm>
            <a:off x="6334125" y="36480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$4,665</a:t>
            </a:r>
          </a:p>
        </p:txBody>
      </p:sp>
      <p:sp>
        <p:nvSpPr>
          <p:cNvPr id="13418" name="exstream_shape422"/>
          <p:cNvSpPr>
            <a:spLocks noChangeArrowheads="1"/>
          </p:cNvSpPr>
          <p:nvPr/>
        </p:nvSpPr>
        <p:spPr bwMode="auto">
          <a:xfrm>
            <a:off x="7067550" y="36480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13417" name="exstream_shape423"/>
          <p:cNvSpPr>
            <a:spLocks noChangeArrowheads="1"/>
          </p:cNvSpPr>
          <p:nvPr/>
        </p:nvSpPr>
        <p:spPr bwMode="auto">
          <a:xfrm>
            <a:off x="7800975" y="36480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$4,685</a:t>
            </a:r>
          </a:p>
        </p:txBody>
      </p:sp>
      <p:sp>
        <p:nvSpPr>
          <p:cNvPr id="13416" name="exstream_shape424"/>
          <p:cNvSpPr>
            <a:spLocks noChangeArrowheads="1"/>
          </p:cNvSpPr>
          <p:nvPr/>
        </p:nvSpPr>
        <p:spPr bwMode="auto">
          <a:xfrm>
            <a:off x="8534400" y="36480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13415" name="exstream_shape425"/>
          <p:cNvSpPr>
            <a:spLocks noChangeArrowheads="1"/>
          </p:cNvSpPr>
          <p:nvPr/>
        </p:nvSpPr>
        <p:spPr bwMode="auto">
          <a:xfrm>
            <a:off x="9039225" y="36480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a:t>
            </a:r>
          </a:p>
        </p:txBody>
      </p:sp>
      <p:sp>
        <p:nvSpPr>
          <p:cNvPr id="13414" name="exstream_shape426"/>
          <p:cNvSpPr>
            <a:spLocks noChangeArrowheads="1"/>
          </p:cNvSpPr>
          <p:nvPr/>
        </p:nvSpPr>
        <p:spPr bwMode="auto">
          <a:xfrm>
            <a:off x="447675" y="38290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10</a:t>
            </a:r>
          </a:p>
        </p:txBody>
      </p:sp>
      <p:sp>
        <p:nvSpPr>
          <p:cNvPr id="13413" name="exstream_shape427"/>
          <p:cNvSpPr>
            <a:spLocks noChangeArrowheads="1"/>
          </p:cNvSpPr>
          <p:nvPr/>
        </p:nvSpPr>
        <p:spPr bwMode="auto">
          <a:xfrm>
            <a:off x="857250" y="38290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Renvela</a:t>
            </a:r>
          </a:p>
        </p:txBody>
      </p:sp>
      <p:sp>
        <p:nvSpPr>
          <p:cNvPr id="13412" name="exstream_shape428"/>
          <p:cNvSpPr>
            <a:spLocks noChangeArrowheads="1"/>
          </p:cNvSpPr>
          <p:nvPr/>
        </p:nvSpPr>
        <p:spPr bwMode="auto">
          <a:xfrm>
            <a:off x="3048000" y="38290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Electrolyte Imbalance</a:t>
            </a:r>
          </a:p>
        </p:txBody>
      </p:sp>
      <p:sp>
        <p:nvSpPr>
          <p:cNvPr id="13411" name="exstream_shape429"/>
          <p:cNvSpPr>
            <a:spLocks noChangeArrowheads="1"/>
          </p:cNvSpPr>
          <p:nvPr/>
        </p:nvSpPr>
        <p:spPr bwMode="auto">
          <a:xfrm>
            <a:off x="5238750" y="382905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410" name="exstream_shape430"/>
          <p:cNvSpPr>
            <a:spLocks noChangeArrowheads="1"/>
          </p:cNvSpPr>
          <p:nvPr/>
        </p:nvSpPr>
        <p:spPr bwMode="auto">
          <a:xfrm>
            <a:off x="6334125" y="38290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$4,143</a:t>
            </a:r>
          </a:p>
        </p:txBody>
      </p:sp>
      <p:sp>
        <p:nvSpPr>
          <p:cNvPr id="13409" name="exstream_shape431"/>
          <p:cNvSpPr>
            <a:spLocks noChangeArrowheads="1"/>
          </p:cNvSpPr>
          <p:nvPr/>
        </p:nvSpPr>
        <p:spPr bwMode="auto">
          <a:xfrm>
            <a:off x="7067550" y="38290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$50</a:t>
            </a:r>
          </a:p>
        </p:txBody>
      </p:sp>
      <p:sp>
        <p:nvSpPr>
          <p:cNvPr id="13408" name="exstream_shape432"/>
          <p:cNvSpPr>
            <a:spLocks noChangeArrowheads="1"/>
          </p:cNvSpPr>
          <p:nvPr/>
        </p:nvSpPr>
        <p:spPr bwMode="auto">
          <a:xfrm>
            <a:off x="7800975" y="38290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$4,193</a:t>
            </a:r>
          </a:p>
        </p:txBody>
      </p:sp>
      <p:sp>
        <p:nvSpPr>
          <p:cNvPr id="13407" name="exstream_shape433"/>
          <p:cNvSpPr>
            <a:spLocks noChangeArrowheads="1"/>
          </p:cNvSpPr>
          <p:nvPr/>
        </p:nvSpPr>
        <p:spPr bwMode="auto">
          <a:xfrm>
            <a:off x="8534400" y="38290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a:t>
            </a:r>
          </a:p>
        </p:txBody>
      </p:sp>
      <p:sp>
        <p:nvSpPr>
          <p:cNvPr id="13406" name="exstream_shape434"/>
          <p:cNvSpPr>
            <a:spLocks noChangeArrowheads="1"/>
          </p:cNvSpPr>
          <p:nvPr/>
        </p:nvSpPr>
        <p:spPr bwMode="auto">
          <a:xfrm>
            <a:off x="9039225" y="38290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
        <p:nvSpPr>
          <p:cNvPr id="13405" name="exstream_shape435"/>
          <p:cNvSpPr>
            <a:spLocks noChangeArrowheads="1"/>
          </p:cNvSpPr>
          <p:nvPr/>
        </p:nvSpPr>
        <p:spPr bwMode="auto">
          <a:xfrm>
            <a:off x="447675" y="40100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a:t>
            </a:r>
          </a:p>
        </p:txBody>
      </p:sp>
      <p:sp>
        <p:nvSpPr>
          <p:cNvPr id="13404" name="exstream_shape436"/>
          <p:cNvSpPr>
            <a:spLocks noChangeArrowheads="1"/>
          </p:cNvSpPr>
          <p:nvPr/>
        </p:nvSpPr>
        <p:spPr bwMode="auto">
          <a:xfrm>
            <a:off x="857250" y="40100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Loestrin 24 Fe</a:t>
            </a:r>
          </a:p>
        </p:txBody>
      </p:sp>
      <p:sp>
        <p:nvSpPr>
          <p:cNvPr id="13403" name="exstream_shape437"/>
          <p:cNvSpPr>
            <a:spLocks noChangeArrowheads="1"/>
          </p:cNvSpPr>
          <p:nvPr/>
        </p:nvSpPr>
        <p:spPr bwMode="auto">
          <a:xfrm>
            <a:off x="3048000" y="40100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Contraception</a:t>
            </a:r>
          </a:p>
        </p:txBody>
      </p:sp>
      <p:sp>
        <p:nvSpPr>
          <p:cNvPr id="13402" name="exstream_shape438"/>
          <p:cNvSpPr>
            <a:spLocks noChangeArrowheads="1"/>
          </p:cNvSpPr>
          <p:nvPr/>
        </p:nvSpPr>
        <p:spPr bwMode="auto">
          <a:xfrm>
            <a:off x="5238750" y="401002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401" name="exstream_shape439"/>
          <p:cNvSpPr>
            <a:spLocks noChangeArrowheads="1"/>
          </p:cNvSpPr>
          <p:nvPr/>
        </p:nvSpPr>
        <p:spPr bwMode="auto">
          <a:xfrm>
            <a:off x="6334125" y="40100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$2,073</a:t>
            </a:r>
          </a:p>
        </p:txBody>
      </p:sp>
      <p:sp>
        <p:nvSpPr>
          <p:cNvPr id="13400" name="exstream_shape440"/>
          <p:cNvSpPr>
            <a:spLocks noChangeArrowheads="1"/>
          </p:cNvSpPr>
          <p:nvPr/>
        </p:nvSpPr>
        <p:spPr bwMode="auto">
          <a:xfrm>
            <a:off x="7067550" y="40100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$2,004</a:t>
            </a:r>
          </a:p>
        </p:txBody>
      </p:sp>
      <p:sp>
        <p:nvSpPr>
          <p:cNvPr id="13399" name="exstream_shape441"/>
          <p:cNvSpPr>
            <a:spLocks noChangeArrowheads="1"/>
          </p:cNvSpPr>
          <p:nvPr/>
        </p:nvSpPr>
        <p:spPr bwMode="auto">
          <a:xfrm>
            <a:off x="7800975" y="40100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$4,078</a:t>
            </a:r>
          </a:p>
        </p:txBody>
      </p:sp>
      <p:sp>
        <p:nvSpPr>
          <p:cNvPr id="13398" name="exstream_shape442"/>
          <p:cNvSpPr>
            <a:spLocks noChangeArrowheads="1"/>
          </p:cNvSpPr>
          <p:nvPr/>
        </p:nvSpPr>
        <p:spPr bwMode="auto">
          <a:xfrm>
            <a:off x="8534400" y="40100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a:t>
            </a:r>
          </a:p>
        </p:txBody>
      </p:sp>
      <p:sp>
        <p:nvSpPr>
          <p:cNvPr id="13397" name="exstream_shape443"/>
          <p:cNvSpPr>
            <a:spLocks noChangeArrowheads="1"/>
          </p:cNvSpPr>
          <p:nvPr/>
        </p:nvSpPr>
        <p:spPr bwMode="auto">
          <a:xfrm>
            <a:off x="9039225" y="40100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a:t>
            </a:r>
          </a:p>
        </p:txBody>
      </p:sp>
      <p:sp>
        <p:nvSpPr>
          <p:cNvPr id="13396" name="exstream_shape444"/>
          <p:cNvSpPr>
            <a:spLocks noChangeArrowheads="1"/>
          </p:cNvSpPr>
          <p:nvPr/>
        </p:nvSpPr>
        <p:spPr bwMode="auto">
          <a:xfrm>
            <a:off x="447675" y="41910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12</a:t>
            </a:r>
          </a:p>
        </p:txBody>
      </p:sp>
      <p:sp>
        <p:nvSpPr>
          <p:cNvPr id="13395" name="exstream_shape445"/>
          <p:cNvSpPr>
            <a:spLocks noChangeArrowheads="1"/>
          </p:cNvSpPr>
          <p:nvPr/>
        </p:nvSpPr>
        <p:spPr bwMode="auto">
          <a:xfrm>
            <a:off x="857250" y="41910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Lansoprazole</a:t>
            </a:r>
          </a:p>
        </p:txBody>
      </p:sp>
      <p:sp>
        <p:nvSpPr>
          <p:cNvPr id="13394" name="exstream_shape446"/>
          <p:cNvSpPr>
            <a:spLocks noChangeArrowheads="1"/>
          </p:cNvSpPr>
          <p:nvPr/>
        </p:nvSpPr>
        <p:spPr bwMode="auto">
          <a:xfrm>
            <a:off x="3048000" y="41910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Ulcer / Heartburn</a:t>
            </a:r>
          </a:p>
        </p:txBody>
      </p:sp>
      <p:sp>
        <p:nvSpPr>
          <p:cNvPr id="13393" name="exstream_shape447"/>
          <p:cNvSpPr>
            <a:spLocks noChangeArrowheads="1"/>
          </p:cNvSpPr>
          <p:nvPr/>
        </p:nvSpPr>
        <p:spPr bwMode="auto">
          <a:xfrm>
            <a:off x="5238750" y="419100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Generic</a:t>
            </a:r>
          </a:p>
        </p:txBody>
      </p:sp>
      <p:sp>
        <p:nvSpPr>
          <p:cNvPr id="13392" name="exstream_shape448"/>
          <p:cNvSpPr>
            <a:spLocks noChangeArrowheads="1"/>
          </p:cNvSpPr>
          <p:nvPr/>
        </p:nvSpPr>
        <p:spPr bwMode="auto">
          <a:xfrm>
            <a:off x="6334125" y="41910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$3,538</a:t>
            </a:r>
          </a:p>
        </p:txBody>
      </p:sp>
      <p:sp>
        <p:nvSpPr>
          <p:cNvPr id="13391" name="exstream_shape449"/>
          <p:cNvSpPr>
            <a:spLocks noChangeArrowheads="1"/>
          </p:cNvSpPr>
          <p:nvPr/>
        </p:nvSpPr>
        <p:spPr bwMode="auto">
          <a:xfrm>
            <a:off x="7067550" y="41910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$300</a:t>
            </a:r>
          </a:p>
        </p:txBody>
      </p:sp>
      <p:sp>
        <p:nvSpPr>
          <p:cNvPr id="13390" name="exstream_shape450"/>
          <p:cNvSpPr>
            <a:spLocks noChangeArrowheads="1"/>
          </p:cNvSpPr>
          <p:nvPr/>
        </p:nvSpPr>
        <p:spPr bwMode="auto">
          <a:xfrm>
            <a:off x="7800975" y="41910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$3,838</a:t>
            </a:r>
          </a:p>
        </p:txBody>
      </p:sp>
      <p:sp>
        <p:nvSpPr>
          <p:cNvPr id="13389" name="exstream_shape451"/>
          <p:cNvSpPr>
            <a:spLocks noChangeArrowheads="1"/>
          </p:cNvSpPr>
          <p:nvPr/>
        </p:nvSpPr>
        <p:spPr bwMode="auto">
          <a:xfrm>
            <a:off x="8534400" y="41910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a:t>
            </a:r>
          </a:p>
        </p:txBody>
      </p:sp>
      <p:sp>
        <p:nvSpPr>
          <p:cNvPr id="13388" name="exstream_shape452"/>
          <p:cNvSpPr>
            <a:spLocks noChangeArrowheads="1"/>
          </p:cNvSpPr>
          <p:nvPr/>
        </p:nvSpPr>
        <p:spPr bwMode="auto">
          <a:xfrm>
            <a:off x="9039225" y="41910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a:t>
            </a:r>
          </a:p>
        </p:txBody>
      </p:sp>
      <p:sp>
        <p:nvSpPr>
          <p:cNvPr id="13387" name="exstream_shape453"/>
          <p:cNvSpPr>
            <a:spLocks noChangeArrowheads="1"/>
          </p:cNvSpPr>
          <p:nvPr/>
        </p:nvSpPr>
        <p:spPr bwMode="auto">
          <a:xfrm>
            <a:off x="447675" y="43719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a:t>
            </a:r>
          </a:p>
        </p:txBody>
      </p:sp>
      <p:sp>
        <p:nvSpPr>
          <p:cNvPr id="13386" name="exstream_shape454"/>
          <p:cNvSpPr>
            <a:spLocks noChangeArrowheads="1"/>
          </p:cNvSpPr>
          <p:nvPr/>
        </p:nvSpPr>
        <p:spPr bwMode="auto">
          <a:xfrm>
            <a:off x="857250" y="43719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Victoza 3-Pak</a:t>
            </a:r>
          </a:p>
        </p:txBody>
      </p:sp>
      <p:sp>
        <p:nvSpPr>
          <p:cNvPr id="13385" name="exstream_shape455"/>
          <p:cNvSpPr>
            <a:spLocks noChangeArrowheads="1"/>
          </p:cNvSpPr>
          <p:nvPr/>
        </p:nvSpPr>
        <p:spPr bwMode="auto">
          <a:xfrm>
            <a:off x="3048000" y="43719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Diabetes</a:t>
            </a:r>
          </a:p>
        </p:txBody>
      </p:sp>
      <p:sp>
        <p:nvSpPr>
          <p:cNvPr id="13384" name="exstream_shape456"/>
          <p:cNvSpPr>
            <a:spLocks noChangeArrowheads="1"/>
          </p:cNvSpPr>
          <p:nvPr/>
        </p:nvSpPr>
        <p:spPr bwMode="auto">
          <a:xfrm>
            <a:off x="5238750" y="437197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383" name="exstream_shape457"/>
          <p:cNvSpPr>
            <a:spLocks noChangeArrowheads="1"/>
          </p:cNvSpPr>
          <p:nvPr/>
        </p:nvSpPr>
        <p:spPr bwMode="auto">
          <a:xfrm>
            <a:off x="6334125" y="43719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$3,390</a:t>
            </a:r>
          </a:p>
        </p:txBody>
      </p:sp>
      <p:sp>
        <p:nvSpPr>
          <p:cNvPr id="13382" name="exstream_shape458"/>
          <p:cNvSpPr>
            <a:spLocks noChangeArrowheads="1"/>
          </p:cNvSpPr>
          <p:nvPr/>
        </p:nvSpPr>
        <p:spPr bwMode="auto">
          <a:xfrm>
            <a:off x="7067550" y="43719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$200</a:t>
            </a:r>
          </a:p>
        </p:txBody>
      </p:sp>
      <p:sp>
        <p:nvSpPr>
          <p:cNvPr id="13381" name="exstream_shape459"/>
          <p:cNvSpPr>
            <a:spLocks noChangeArrowheads="1"/>
          </p:cNvSpPr>
          <p:nvPr/>
        </p:nvSpPr>
        <p:spPr bwMode="auto">
          <a:xfrm>
            <a:off x="7800975" y="43719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$3,590</a:t>
            </a:r>
          </a:p>
        </p:txBody>
      </p:sp>
      <p:sp>
        <p:nvSpPr>
          <p:cNvPr id="13380" name="exstream_shape460"/>
          <p:cNvSpPr>
            <a:spLocks noChangeArrowheads="1"/>
          </p:cNvSpPr>
          <p:nvPr/>
        </p:nvSpPr>
        <p:spPr bwMode="auto">
          <a:xfrm>
            <a:off x="8534400" y="43719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a:t>
            </a:r>
          </a:p>
        </p:txBody>
      </p:sp>
      <p:sp>
        <p:nvSpPr>
          <p:cNvPr id="13379" name="exstream_shape461"/>
          <p:cNvSpPr>
            <a:spLocks noChangeArrowheads="1"/>
          </p:cNvSpPr>
          <p:nvPr/>
        </p:nvSpPr>
        <p:spPr bwMode="auto">
          <a:xfrm>
            <a:off x="9039225" y="43719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
        <p:nvSpPr>
          <p:cNvPr id="13378" name="exstream_shape462"/>
          <p:cNvSpPr>
            <a:spLocks noChangeArrowheads="1"/>
          </p:cNvSpPr>
          <p:nvPr/>
        </p:nvSpPr>
        <p:spPr bwMode="auto">
          <a:xfrm>
            <a:off x="447675" y="45529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14</a:t>
            </a:r>
          </a:p>
        </p:txBody>
      </p:sp>
      <p:sp>
        <p:nvSpPr>
          <p:cNvPr id="13377" name="exstream_shape463"/>
          <p:cNvSpPr>
            <a:spLocks noChangeArrowheads="1"/>
          </p:cNvSpPr>
          <p:nvPr/>
        </p:nvSpPr>
        <p:spPr bwMode="auto">
          <a:xfrm>
            <a:off x="857250" y="45529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Diovan</a:t>
            </a:r>
          </a:p>
        </p:txBody>
      </p:sp>
      <p:sp>
        <p:nvSpPr>
          <p:cNvPr id="13376" name="exstream_shape464"/>
          <p:cNvSpPr>
            <a:spLocks noChangeArrowheads="1"/>
          </p:cNvSpPr>
          <p:nvPr/>
        </p:nvSpPr>
        <p:spPr bwMode="auto">
          <a:xfrm>
            <a:off x="3048000" y="45529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Hypertension</a:t>
            </a:r>
          </a:p>
        </p:txBody>
      </p:sp>
      <p:sp>
        <p:nvSpPr>
          <p:cNvPr id="13375" name="exstream_shape465"/>
          <p:cNvSpPr>
            <a:spLocks noChangeArrowheads="1"/>
          </p:cNvSpPr>
          <p:nvPr/>
        </p:nvSpPr>
        <p:spPr bwMode="auto">
          <a:xfrm>
            <a:off x="5238750" y="455295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374" name="exstream_shape466"/>
          <p:cNvSpPr>
            <a:spLocks noChangeArrowheads="1"/>
          </p:cNvSpPr>
          <p:nvPr/>
        </p:nvSpPr>
        <p:spPr bwMode="auto">
          <a:xfrm>
            <a:off x="6334125" y="45529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$2,536</a:t>
            </a:r>
          </a:p>
        </p:txBody>
      </p:sp>
      <p:sp>
        <p:nvSpPr>
          <p:cNvPr id="13373" name="exstream_shape467"/>
          <p:cNvSpPr>
            <a:spLocks noChangeArrowheads="1"/>
          </p:cNvSpPr>
          <p:nvPr/>
        </p:nvSpPr>
        <p:spPr bwMode="auto">
          <a:xfrm>
            <a:off x="7067550" y="45529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$625</a:t>
            </a:r>
          </a:p>
        </p:txBody>
      </p:sp>
      <p:sp>
        <p:nvSpPr>
          <p:cNvPr id="13372" name="exstream_shape468"/>
          <p:cNvSpPr>
            <a:spLocks noChangeArrowheads="1"/>
          </p:cNvSpPr>
          <p:nvPr/>
        </p:nvSpPr>
        <p:spPr bwMode="auto">
          <a:xfrm>
            <a:off x="7800975" y="45529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$3,161</a:t>
            </a:r>
          </a:p>
        </p:txBody>
      </p:sp>
      <p:sp>
        <p:nvSpPr>
          <p:cNvPr id="13371" name="exstream_shape469"/>
          <p:cNvSpPr>
            <a:spLocks noChangeArrowheads="1"/>
          </p:cNvSpPr>
          <p:nvPr/>
        </p:nvSpPr>
        <p:spPr bwMode="auto">
          <a:xfrm>
            <a:off x="8534400" y="45529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a:t>
            </a:r>
          </a:p>
        </p:txBody>
      </p:sp>
      <p:sp>
        <p:nvSpPr>
          <p:cNvPr id="13370" name="exstream_shape470"/>
          <p:cNvSpPr>
            <a:spLocks noChangeArrowheads="1"/>
          </p:cNvSpPr>
          <p:nvPr/>
        </p:nvSpPr>
        <p:spPr bwMode="auto">
          <a:xfrm>
            <a:off x="9039225" y="45529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22</a:t>
            </a:r>
          </a:p>
        </p:txBody>
      </p:sp>
      <p:sp>
        <p:nvSpPr>
          <p:cNvPr id="13369" name="exstream_shape471"/>
          <p:cNvSpPr>
            <a:spLocks noChangeArrowheads="1"/>
          </p:cNvSpPr>
          <p:nvPr/>
        </p:nvSpPr>
        <p:spPr bwMode="auto">
          <a:xfrm>
            <a:off x="447675" y="47339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15</a:t>
            </a:r>
          </a:p>
        </p:txBody>
      </p:sp>
      <p:sp>
        <p:nvSpPr>
          <p:cNvPr id="13368" name="exstream_shape472"/>
          <p:cNvSpPr>
            <a:spLocks noChangeArrowheads="1"/>
          </p:cNvSpPr>
          <p:nvPr/>
        </p:nvSpPr>
        <p:spPr bwMode="auto">
          <a:xfrm>
            <a:off x="857250" y="47339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Singulair</a:t>
            </a:r>
          </a:p>
        </p:txBody>
      </p:sp>
      <p:sp>
        <p:nvSpPr>
          <p:cNvPr id="13367" name="exstream_shape473"/>
          <p:cNvSpPr>
            <a:spLocks noChangeArrowheads="1"/>
          </p:cNvSpPr>
          <p:nvPr/>
        </p:nvSpPr>
        <p:spPr bwMode="auto">
          <a:xfrm>
            <a:off x="3048000" y="47339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Asthma</a:t>
            </a:r>
          </a:p>
        </p:txBody>
      </p:sp>
      <p:sp>
        <p:nvSpPr>
          <p:cNvPr id="13366" name="exstream_shape474"/>
          <p:cNvSpPr>
            <a:spLocks noChangeArrowheads="1"/>
          </p:cNvSpPr>
          <p:nvPr/>
        </p:nvSpPr>
        <p:spPr bwMode="auto">
          <a:xfrm>
            <a:off x="5238750" y="473392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365" name="exstream_shape475"/>
          <p:cNvSpPr>
            <a:spLocks noChangeArrowheads="1"/>
          </p:cNvSpPr>
          <p:nvPr/>
        </p:nvSpPr>
        <p:spPr bwMode="auto">
          <a:xfrm>
            <a:off x="6334125" y="47339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$2,587</a:t>
            </a:r>
          </a:p>
        </p:txBody>
      </p:sp>
      <p:sp>
        <p:nvSpPr>
          <p:cNvPr id="13364" name="exstream_shape476"/>
          <p:cNvSpPr>
            <a:spLocks noChangeArrowheads="1"/>
          </p:cNvSpPr>
          <p:nvPr/>
        </p:nvSpPr>
        <p:spPr bwMode="auto">
          <a:xfrm>
            <a:off x="7067550" y="47339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$375</a:t>
            </a:r>
          </a:p>
        </p:txBody>
      </p:sp>
      <p:sp>
        <p:nvSpPr>
          <p:cNvPr id="13363" name="exstream_shape477"/>
          <p:cNvSpPr>
            <a:spLocks noChangeArrowheads="1"/>
          </p:cNvSpPr>
          <p:nvPr/>
        </p:nvSpPr>
        <p:spPr bwMode="auto">
          <a:xfrm>
            <a:off x="7800975" y="47339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$2,962</a:t>
            </a:r>
          </a:p>
        </p:txBody>
      </p:sp>
      <p:sp>
        <p:nvSpPr>
          <p:cNvPr id="13362" name="exstream_shape478"/>
          <p:cNvSpPr>
            <a:spLocks noChangeArrowheads="1"/>
          </p:cNvSpPr>
          <p:nvPr/>
        </p:nvSpPr>
        <p:spPr bwMode="auto">
          <a:xfrm>
            <a:off x="8534400" y="47339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a:t>
            </a:r>
          </a:p>
        </p:txBody>
      </p:sp>
      <p:sp>
        <p:nvSpPr>
          <p:cNvPr id="13361" name="exstream_shape479"/>
          <p:cNvSpPr>
            <a:spLocks noChangeArrowheads="1"/>
          </p:cNvSpPr>
          <p:nvPr/>
        </p:nvSpPr>
        <p:spPr bwMode="auto">
          <a:xfrm>
            <a:off x="9039225" y="47339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a:t>
            </a:r>
          </a:p>
        </p:txBody>
      </p:sp>
      <p:sp>
        <p:nvSpPr>
          <p:cNvPr id="13360" name="exstream_shape480"/>
          <p:cNvSpPr>
            <a:spLocks noChangeArrowheads="1"/>
          </p:cNvSpPr>
          <p:nvPr/>
        </p:nvSpPr>
        <p:spPr bwMode="auto">
          <a:xfrm>
            <a:off x="447675" y="49149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a:t>
            </a:r>
          </a:p>
        </p:txBody>
      </p:sp>
      <p:sp>
        <p:nvSpPr>
          <p:cNvPr id="13359" name="exstream_shape481"/>
          <p:cNvSpPr>
            <a:spLocks noChangeArrowheads="1"/>
          </p:cNvSpPr>
          <p:nvPr/>
        </p:nvSpPr>
        <p:spPr bwMode="auto">
          <a:xfrm>
            <a:off x="857250" y="49149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Nucynta</a:t>
            </a:r>
          </a:p>
        </p:txBody>
      </p:sp>
      <p:sp>
        <p:nvSpPr>
          <p:cNvPr id="13358" name="exstream_shape482"/>
          <p:cNvSpPr>
            <a:spLocks noChangeArrowheads="1"/>
          </p:cNvSpPr>
          <p:nvPr/>
        </p:nvSpPr>
        <p:spPr bwMode="auto">
          <a:xfrm>
            <a:off x="3048000" y="49149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Pain</a:t>
            </a:r>
          </a:p>
        </p:txBody>
      </p:sp>
      <p:sp>
        <p:nvSpPr>
          <p:cNvPr id="13357" name="exstream_shape483"/>
          <p:cNvSpPr>
            <a:spLocks noChangeArrowheads="1"/>
          </p:cNvSpPr>
          <p:nvPr/>
        </p:nvSpPr>
        <p:spPr bwMode="auto">
          <a:xfrm>
            <a:off x="5238750" y="491490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356" name="exstream_shape484"/>
          <p:cNvSpPr>
            <a:spLocks noChangeArrowheads="1"/>
          </p:cNvSpPr>
          <p:nvPr/>
        </p:nvSpPr>
        <p:spPr bwMode="auto">
          <a:xfrm>
            <a:off x="6334125" y="49149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$2,509</a:t>
            </a:r>
          </a:p>
        </p:txBody>
      </p:sp>
      <p:sp>
        <p:nvSpPr>
          <p:cNvPr id="13355" name="exstream_shape485"/>
          <p:cNvSpPr>
            <a:spLocks noChangeArrowheads="1"/>
          </p:cNvSpPr>
          <p:nvPr/>
        </p:nvSpPr>
        <p:spPr bwMode="auto">
          <a:xfrm>
            <a:off x="7067550" y="49149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$175</a:t>
            </a:r>
          </a:p>
        </p:txBody>
      </p:sp>
      <p:sp>
        <p:nvSpPr>
          <p:cNvPr id="13354" name="exstream_shape486"/>
          <p:cNvSpPr>
            <a:spLocks noChangeArrowheads="1"/>
          </p:cNvSpPr>
          <p:nvPr/>
        </p:nvSpPr>
        <p:spPr bwMode="auto">
          <a:xfrm>
            <a:off x="7800975" y="49149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$2,684</a:t>
            </a:r>
          </a:p>
        </p:txBody>
      </p:sp>
      <p:sp>
        <p:nvSpPr>
          <p:cNvPr id="13353" name="exstream_shape487"/>
          <p:cNvSpPr>
            <a:spLocks noChangeArrowheads="1"/>
          </p:cNvSpPr>
          <p:nvPr/>
        </p:nvSpPr>
        <p:spPr bwMode="auto">
          <a:xfrm>
            <a:off x="8534400" y="49149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a:t>
            </a:r>
          </a:p>
        </p:txBody>
      </p:sp>
      <p:sp>
        <p:nvSpPr>
          <p:cNvPr id="13352" name="exstream_shape488"/>
          <p:cNvSpPr>
            <a:spLocks noChangeArrowheads="1"/>
          </p:cNvSpPr>
          <p:nvPr/>
        </p:nvSpPr>
        <p:spPr bwMode="auto">
          <a:xfrm>
            <a:off x="9039225" y="49149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N/A</a:t>
            </a:r>
          </a:p>
        </p:txBody>
      </p:sp>
      <p:sp>
        <p:nvSpPr>
          <p:cNvPr id="13351" name="exstream_shape489"/>
          <p:cNvSpPr>
            <a:spLocks noChangeArrowheads="1"/>
          </p:cNvSpPr>
          <p:nvPr/>
        </p:nvSpPr>
        <p:spPr bwMode="auto">
          <a:xfrm>
            <a:off x="447675" y="50958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17</a:t>
            </a:r>
          </a:p>
        </p:txBody>
      </p:sp>
      <p:sp>
        <p:nvSpPr>
          <p:cNvPr id="13350" name="exstream_shape490"/>
          <p:cNvSpPr>
            <a:spLocks noChangeArrowheads="1"/>
          </p:cNvSpPr>
          <p:nvPr/>
        </p:nvSpPr>
        <p:spPr bwMode="auto">
          <a:xfrm>
            <a:off x="857250" y="50958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Trilipix</a:t>
            </a:r>
          </a:p>
        </p:txBody>
      </p:sp>
      <p:sp>
        <p:nvSpPr>
          <p:cNvPr id="13349" name="exstream_shape491"/>
          <p:cNvSpPr>
            <a:spLocks noChangeArrowheads="1"/>
          </p:cNvSpPr>
          <p:nvPr/>
        </p:nvSpPr>
        <p:spPr bwMode="auto">
          <a:xfrm>
            <a:off x="3048000" y="509587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Cholesterol</a:t>
            </a:r>
          </a:p>
        </p:txBody>
      </p:sp>
      <p:sp>
        <p:nvSpPr>
          <p:cNvPr id="13348" name="exstream_shape492"/>
          <p:cNvSpPr>
            <a:spLocks noChangeArrowheads="1"/>
          </p:cNvSpPr>
          <p:nvPr/>
        </p:nvSpPr>
        <p:spPr bwMode="auto">
          <a:xfrm>
            <a:off x="5238750" y="509587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347" name="exstream_shape493"/>
          <p:cNvSpPr>
            <a:spLocks noChangeArrowheads="1"/>
          </p:cNvSpPr>
          <p:nvPr/>
        </p:nvSpPr>
        <p:spPr bwMode="auto">
          <a:xfrm>
            <a:off x="6334125" y="50958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$2,263</a:t>
            </a:r>
          </a:p>
        </p:txBody>
      </p:sp>
      <p:sp>
        <p:nvSpPr>
          <p:cNvPr id="13346" name="exstream_shape494"/>
          <p:cNvSpPr>
            <a:spLocks noChangeArrowheads="1"/>
          </p:cNvSpPr>
          <p:nvPr/>
        </p:nvSpPr>
        <p:spPr bwMode="auto">
          <a:xfrm>
            <a:off x="7067550" y="50958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$356</a:t>
            </a:r>
          </a:p>
        </p:txBody>
      </p:sp>
      <p:sp>
        <p:nvSpPr>
          <p:cNvPr id="13345" name="exstream_shape495"/>
          <p:cNvSpPr>
            <a:spLocks noChangeArrowheads="1"/>
          </p:cNvSpPr>
          <p:nvPr/>
        </p:nvSpPr>
        <p:spPr bwMode="auto">
          <a:xfrm>
            <a:off x="7800975" y="509587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$2,619</a:t>
            </a:r>
          </a:p>
        </p:txBody>
      </p:sp>
      <p:sp>
        <p:nvSpPr>
          <p:cNvPr id="13344" name="exstream_shape496"/>
          <p:cNvSpPr>
            <a:spLocks noChangeArrowheads="1"/>
          </p:cNvSpPr>
          <p:nvPr/>
        </p:nvSpPr>
        <p:spPr bwMode="auto">
          <a:xfrm>
            <a:off x="8534400" y="50958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a:t>
            </a:r>
          </a:p>
        </p:txBody>
      </p:sp>
      <p:sp>
        <p:nvSpPr>
          <p:cNvPr id="13343" name="exstream_shape497"/>
          <p:cNvSpPr>
            <a:spLocks noChangeArrowheads="1"/>
          </p:cNvSpPr>
          <p:nvPr/>
        </p:nvSpPr>
        <p:spPr bwMode="auto">
          <a:xfrm>
            <a:off x="9039225" y="509587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18</a:t>
            </a:r>
          </a:p>
        </p:txBody>
      </p:sp>
      <p:sp>
        <p:nvSpPr>
          <p:cNvPr id="13342" name="exstream_shape498"/>
          <p:cNvSpPr>
            <a:spLocks noChangeArrowheads="1"/>
          </p:cNvSpPr>
          <p:nvPr/>
        </p:nvSpPr>
        <p:spPr bwMode="auto">
          <a:xfrm>
            <a:off x="447675" y="527685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18</a:t>
            </a:r>
          </a:p>
        </p:txBody>
      </p:sp>
      <p:sp>
        <p:nvSpPr>
          <p:cNvPr id="13341" name="exstream_shape499"/>
          <p:cNvSpPr>
            <a:spLocks noChangeArrowheads="1"/>
          </p:cNvSpPr>
          <p:nvPr/>
        </p:nvSpPr>
        <p:spPr bwMode="auto">
          <a:xfrm>
            <a:off x="857250" y="52768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Strattera</a:t>
            </a:r>
          </a:p>
        </p:txBody>
      </p:sp>
      <p:sp>
        <p:nvSpPr>
          <p:cNvPr id="13340" name="exstream_shape500"/>
          <p:cNvSpPr>
            <a:spLocks noChangeArrowheads="1"/>
          </p:cNvSpPr>
          <p:nvPr/>
        </p:nvSpPr>
        <p:spPr bwMode="auto">
          <a:xfrm>
            <a:off x="3048000" y="527685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ADHD</a:t>
            </a:r>
          </a:p>
        </p:txBody>
      </p:sp>
      <p:sp>
        <p:nvSpPr>
          <p:cNvPr id="13339" name="exstream_shape501"/>
          <p:cNvSpPr>
            <a:spLocks noChangeArrowheads="1"/>
          </p:cNvSpPr>
          <p:nvPr/>
        </p:nvSpPr>
        <p:spPr bwMode="auto">
          <a:xfrm>
            <a:off x="5238750" y="527685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338" name="exstream_shape502"/>
          <p:cNvSpPr>
            <a:spLocks noChangeArrowheads="1"/>
          </p:cNvSpPr>
          <p:nvPr/>
        </p:nvSpPr>
        <p:spPr bwMode="auto">
          <a:xfrm>
            <a:off x="6334125" y="52768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$2,243</a:t>
            </a:r>
          </a:p>
        </p:txBody>
      </p:sp>
      <p:sp>
        <p:nvSpPr>
          <p:cNvPr id="13337" name="exstream_shape503"/>
          <p:cNvSpPr>
            <a:spLocks noChangeArrowheads="1"/>
          </p:cNvSpPr>
          <p:nvPr/>
        </p:nvSpPr>
        <p:spPr bwMode="auto">
          <a:xfrm>
            <a:off x="7067550" y="52768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$368</a:t>
            </a:r>
          </a:p>
        </p:txBody>
      </p:sp>
      <p:sp>
        <p:nvSpPr>
          <p:cNvPr id="13336" name="exstream_shape504"/>
          <p:cNvSpPr>
            <a:spLocks noChangeArrowheads="1"/>
          </p:cNvSpPr>
          <p:nvPr/>
        </p:nvSpPr>
        <p:spPr bwMode="auto">
          <a:xfrm>
            <a:off x="7800975" y="527685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$2,611</a:t>
            </a:r>
          </a:p>
        </p:txBody>
      </p:sp>
      <p:sp>
        <p:nvSpPr>
          <p:cNvPr id="13335" name="exstream_shape505"/>
          <p:cNvSpPr>
            <a:spLocks noChangeArrowheads="1"/>
          </p:cNvSpPr>
          <p:nvPr/>
        </p:nvSpPr>
        <p:spPr bwMode="auto">
          <a:xfrm>
            <a:off x="8534400" y="52768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a:t>
            </a:r>
          </a:p>
        </p:txBody>
      </p:sp>
      <p:sp>
        <p:nvSpPr>
          <p:cNvPr id="13334" name="exstream_shape506"/>
          <p:cNvSpPr>
            <a:spLocks noChangeArrowheads="1"/>
          </p:cNvSpPr>
          <p:nvPr/>
        </p:nvSpPr>
        <p:spPr bwMode="auto">
          <a:xfrm>
            <a:off x="9039225" y="527685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31</a:t>
            </a:r>
          </a:p>
        </p:txBody>
      </p:sp>
      <p:sp>
        <p:nvSpPr>
          <p:cNvPr id="13333" name="exstream_shape507"/>
          <p:cNvSpPr>
            <a:spLocks noChangeArrowheads="1"/>
          </p:cNvSpPr>
          <p:nvPr/>
        </p:nvSpPr>
        <p:spPr bwMode="auto">
          <a:xfrm>
            <a:off x="447675" y="545782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19</a:t>
            </a:r>
          </a:p>
        </p:txBody>
      </p:sp>
      <p:sp>
        <p:nvSpPr>
          <p:cNvPr id="13332" name="exstream_shape508"/>
          <p:cNvSpPr>
            <a:spLocks noChangeArrowheads="1"/>
          </p:cNvSpPr>
          <p:nvPr/>
        </p:nvSpPr>
        <p:spPr bwMode="auto">
          <a:xfrm>
            <a:off x="857250" y="54578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Restasis</a:t>
            </a:r>
          </a:p>
        </p:txBody>
      </p:sp>
      <p:sp>
        <p:nvSpPr>
          <p:cNvPr id="13331" name="exstream_shape509"/>
          <p:cNvSpPr>
            <a:spLocks noChangeArrowheads="1"/>
          </p:cNvSpPr>
          <p:nvPr/>
        </p:nvSpPr>
        <p:spPr bwMode="auto">
          <a:xfrm>
            <a:off x="3048000" y="5457825"/>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Dry Eyes</a:t>
            </a:r>
          </a:p>
        </p:txBody>
      </p:sp>
      <p:sp>
        <p:nvSpPr>
          <p:cNvPr id="13330" name="exstream_shape510"/>
          <p:cNvSpPr>
            <a:spLocks noChangeArrowheads="1"/>
          </p:cNvSpPr>
          <p:nvPr/>
        </p:nvSpPr>
        <p:spPr bwMode="auto">
          <a:xfrm>
            <a:off x="5238750" y="5457825"/>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329" name="exstream_shape511"/>
          <p:cNvSpPr>
            <a:spLocks noChangeArrowheads="1"/>
          </p:cNvSpPr>
          <p:nvPr/>
        </p:nvSpPr>
        <p:spPr bwMode="auto">
          <a:xfrm>
            <a:off x="6334125" y="54578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$2,245</a:t>
            </a:r>
          </a:p>
        </p:txBody>
      </p:sp>
      <p:sp>
        <p:nvSpPr>
          <p:cNvPr id="13328" name="exstream_shape512"/>
          <p:cNvSpPr>
            <a:spLocks noChangeArrowheads="1"/>
          </p:cNvSpPr>
          <p:nvPr/>
        </p:nvSpPr>
        <p:spPr bwMode="auto">
          <a:xfrm>
            <a:off x="7067550" y="54578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$225</a:t>
            </a:r>
          </a:p>
        </p:txBody>
      </p:sp>
      <p:sp>
        <p:nvSpPr>
          <p:cNvPr id="13327" name="exstream_shape513"/>
          <p:cNvSpPr>
            <a:spLocks noChangeArrowheads="1"/>
          </p:cNvSpPr>
          <p:nvPr/>
        </p:nvSpPr>
        <p:spPr bwMode="auto">
          <a:xfrm>
            <a:off x="7800975" y="5457825"/>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$2,470</a:t>
            </a:r>
          </a:p>
        </p:txBody>
      </p:sp>
      <p:sp>
        <p:nvSpPr>
          <p:cNvPr id="13326" name="exstream_shape514"/>
          <p:cNvSpPr>
            <a:spLocks noChangeArrowheads="1"/>
          </p:cNvSpPr>
          <p:nvPr/>
        </p:nvSpPr>
        <p:spPr bwMode="auto">
          <a:xfrm>
            <a:off x="8534400" y="54578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a:t>
            </a:r>
          </a:p>
        </p:txBody>
      </p:sp>
      <p:sp>
        <p:nvSpPr>
          <p:cNvPr id="13325" name="exstream_shape515"/>
          <p:cNvSpPr>
            <a:spLocks noChangeArrowheads="1"/>
          </p:cNvSpPr>
          <p:nvPr/>
        </p:nvSpPr>
        <p:spPr bwMode="auto">
          <a:xfrm>
            <a:off x="9039225" y="5457825"/>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90</a:t>
            </a:r>
          </a:p>
        </p:txBody>
      </p:sp>
      <p:sp>
        <p:nvSpPr>
          <p:cNvPr id="13324" name="exstream_shape516"/>
          <p:cNvSpPr>
            <a:spLocks noChangeArrowheads="1"/>
          </p:cNvSpPr>
          <p:nvPr/>
        </p:nvSpPr>
        <p:spPr bwMode="auto">
          <a:xfrm>
            <a:off x="447675" y="56388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20</a:t>
            </a:r>
          </a:p>
        </p:txBody>
      </p:sp>
      <p:sp>
        <p:nvSpPr>
          <p:cNvPr id="13323" name="exstream_shape517"/>
          <p:cNvSpPr>
            <a:spLocks noChangeArrowheads="1"/>
          </p:cNvSpPr>
          <p:nvPr/>
        </p:nvSpPr>
        <p:spPr bwMode="auto">
          <a:xfrm>
            <a:off x="857250" y="56388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Cymbalta</a:t>
            </a:r>
          </a:p>
        </p:txBody>
      </p:sp>
      <p:sp>
        <p:nvSpPr>
          <p:cNvPr id="13322" name="exstream_shape518"/>
          <p:cNvSpPr>
            <a:spLocks noChangeArrowheads="1"/>
          </p:cNvSpPr>
          <p:nvPr/>
        </p:nvSpPr>
        <p:spPr bwMode="auto">
          <a:xfrm>
            <a:off x="3048000" y="5638800"/>
            <a:ext cx="2190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Depression</a:t>
            </a:r>
          </a:p>
        </p:txBody>
      </p:sp>
      <p:sp>
        <p:nvSpPr>
          <p:cNvPr id="13321" name="exstream_shape519"/>
          <p:cNvSpPr>
            <a:spLocks noChangeArrowheads="1"/>
          </p:cNvSpPr>
          <p:nvPr/>
        </p:nvSpPr>
        <p:spPr bwMode="auto">
          <a:xfrm>
            <a:off x="5238750" y="5638800"/>
            <a:ext cx="10953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Preferred Brand</a:t>
            </a:r>
          </a:p>
        </p:txBody>
      </p:sp>
      <p:sp>
        <p:nvSpPr>
          <p:cNvPr id="13320" name="exstream_shape520"/>
          <p:cNvSpPr>
            <a:spLocks noChangeArrowheads="1"/>
          </p:cNvSpPr>
          <p:nvPr/>
        </p:nvSpPr>
        <p:spPr bwMode="auto">
          <a:xfrm>
            <a:off x="6334125" y="56388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$1,877</a:t>
            </a:r>
          </a:p>
        </p:txBody>
      </p:sp>
      <p:sp>
        <p:nvSpPr>
          <p:cNvPr id="13319" name="exstream_shape521"/>
          <p:cNvSpPr>
            <a:spLocks noChangeArrowheads="1"/>
          </p:cNvSpPr>
          <p:nvPr/>
        </p:nvSpPr>
        <p:spPr bwMode="auto">
          <a:xfrm>
            <a:off x="7067550" y="56388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$382</a:t>
            </a:r>
          </a:p>
        </p:txBody>
      </p:sp>
      <p:sp>
        <p:nvSpPr>
          <p:cNvPr id="13318" name="exstream_shape522"/>
          <p:cNvSpPr>
            <a:spLocks noChangeArrowheads="1"/>
          </p:cNvSpPr>
          <p:nvPr/>
        </p:nvSpPr>
        <p:spPr bwMode="auto">
          <a:xfrm>
            <a:off x="7800975" y="5638800"/>
            <a:ext cx="73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$2,259</a:t>
            </a:r>
          </a:p>
        </p:txBody>
      </p:sp>
      <p:sp>
        <p:nvSpPr>
          <p:cNvPr id="13317" name="exstream_shape523"/>
          <p:cNvSpPr>
            <a:spLocks noChangeArrowheads="1"/>
          </p:cNvSpPr>
          <p:nvPr/>
        </p:nvSpPr>
        <p:spPr bwMode="auto">
          <a:xfrm>
            <a:off x="8534400" y="56388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a:t>
            </a:r>
          </a:p>
        </p:txBody>
      </p:sp>
      <p:sp>
        <p:nvSpPr>
          <p:cNvPr id="13316" name="exstream_shape524"/>
          <p:cNvSpPr>
            <a:spLocks noChangeArrowheads="1"/>
          </p:cNvSpPr>
          <p:nvPr/>
        </p:nvSpPr>
        <p:spPr bwMode="auto">
          <a:xfrm>
            <a:off x="9039225" y="5638800"/>
            <a:ext cx="504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17</a:t>
            </a:r>
          </a:p>
        </p:txBody>
      </p:sp>
    </p:spTree>
    <p:extLst>
      <p:ext uri="{BB962C8B-B14F-4D97-AF65-F5344CB8AC3E}">
        <p14:creationId xmlns:p14="http://schemas.microsoft.com/office/powerpoint/2010/main" val="1797239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 name="exstream_shape1450"/>
          <p:cNvSpPr>
            <a:spLocks noChangeArrowheads="1"/>
          </p:cNvSpPr>
          <p:nvPr/>
        </p:nvSpPr>
        <p:spPr bwMode="auto">
          <a:xfrm>
            <a:off x="1657350" y="2495550"/>
            <a:ext cx="704850" cy="1562100"/>
          </a:xfrm>
          <a:custGeom>
            <a:avLst/>
            <a:gdLst>
              <a:gd name="T0" fmla="*/ 0 w 74"/>
              <a:gd name="T1" fmla="*/ 0 h 164"/>
              <a:gd name="T2" fmla="*/ 73 w 74"/>
              <a:gd name="T3" fmla="*/ 0 h 164"/>
              <a:gd name="T4" fmla="*/ 73 w 74"/>
              <a:gd name="T5" fmla="*/ 163 h 164"/>
              <a:gd name="T6" fmla="*/ 0 w 74"/>
              <a:gd name="T7" fmla="*/ 163 h 164"/>
              <a:gd name="T8" fmla="*/ 0 w 74"/>
              <a:gd name="T9" fmla="*/ 0 h 164"/>
            </a:gdLst>
            <a:ahLst/>
            <a:cxnLst>
              <a:cxn ang="0">
                <a:pos x="T0" y="T1"/>
              </a:cxn>
              <a:cxn ang="0">
                <a:pos x="T2" y="T3"/>
              </a:cxn>
              <a:cxn ang="0">
                <a:pos x="T4" y="T5"/>
              </a:cxn>
              <a:cxn ang="0">
                <a:pos x="T6" y="T7"/>
              </a:cxn>
              <a:cxn ang="0">
                <a:pos x="T8" y="T9"/>
              </a:cxn>
            </a:cxnLst>
            <a:rect l="0" t="0" r="r" b="b"/>
            <a:pathLst>
              <a:path w="74" h="164">
                <a:moveTo>
                  <a:pt x="0" y="0"/>
                </a:moveTo>
                <a:lnTo>
                  <a:pt x="73" y="0"/>
                </a:lnTo>
                <a:lnTo>
                  <a:pt x="73" y="163"/>
                </a:lnTo>
                <a:lnTo>
                  <a:pt x="0" y="163"/>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7269" name="exstream_shape1451"/>
          <p:cNvSpPr>
            <a:spLocks noChangeArrowheads="1"/>
          </p:cNvSpPr>
          <p:nvPr/>
        </p:nvSpPr>
        <p:spPr bwMode="auto">
          <a:xfrm>
            <a:off x="2466975" y="3009900"/>
            <a:ext cx="704850" cy="1047750"/>
          </a:xfrm>
          <a:custGeom>
            <a:avLst/>
            <a:gdLst>
              <a:gd name="T0" fmla="*/ 0 w 74"/>
              <a:gd name="T1" fmla="*/ 0 h 110"/>
              <a:gd name="T2" fmla="*/ 73 w 74"/>
              <a:gd name="T3" fmla="*/ 0 h 110"/>
              <a:gd name="T4" fmla="*/ 73 w 74"/>
              <a:gd name="T5" fmla="*/ 109 h 110"/>
              <a:gd name="T6" fmla="*/ 0 w 74"/>
              <a:gd name="T7" fmla="*/ 109 h 110"/>
              <a:gd name="T8" fmla="*/ 0 w 74"/>
              <a:gd name="T9" fmla="*/ 0 h 110"/>
            </a:gdLst>
            <a:ahLst/>
            <a:cxnLst>
              <a:cxn ang="0">
                <a:pos x="T0" y="T1"/>
              </a:cxn>
              <a:cxn ang="0">
                <a:pos x="T2" y="T3"/>
              </a:cxn>
              <a:cxn ang="0">
                <a:pos x="T4" y="T5"/>
              </a:cxn>
              <a:cxn ang="0">
                <a:pos x="T6" y="T7"/>
              </a:cxn>
              <a:cxn ang="0">
                <a:pos x="T8" y="T9"/>
              </a:cxn>
            </a:cxnLst>
            <a:rect l="0" t="0" r="r" b="b"/>
            <a:pathLst>
              <a:path w="74" h="110">
                <a:moveTo>
                  <a:pt x="0" y="0"/>
                </a:moveTo>
                <a:lnTo>
                  <a:pt x="73" y="0"/>
                </a:lnTo>
                <a:lnTo>
                  <a:pt x="73" y="109"/>
                </a:lnTo>
                <a:lnTo>
                  <a:pt x="0" y="10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7268" name="exstream_shape1452"/>
          <p:cNvSpPr>
            <a:spLocks noChangeArrowheads="1"/>
          </p:cNvSpPr>
          <p:nvPr/>
        </p:nvSpPr>
        <p:spPr bwMode="auto">
          <a:xfrm>
            <a:off x="3276600" y="3476625"/>
            <a:ext cx="704850" cy="581025"/>
          </a:xfrm>
          <a:custGeom>
            <a:avLst/>
            <a:gdLst>
              <a:gd name="T0" fmla="*/ 0 w 74"/>
              <a:gd name="T1" fmla="*/ 0 h 61"/>
              <a:gd name="T2" fmla="*/ 73 w 74"/>
              <a:gd name="T3" fmla="*/ 0 h 61"/>
              <a:gd name="T4" fmla="*/ 73 w 74"/>
              <a:gd name="T5" fmla="*/ 60 h 61"/>
              <a:gd name="T6" fmla="*/ 0 w 74"/>
              <a:gd name="T7" fmla="*/ 60 h 61"/>
              <a:gd name="T8" fmla="*/ 0 w 74"/>
              <a:gd name="T9" fmla="*/ 0 h 61"/>
            </a:gdLst>
            <a:ahLst/>
            <a:cxnLst>
              <a:cxn ang="0">
                <a:pos x="T0" y="T1"/>
              </a:cxn>
              <a:cxn ang="0">
                <a:pos x="T2" y="T3"/>
              </a:cxn>
              <a:cxn ang="0">
                <a:pos x="T4" y="T5"/>
              </a:cxn>
              <a:cxn ang="0">
                <a:pos x="T6" y="T7"/>
              </a:cxn>
              <a:cxn ang="0">
                <a:pos x="T8" y="T9"/>
              </a:cxn>
            </a:cxnLst>
            <a:rect l="0" t="0" r="r" b="b"/>
            <a:pathLst>
              <a:path w="74" h="61">
                <a:moveTo>
                  <a:pt x="0" y="0"/>
                </a:moveTo>
                <a:lnTo>
                  <a:pt x="73" y="0"/>
                </a:lnTo>
                <a:lnTo>
                  <a:pt x="73" y="60"/>
                </a:lnTo>
                <a:lnTo>
                  <a:pt x="0" y="60"/>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7267" name="exstream_shape1453"/>
          <p:cNvSpPr>
            <a:spLocks noChangeArrowheads="1"/>
          </p:cNvSpPr>
          <p:nvPr/>
        </p:nvSpPr>
        <p:spPr bwMode="auto">
          <a:xfrm>
            <a:off x="1543050" y="41148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Base</a:t>
            </a:r>
          </a:p>
        </p:txBody>
      </p:sp>
      <p:sp>
        <p:nvSpPr>
          <p:cNvPr id="7266" name="exstream_shape1454"/>
          <p:cNvSpPr>
            <a:spLocks noChangeArrowheads="1"/>
          </p:cNvSpPr>
          <p:nvPr/>
        </p:nvSpPr>
        <p:spPr bwMode="auto">
          <a:xfrm>
            <a:off x="2409825" y="41148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Current</a:t>
            </a:r>
          </a:p>
        </p:txBody>
      </p:sp>
      <p:sp>
        <p:nvSpPr>
          <p:cNvPr id="7265" name="exstream_shape1455"/>
          <p:cNvSpPr>
            <a:spLocks noChangeArrowheads="1"/>
          </p:cNvSpPr>
          <p:nvPr/>
        </p:nvSpPr>
        <p:spPr bwMode="auto">
          <a:xfrm>
            <a:off x="3228975" y="41148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Norm</a:t>
            </a:r>
          </a:p>
        </p:txBody>
      </p:sp>
      <p:sp>
        <p:nvSpPr>
          <p:cNvPr id="7264" name="exstream_shape1456"/>
          <p:cNvSpPr>
            <a:spLocks noChangeArrowheads="1"/>
          </p:cNvSpPr>
          <p:nvPr/>
        </p:nvSpPr>
        <p:spPr bwMode="auto">
          <a:xfrm>
            <a:off x="1543050" y="429577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24.3%</a:t>
            </a:r>
          </a:p>
        </p:txBody>
      </p:sp>
      <p:sp>
        <p:nvSpPr>
          <p:cNvPr id="7263" name="exstream_shape1457"/>
          <p:cNvSpPr>
            <a:spLocks noChangeArrowheads="1"/>
          </p:cNvSpPr>
          <p:nvPr/>
        </p:nvSpPr>
        <p:spPr bwMode="auto">
          <a:xfrm>
            <a:off x="2409825" y="42957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16.3%</a:t>
            </a:r>
          </a:p>
        </p:txBody>
      </p:sp>
      <p:sp>
        <p:nvSpPr>
          <p:cNvPr id="7262" name="exstream_shape1458"/>
          <p:cNvSpPr>
            <a:spLocks noChangeArrowheads="1"/>
          </p:cNvSpPr>
          <p:nvPr/>
        </p:nvSpPr>
        <p:spPr bwMode="auto">
          <a:xfrm>
            <a:off x="3228975" y="429577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9.0%</a:t>
            </a:r>
          </a:p>
        </p:txBody>
      </p:sp>
      <p:sp>
        <p:nvSpPr>
          <p:cNvPr id="7261" name="exstream_shape1459"/>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60" name="exstream_shape1460"/>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7259" name="exstream_shape1461"/>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7258" name="exstream_shape1462"/>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57" name="exstream_shape1463"/>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7256" name="exstream_shape1464"/>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55" name="exstream_shape1465"/>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7254" name="exstream_shape1466"/>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7253" name="exstream_shape1467"/>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52" name="exstream_shape1468"/>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7251" name="exstream_shape1469"/>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50" name="exstream_shape1470"/>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49" name="exstream_shape1471"/>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7248" name="exstream_shape1472"/>
          <p:cNvSpPr>
            <a:spLocks noChangeArrowheads="1"/>
          </p:cNvSpPr>
          <p:nvPr/>
        </p:nvSpPr>
        <p:spPr bwMode="auto">
          <a:xfrm>
            <a:off x="457200" y="1619250"/>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47" name="exstream_shape1473"/>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7246" name="exstream_shape1474"/>
          <p:cNvSpPr>
            <a:spLocks noChangeArrowheads="1"/>
          </p:cNvSpPr>
          <p:nvPr/>
        </p:nvSpPr>
        <p:spPr bwMode="auto">
          <a:xfrm>
            <a:off x="1819275" y="1619250"/>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45" name="exstream_shape1475"/>
          <p:cNvSpPr>
            <a:spLocks noChangeArrowheads="1"/>
          </p:cNvSpPr>
          <p:nvPr/>
        </p:nvSpPr>
        <p:spPr bwMode="auto">
          <a:xfrm>
            <a:off x="5029200" y="1619250"/>
            <a:ext cx="4572000"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44" name="exstream_shape1476"/>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7243" name="exstream_shape1477"/>
          <p:cNvSpPr>
            <a:spLocks noChangeArrowheads="1"/>
          </p:cNvSpPr>
          <p:nvPr/>
        </p:nvSpPr>
        <p:spPr bwMode="auto">
          <a:xfrm>
            <a:off x="457200" y="4467225"/>
            <a:ext cx="1362075"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42" name="exstream_shape1478"/>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7241" name="exstream_shape1479"/>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7240" name="exstream_shape1480"/>
          <p:cNvSpPr>
            <a:spLocks noChangeArrowheads="1"/>
          </p:cNvSpPr>
          <p:nvPr/>
        </p:nvSpPr>
        <p:spPr bwMode="auto">
          <a:xfrm>
            <a:off x="1819275" y="4467225"/>
            <a:ext cx="3209925"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39" name="exstream_shape1481"/>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7238" name="exstream_shape1482"/>
          <p:cNvSpPr>
            <a:spLocks noChangeArrowheads="1"/>
          </p:cNvSpPr>
          <p:nvPr/>
        </p:nvSpPr>
        <p:spPr bwMode="auto">
          <a:xfrm>
            <a:off x="5029200" y="4467225"/>
            <a:ext cx="4572000"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237" name="exstream_shape1483"/>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7236" name="exstream_shape1484"/>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7235" name="exstream_shape1485"/>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Pharmacy - Setting Analysis</a:t>
            </a:r>
          </a:p>
        </p:txBody>
      </p:sp>
      <p:sp>
        <p:nvSpPr>
          <p:cNvPr id="7234" name="exstream_shape1486"/>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7233" name="exstream_shape1487"/>
          <p:cNvSpPr>
            <a:spLocks noChangeArrowheads="1"/>
          </p:cNvSpPr>
          <p:nvPr/>
        </p:nvSpPr>
        <p:spPr bwMode="auto">
          <a:xfrm>
            <a:off x="685800"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Mail order scripts as % of total</a:t>
            </a:r>
          </a:p>
        </p:txBody>
      </p:sp>
      <p:sp>
        <p:nvSpPr>
          <p:cNvPr id="7232" name="exstream_shape1488"/>
          <p:cNvSpPr>
            <a:spLocks noChangeArrowheads="1"/>
          </p:cNvSpPr>
          <p:nvPr/>
        </p:nvSpPr>
        <p:spPr bwMode="auto">
          <a:xfrm>
            <a:off x="685800" y="4543425"/>
            <a:ext cx="85915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7231" name="exstream_shape1489"/>
          <p:cNvSpPr>
            <a:spLocks noChangeArrowheads="1"/>
          </p:cNvSpPr>
          <p:nvPr/>
        </p:nvSpPr>
        <p:spPr bwMode="auto">
          <a:xfrm>
            <a:off x="685800" y="4772025"/>
            <a:ext cx="85915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Mail Order prescriptions as a percent of total decreased from 24.3% to 16.3%, and compares to a norm of 9.0%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Loestrin 24 Fe was the top maintenance drug by retail scripts in the current period, at 47 prescriptions </a:t>
            </a:r>
            <a:br>
              <a:rPr lang="en-US" sz="900">
                <a:solidFill>
                  <a:srgbClr val="000000"/>
                </a:solidFill>
                <a:latin typeface="Arial" charset="0"/>
              </a:rPr>
            </a:br>
            <a:endParaRPr lang="en-US" sz="900">
              <a:solidFill>
                <a:srgbClr val="000000"/>
              </a:solidFill>
              <a:latin typeface="Arial" charset="0"/>
            </a:endParaRPr>
          </a:p>
        </p:txBody>
      </p:sp>
      <p:sp>
        <p:nvSpPr>
          <p:cNvPr id="7230" name="exstream_shape1490"/>
          <p:cNvSpPr>
            <a:spLocks noChangeArrowheads="1"/>
          </p:cNvSpPr>
          <p:nvPr/>
        </p:nvSpPr>
        <p:spPr bwMode="auto">
          <a:xfrm>
            <a:off x="800100" y="21621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28.0%</a:t>
            </a:r>
          </a:p>
        </p:txBody>
      </p:sp>
      <p:sp>
        <p:nvSpPr>
          <p:cNvPr id="7229" name="exstream_shape1491"/>
          <p:cNvSpPr>
            <a:spLocks noChangeArrowheads="1"/>
          </p:cNvSpPr>
          <p:nvPr/>
        </p:nvSpPr>
        <p:spPr bwMode="auto">
          <a:xfrm>
            <a:off x="800100" y="26193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21.0%</a:t>
            </a:r>
          </a:p>
        </p:txBody>
      </p:sp>
      <p:sp>
        <p:nvSpPr>
          <p:cNvPr id="7228" name="exstream_shape1492"/>
          <p:cNvSpPr>
            <a:spLocks noChangeArrowheads="1"/>
          </p:cNvSpPr>
          <p:nvPr/>
        </p:nvSpPr>
        <p:spPr bwMode="auto">
          <a:xfrm>
            <a:off x="800100" y="30765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14.0%</a:t>
            </a:r>
          </a:p>
        </p:txBody>
      </p:sp>
      <p:sp>
        <p:nvSpPr>
          <p:cNvPr id="7227" name="exstream_shape1493"/>
          <p:cNvSpPr>
            <a:spLocks noChangeArrowheads="1"/>
          </p:cNvSpPr>
          <p:nvPr/>
        </p:nvSpPr>
        <p:spPr bwMode="auto">
          <a:xfrm>
            <a:off x="800100" y="35337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7.0%</a:t>
            </a:r>
          </a:p>
        </p:txBody>
      </p:sp>
      <p:sp>
        <p:nvSpPr>
          <p:cNvPr id="7226" name="exstream_shape1494"/>
          <p:cNvSpPr>
            <a:spLocks noChangeArrowheads="1"/>
          </p:cNvSpPr>
          <p:nvPr/>
        </p:nvSpPr>
        <p:spPr bwMode="auto">
          <a:xfrm>
            <a:off x="800100" y="39909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7225" name="exstream_shape1495"/>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224" name="exstream_shape1496"/>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7223" name="exstream_shape1497"/>
          <p:cNvSpPr>
            <a:spLocks noChangeArrowheads="1"/>
          </p:cNvSpPr>
          <p:nvPr/>
        </p:nvSpPr>
        <p:spPr bwMode="auto">
          <a:xfrm>
            <a:off x="1400175" y="2219325"/>
            <a:ext cx="9525" cy="1828800"/>
          </a:xfrm>
          <a:custGeom>
            <a:avLst/>
            <a:gdLst>
              <a:gd name="T0" fmla="*/ 0 w 6"/>
              <a:gd name="T1" fmla="*/ 0 h 1152"/>
              <a:gd name="T2" fmla="*/ 6 w 6"/>
              <a:gd name="T3" fmla="*/ 1152 h 1152"/>
            </a:gdLst>
            <a:ahLst/>
            <a:cxnLst>
              <a:cxn ang="0">
                <a:pos x="T0" y="T1"/>
              </a:cxn>
              <a:cxn ang="0">
                <a:pos x="T2" y="T3"/>
              </a:cxn>
            </a:cxnLst>
            <a:rect l="0" t="0" r="r" b="b"/>
            <a:pathLst>
              <a:path w="6" h="1152">
                <a:moveTo>
                  <a:pt x="0" y="0"/>
                </a:moveTo>
                <a:lnTo>
                  <a:pt x="6" y="1152"/>
                </a:lnTo>
              </a:path>
            </a:pathLst>
          </a:custGeom>
          <a:solidFill>
            <a:srgbClr val="FFFFFF"/>
          </a:solidFill>
          <a:ln w="12700">
            <a:solidFill>
              <a:srgbClr val="000000"/>
            </a:solidFill>
            <a:round/>
            <a:headEnd/>
            <a:tailEnd/>
          </a:ln>
        </p:spPr>
        <p:txBody>
          <a:bodyPr/>
          <a:lstStyle/>
          <a:p>
            <a:endParaRPr lang="en-US"/>
          </a:p>
        </p:txBody>
      </p:sp>
      <p:sp>
        <p:nvSpPr>
          <p:cNvPr id="7222" name="exstream_shape1498"/>
          <p:cNvSpPr>
            <a:spLocks noChangeArrowheads="1"/>
          </p:cNvSpPr>
          <p:nvPr/>
        </p:nvSpPr>
        <p:spPr bwMode="auto">
          <a:xfrm>
            <a:off x="1409700" y="4048125"/>
            <a:ext cx="2838450" cy="0"/>
          </a:xfrm>
          <a:custGeom>
            <a:avLst/>
            <a:gdLst>
              <a:gd name="T0" fmla="*/ 0 w 1788"/>
              <a:gd name="T1" fmla="*/ 1788 w 1788"/>
            </a:gdLst>
            <a:ahLst/>
            <a:cxnLst>
              <a:cxn ang="0">
                <a:pos x="T0" y="0"/>
              </a:cxn>
              <a:cxn ang="0">
                <a:pos x="T1" y="0"/>
              </a:cxn>
            </a:cxnLst>
            <a:rect l="0" t="0" r="r" b="b"/>
            <a:pathLst>
              <a:path w="1788">
                <a:moveTo>
                  <a:pt x="0" y="0"/>
                </a:moveTo>
                <a:lnTo>
                  <a:pt x="1788" y="0"/>
                </a:lnTo>
              </a:path>
            </a:pathLst>
          </a:custGeom>
          <a:solidFill>
            <a:srgbClr val="FFFFFF"/>
          </a:solidFill>
          <a:ln w="12700">
            <a:solidFill>
              <a:srgbClr val="000000"/>
            </a:solidFill>
            <a:round/>
            <a:headEnd/>
            <a:tailEnd/>
          </a:ln>
        </p:spPr>
        <p:txBody>
          <a:bodyPr/>
          <a:lstStyle/>
          <a:p>
            <a:endParaRPr lang="en-US"/>
          </a:p>
        </p:txBody>
      </p:sp>
      <p:sp>
        <p:nvSpPr>
          <p:cNvPr id="7221" name="exstream_shape1499"/>
          <p:cNvSpPr>
            <a:spLocks noChangeArrowheads="1"/>
          </p:cNvSpPr>
          <p:nvPr/>
        </p:nvSpPr>
        <p:spPr bwMode="auto">
          <a:xfrm>
            <a:off x="5172075" y="1685925"/>
            <a:ext cx="4400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Mail order opportunities - maintenance drugs</a:t>
            </a:r>
          </a:p>
        </p:txBody>
      </p:sp>
      <p:sp>
        <p:nvSpPr>
          <p:cNvPr id="7220" name="exstream_shape1500"/>
          <p:cNvSpPr>
            <a:spLocks noChangeArrowheads="1"/>
          </p:cNvSpPr>
          <p:nvPr/>
        </p:nvSpPr>
        <p:spPr bwMode="auto">
          <a:xfrm>
            <a:off x="5172075" y="1962150"/>
            <a:ext cx="14954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Drugs</a:t>
            </a:r>
          </a:p>
        </p:txBody>
      </p:sp>
      <p:sp>
        <p:nvSpPr>
          <p:cNvPr id="7219" name="exstream_shape1501"/>
          <p:cNvSpPr>
            <a:spLocks noChangeArrowheads="1"/>
          </p:cNvSpPr>
          <p:nvPr/>
        </p:nvSpPr>
        <p:spPr bwMode="auto">
          <a:xfrm>
            <a:off x="6667500" y="1962150"/>
            <a:ext cx="13144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Indication</a:t>
            </a:r>
          </a:p>
        </p:txBody>
      </p:sp>
      <p:sp>
        <p:nvSpPr>
          <p:cNvPr id="7218" name="exstream_shape1502"/>
          <p:cNvSpPr>
            <a:spLocks noChangeArrowheads="1"/>
          </p:cNvSpPr>
          <p:nvPr/>
        </p:nvSpPr>
        <p:spPr bwMode="auto">
          <a:xfrm>
            <a:off x="7981950" y="1962150"/>
            <a:ext cx="8572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Retail Scripts</a:t>
            </a:r>
          </a:p>
        </p:txBody>
      </p:sp>
      <p:sp>
        <p:nvSpPr>
          <p:cNvPr id="7217" name="exstream_shape1503"/>
          <p:cNvSpPr>
            <a:spLocks noChangeArrowheads="1"/>
          </p:cNvSpPr>
          <p:nvPr/>
        </p:nvSpPr>
        <p:spPr bwMode="auto">
          <a:xfrm>
            <a:off x="8839200" y="1962150"/>
            <a:ext cx="7334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Mail Order</a:t>
            </a:r>
          </a:p>
        </p:txBody>
      </p:sp>
      <p:sp>
        <p:nvSpPr>
          <p:cNvPr id="7216" name="exstream_shape1504"/>
          <p:cNvSpPr>
            <a:spLocks noChangeArrowheads="1"/>
          </p:cNvSpPr>
          <p:nvPr/>
        </p:nvSpPr>
        <p:spPr bwMode="auto">
          <a:xfrm>
            <a:off x="5172075" y="21812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Androgel</a:t>
            </a:r>
          </a:p>
        </p:txBody>
      </p:sp>
      <p:sp>
        <p:nvSpPr>
          <p:cNvPr id="7215" name="exstream_shape1505"/>
          <p:cNvSpPr>
            <a:spLocks noChangeArrowheads="1"/>
          </p:cNvSpPr>
          <p:nvPr/>
        </p:nvSpPr>
        <p:spPr bwMode="auto">
          <a:xfrm>
            <a:off x="6667500" y="21812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Hormone Replacement</a:t>
            </a:r>
          </a:p>
        </p:txBody>
      </p:sp>
      <p:sp>
        <p:nvSpPr>
          <p:cNvPr id="7214" name="exstream_shape1506"/>
          <p:cNvSpPr>
            <a:spLocks noChangeArrowheads="1"/>
          </p:cNvSpPr>
          <p:nvPr/>
        </p:nvSpPr>
        <p:spPr bwMode="auto">
          <a:xfrm>
            <a:off x="7981950" y="21812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a:t>
            </a:r>
          </a:p>
        </p:txBody>
      </p:sp>
      <p:sp>
        <p:nvSpPr>
          <p:cNvPr id="7213" name="exstream_shape1507"/>
          <p:cNvSpPr>
            <a:spLocks noChangeArrowheads="1"/>
          </p:cNvSpPr>
          <p:nvPr/>
        </p:nvSpPr>
        <p:spPr bwMode="auto">
          <a:xfrm>
            <a:off x="8839200" y="21812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7212" name="exstream_shape1508"/>
          <p:cNvSpPr>
            <a:spLocks noChangeArrowheads="1"/>
          </p:cNvSpPr>
          <p:nvPr/>
        </p:nvSpPr>
        <p:spPr bwMode="auto">
          <a:xfrm>
            <a:off x="5172075" y="23336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Lyrica</a:t>
            </a:r>
          </a:p>
        </p:txBody>
      </p:sp>
      <p:sp>
        <p:nvSpPr>
          <p:cNvPr id="7211" name="exstream_shape1509"/>
          <p:cNvSpPr>
            <a:spLocks noChangeArrowheads="1"/>
          </p:cNvSpPr>
          <p:nvPr/>
        </p:nvSpPr>
        <p:spPr bwMode="auto">
          <a:xfrm>
            <a:off x="6667500" y="23336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Seizures</a:t>
            </a:r>
          </a:p>
        </p:txBody>
      </p:sp>
      <p:sp>
        <p:nvSpPr>
          <p:cNvPr id="7210" name="exstream_shape1510"/>
          <p:cNvSpPr>
            <a:spLocks noChangeArrowheads="1"/>
          </p:cNvSpPr>
          <p:nvPr/>
        </p:nvSpPr>
        <p:spPr bwMode="auto">
          <a:xfrm>
            <a:off x="7981950" y="23336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a:t>
            </a:r>
          </a:p>
        </p:txBody>
      </p:sp>
      <p:sp>
        <p:nvSpPr>
          <p:cNvPr id="7209" name="exstream_shape1511"/>
          <p:cNvSpPr>
            <a:spLocks noChangeArrowheads="1"/>
          </p:cNvSpPr>
          <p:nvPr/>
        </p:nvSpPr>
        <p:spPr bwMode="auto">
          <a:xfrm>
            <a:off x="8839200" y="23336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a:t>
            </a:r>
          </a:p>
        </p:txBody>
      </p:sp>
      <p:sp>
        <p:nvSpPr>
          <p:cNvPr id="7208" name="exstream_shape1512"/>
          <p:cNvSpPr>
            <a:spLocks noChangeArrowheads="1"/>
          </p:cNvSpPr>
          <p:nvPr/>
        </p:nvSpPr>
        <p:spPr bwMode="auto">
          <a:xfrm>
            <a:off x="5172075" y="24860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Loestrin 24 Fe</a:t>
            </a:r>
          </a:p>
        </p:txBody>
      </p:sp>
      <p:sp>
        <p:nvSpPr>
          <p:cNvPr id="7207" name="exstream_shape1513"/>
          <p:cNvSpPr>
            <a:spLocks noChangeArrowheads="1"/>
          </p:cNvSpPr>
          <p:nvPr/>
        </p:nvSpPr>
        <p:spPr bwMode="auto">
          <a:xfrm>
            <a:off x="6667500" y="24860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Contraception</a:t>
            </a:r>
          </a:p>
        </p:txBody>
      </p:sp>
      <p:sp>
        <p:nvSpPr>
          <p:cNvPr id="7206" name="exstream_shape1514"/>
          <p:cNvSpPr>
            <a:spLocks noChangeArrowheads="1"/>
          </p:cNvSpPr>
          <p:nvPr/>
        </p:nvSpPr>
        <p:spPr bwMode="auto">
          <a:xfrm>
            <a:off x="7981950" y="24860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47</a:t>
            </a:r>
          </a:p>
        </p:txBody>
      </p:sp>
      <p:sp>
        <p:nvSpPr>
          <p:cNvPr id="7205" name="exstream_shape1515"/>
          <p:cNvSpPr>
            <a:spLocks noChangeArrowheads="1"/>
          </p:cNvSpPr>
          <p:nvPr/>
        </p:nvSpPr>
        <p:spPr bwMode="auto">
          <a:xfrm>
            <a:off x="8839200" y="24860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a:t>
            </a:r>
          </a:p>
        </p:txBody>
      </p:sp>
      <p:sp>
        <p:nvSpPr>
          <p:cNvPr id="7204" name="exstream_shape1516"/>
          <p:cNvSpPr>
            <a:spLocks noChangeArrowheads="1"/>
          </p:cNvSpPr>
          <p:nvPr/>
        </p:nvSpPr>
        <p:spPr bwMode="auto">
          <a:xfrm>
            <a:off x="5172075" y="26384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Victoza 3-Pak</a:t>
            </a:r>
          </a:p>
        </p:txBody>
      </p:sp>
      <p:sp>
        <p:nvSpPr>
          <p:cNvPr id="7203" name="exstream_shape1517"/>
          <p:cNvSpPr>
            <a:spLocks noChangeArrowheads="1"/>
          </p:cNvSpPr>
          <p:nvPr/>
        </p:nvSpPr>
        <p:spPr bwMode="auto">
          <a:xfrm>
            <a:off x="6667500" y="26384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Diabetes</a:t>
            </a:r>
          </a:p>
        </p:txBody>
      </p:sp>
      <p:sp>
        <p:nvSpPr>
          <p:cNvPr id="7202" name="exstream_shape1518"/>
          <p:cNvSpPr>
            <a:spLocks noChangeArrowheads="1"/>
          </p:cNvSpPr>
          <p:nvPr/>
        </p:nvSpPr>
        <p:spPr bwMode="auto">
          <a:xfrm>
            <a:off x="7981950" y="26384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a:t>
            </a:r>
          </a:p>
        </p:txBody>
      </p:sp>
      <p:sp>
        <p:nvSpPr>
          <p:cNvPr id="7201" name="exstream_shape1519"/>
          <p:cNvSpPr>
            <a:spLocks noChangeArrowheads="1"/>
          </p:cNvSpPr>
          <p:nvPr/>
        </p:nvSpPr>
        <p:spPr bwMode="auto">
          <a:xfrm>
            <a:off x="8839200" y="26384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7200" name="exstream_shape1520"/>
          <p:cNvSpPr>
            <a:spLocks noChangeArrowheads="1"/>
          </p:cNvSpPr>
          <p:nvPr/>
        </p:nvSpPr>
        <p:spPr bwMode="auto">
          <a:xfrm>
            <a:off x="5172075" y="27908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Advair Diskus</a:t>
            </a:r>
          </a:p>
        </p:txBody>
      </p:sp>
      <p:sp>
        <p:nvSpPr>
          <p:cNvPr id="7199" name="exstream_shape1521"/>
          <p:cNvSpPr>
            <a:spLocks noChangeArrowheads="1"/>
          </p:cNvSpPr>
          <p:nvPr/>
        </p:nvSpPr>
        <p:spPr bwMode="auto">
          <a:xfrm>
            <a:off x="6667500" y="27908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Asthma</a:t>
            </a:r>
          </a:p>
        </p:txBody>
      </p:sp>
      <p:sp>
        <p:nvSpPr>
          <p:cNvPr id="7198" name="exstream_shape1522"/>
          <p:cNvSpPr>
            <a:spLocks noChangeArrowheads="1"/>
          </p:cNvSpPr>
          <p:nvPr/>
        </p:nvSpPr>
        <p:spPr bwMode="auto">
          <a:xfrm>
            <a:off x="7981950" y="27908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a:t>
            </a:r>
          </a:p>
        </p:txBody>
      </p:sp>
      <p:sp>
        <p:nvSpPr>
          <p:cNvPr id="7197" name="exstream_shape1523"/>
          <p:cNvSpPr>
            <a:spLocks noChangeArrowheads="1"/>
          </p:cNvSpPr>
          <p:nvPr/>
        </p:nvSpPr>
        <p:spPr bwMode="auto">
          <a:xfrm>
            <a:off x="8839200" y="27908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a:t>
            </a:r>
          </a:p>
        </p:txBody>
      </p:sp>
      <p:sp>
        <p:nvSpPr>
          <p:cNvPr id="7196" name="exstream_shape1524"/>
          <p:cNvSpPr>
            <a:spLocks noChangeArrowheads="1"/>
          </p:cNvSpPr>
          <p:nvPr/>
        </p:nvSpPr>
        <p:spPr bwMode="auto">
          <a:xfrm>
            <a:off x="5172075" y="29432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Lansoprazole</a:t>
            </a:r>
          </a:p>
        </p:txBody>
      </p:sp>
      <p:sp>
        <p:nvSpPr>
          <p:cNvPr id="7195" name="exstream_shape1525"/>
          <p:cNvSpPr>
            <a:spLocks noChangeArrowheads="1"/>
          </p:cNvSpPr>
          <p:nvPr/>
        </p:nvSpPr>
        <p:spPr bwMode="auto">
          <a:xfrm>
            <a:off x="6667500" y="29432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Ulcer / Heartburn</a:t>
            </a:r>
          </a:p>
        </p:txBody>
      </p:sp>
      <p:sp>
        <p:nvSpPr>
          <p:cNvPr id="7194" name="exstream_shape1526"/>
          <p:cNvSpPr>
            <a:spLocks noChangeArrowheads="1"/>
          </p:cNvSpPr>
          <p:nvPr/>
        </p:nvSpPr>
        <p:spPr bwMode="auto">
          <a:xfrm>
            <a:off x="7981950" y="29432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a:t>
            </a:r>
          </a:p>
        </p:txBody>
      </p:sp>
      <p:sp>
        <p:nvSpPr>
          <p:cNvPr id="7193" name="exstream_shape1527"/>
          <p:cNvSpPr>
            <a:spLocks noChangeArrowheads="1"/>
          </p:cNvSpPr>
          <p:nvPr/>
        </p:nvSpPr>
        <p:spPr bwMode="auto">
          <a:xfrm>
            <a:off x="8839200" y="29432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a:t>
            </a:r>
          </a:p>
        </p:txBody>
      </p:sp>
      <p:sp>
        <p:nvSpPr>
          <p:cNvPr id="7192" name="exstream_shape1528"/>
          <p:cNvSpPr>
            <a:spLocks noChangeArrowheads="1"/>
          </p:cNvSpPr>
          <p:nvPr/>
        </p:nvSpPr>
        <p:spPr bwMode="auto">
          <a:xfrm>
            <a:off x="5172075" y="30956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Restasis</a:t>
            </a:r>
          </a:p>
        </p:txBody>
      </p:sp>
      <p:sp>
        <p:nvSpPr>
          <p:cNvPr id="7191" name="exstream_shape1529"/>
          <p:cNvSpPr>
            <a:spLocks noChangeArrowheads="1"/>
          </p:cNvSpPr>
          <p:nvPr/>
        </p:nvSpPr>
        <p:spPr bwMode="auto">
          <a:xfrm>
            <a:off x="6667500" y="30956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Dry Eyes</a:t>
            </a:r>
          </a:p>
        </p:txBody>
      </p:sp>
      <p:sp>
        <p:nvSpPr>
          <p:cNvPr id="7190" name="exstream_shape1530"/>
          <p:cNvSpPr>
            <a:spLocks noChangeArrowheads="1"/>
          </p:cNvSpPr>
          <p:nvPr/>
        </p:nvSpPr>
        <p:spPr bwMode="auto">
          <a:xfrm>
            <a:off x="7981950" y="30956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a:t>
            </a:r>
          </a:p>
        </p:txBody>
      </p:sp>
      <p:sp>
        <p:nvSpPr>
          <p:cNvPr id="7189" name="exstream_shape1531"/>
          <p:cNvSpPr>
            <a:spLocks noChangeArrowheads="1"/>
          </p:cNvSpPr>
          <p:nvPr/>
        </p:nvSpPr>
        <p:spPr bwMode="auto">
          <a:xfrm>
            <a:off x="8839200" y="30956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7188" name="exstream_shape1532"/>
          <p:cNvSpPr>
            <a:spLocks noChangeArrowheads="1"/>
          </p:cNvSpPr>
          <p:nvPr/>
        </p:nvSpPr>
        <p:spPr bwMode="auto">
          <a:xfrm>
            <a:off x="5172075" y="32480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Cymbalta</a:t>
            </a:r>
          </a:p>
        </p:txBody>
      </p:sp>
      <p:sp>
        <p:nvSpPr>
          <p:cNvPr id="7187" name="exstream_shape1533"/>
          <p:cNvSpPr>
            <a:spLocks noChangeArrowheads="1"/>
          </p:cNvSpPr>
          <p:nvPr/>
        </p:nvSpPr>
        <p:spPr bwMode="auto">
          <a:xfrm>
            <a:off x="6667500" y="32480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Depression</a:t>
            </a:r>
          </a:p>
        </p:txBody>
      </p:sp>
      <p:sp>
        <p:nvSpPr>
          <p:cNvPr id="7186" name="exstream_shape1534"/>
          <p:cNvSpPr>
            <a:spLocks noChangeArrowheads="1"/>
          </p:cNvSpPr>
          <p:nvPr/>
        </p:nvSpPr>
        <p:spPr bwMode="auto">
          <a:xfrm>
            <a:off x="7981950" y="32480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a:t>
            </a:r>
          </a:p>
        </p:txBody>
      </p:sp>
      <p:sp>
        <p:nvSpPr>
          <p:cNvPr id="7185" name="exstream_shape1535"/>
          <p:cNvSpPr>
            <a:spLocks noChangeArrowheads="1"/>
          </p:cNvSpPr>
          <p:nvPr/>
        </p:nvSpPr>
        <p:spPr bwMode="auto">
          <a:xfrm>
            <a:off x="8839200" y="32480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7184" name="exstream_shape1536"/>
          <p:cNvSpPr>
            <a:spLocks noChangeArrowheads="1"/>
          </p:cNvSpPr>
          <p:nvPr/>
        </p:nvSpPr>
        <p:spPr bwMode="auto">
          <a:xfrm>
            <a:off x="5172075" y="34004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Tricor</a:t>
            </a:r>
          </a:p>
        </p:txBody>
      </p:sp>
      <p:sp>
        <p:nvSpPr>
          <p:cNvPr id="7183" name="exstream_shape1537"/>
          <p:cNvSpPr>
            <a:spLocks noChangeArrowheads="1"/>
          </p:cNvSpPr>
          <p:nvPr/>
        </p:nvSpPr>
        <p:spPr bwMode="auto">
          <a:xfrm>
            <a:off x="6667500" y="34004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Cholesterol</a:t>
            </a:r>
          </a:p>
        </p:txBody>
      </p:sp>
      <p:sp>
        <p:nvSpPr>
          <p:cNvPr id="7182" name="exstream_shape1538"/>
          <p:cNvSpPr>
            <a:spLocks noChangeArrowheads="1"/>
          </p:cNvSpPr>
          <p:nvPr/>
        </p:nvSpPr>
        <p:spPr bwMode="auto">
          <a:xfrm>
            <a:off x="7981950" y="34004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a:t>
            </a:r>
          </a:p>
        </p:txBody>
      </p:sp>
      <p:sp>
        <p:nvSpPr>
          <p:cNvPr id="7181" name="exstream_shape1539"/>
          <p:cNvSpPr>
            <a:spLocks noChangeArrowheads="1"/>
          </p:cNvSpPr>
          <p:nvPr/>
        </p:nvSpPr>
        <p:spPr bwMode="auto">
          <a:xfrm>
            <a:off x="8839200" y="34004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7180" name="exstream_shape1540"/>
          <p:cNvSpPr>
            <a:spLocks noChangeArrowheads="1"/>
          </p:cNvSpPr>
          <p:nvPr/>
        </p:nvSpPr>
        <p:spPr bwMode="auto">
          <a:xfrm>
            <a:off x="5172075" y="3552825"/>
            <a:ext cx="1495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Vyvanse</a:t>
            </a:r>
          </a:p>
        </p:txBody>
      </p:sp>
      <p:sp>
        <p:nvSpPr>
          <p:cNvPr id="7179" name="exstream_shape1541"/>
          <p:cNvSpPr>
            <a:spLocks noChangeArrowheads="1"/>
          </p:cNvSpPr>
          <p:nvPr/>
        </p:nvSpPr>
        <p:spPr bwMode="auto">
          <a:xfrm>
            <a:off x="6667500" y="3552825"/>
            <a:ext cx="131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ADHD</a:t>
            </a:r>
          </a:p>
        </p:txBody>
      </p:sp>
      <p:sp>
        <p:nvSpPr>
          <p:cNvPr id="7178" name="exstream_shape1542"/>
          <p:cNvSpPr>
            <a:spLocks noChangeArrowheads="1"/>
          </p:cNvSpPr>
          <p:nvPr/>
        </p:nvSpPr>
        <p:spPr bwMode="auto">
          <a:xfrm>
            <a:off x="7981950" y="3552825"/>
            <a:ext cx="857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a:t>
            </a:r>
          </a:p>
        </p:txBody>
      </p:sp>
      <p:sp>
        <p:nvSpPr>
          <p:cNvPr id="7177" name="exstream_shape1543"/>
          <p:cNvSpPr>
            <a:spLocks noChangeArrowheads="1"/>
          </p:cNvSpPr>
          <p:nvPr/>
        </p:nvSpPr>
        <p:spPr bwMode="auto">
          <a:xfrm>
            <a:off x="8839200" y="3552825"/>
            <a:ext cx="733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7176" name="exstream_shape1544"/>
          <p:cNvSpPr txBox="1">
            <a:spLocks noChangeArrowheads="1"/>
          </p:cNvSpPr>
          <p:nvPr/>
        </p:nvSpPr>
        <p:spPr bwMode="auto">
          <a:xfrm>
            <a:off x="8543925" y="514350"/>
            <a:ext cx="981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75" name="exstream_shape1545"/>
          <p:cNvSpPr txBox="1">
            <a:spLocks noChangeArrowheads="1"/>
          </p:cNvSpPr>
          <p:nvPr/>
        </p:nvSpPr>
        <p:spPr bwMode="auto">
          <a:xfrm>
            <a:off x="8543925" y="514350"/>
            <a:ext cx="981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7172" name="exstream_shape1548"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410719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36" name="exstream_shape388"/>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35" name="exstream_shape389"/>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68834" name="exstream_shape390"/>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68833" name="exstream_shape391"/>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32" name="exstream_shape392"/>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68831" name="exstream_shape393"/>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30" name="exstream_shape394"/>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68829" name="exstream_shape395"/>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68828" name="exstream_shape396"/>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27" name="exstream_shape397"/>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68826" name="exstream_shape398"/>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25" name="exstream_shape399"/>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24" name="exstream_shape400"/>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68823" name="exstream_shape401"/>
          <p:cNvSpPr>
            <a:spLocks noChangeArrowheads="1"/>
          </p:cNvSpPr>
          <p:nvPr/>
        </p:nvSpPr>
        <p:spPr bwMode="auto">
          <a:xfrm>
            <a:off x="457200" y="1619250"/>
            <a:ext cx="136207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22" name="exstream_shape402"/>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68821" name="exstream_shape403"/>
          <p:cNvSpPr>
            <a:spLocks noChangeArrowheads="1"/>
          </p:cNvSpPr>
          <p:nvPr/>
        </p:nvSpPr>
        <p:spPr bwMode="auto">
          <a:xfrm>
            <a:off x="1819275" y="1619250"/>
            <a:ext cx="320992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20" name="exstream_shape404"/>
          <p:cNvSpPr>
            <a:spLocks noChangeArrowheads="1"/>
          </p:cNvSpPr>
          <p:nvPr/>
        </p:nvSpPr>
        <p:spPr bwMode="auto">
          <a:xfrm>
            <a:off x="5029200" y="1619250"/>
            <a:ext cx="4572000"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19" name="exstream_shape405"/>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68818" name="exstream_shape406"/>
          <p:cNvSpPr>
            <a:spLocks noChangeArrowheads="1"/>
          </p:cNvSpPr>
          <p:nvPr/>
        </p:nvSpPr>
        <p:spPr bwMode="auto">
          <a:xfrm>
            <a:off x="457200" y="4467225"/>
            <a:ext cx="136207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17" name="exstream_shape407"/>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68816" name="exstream_shape408"/>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68815" name="exstream_shape409"/>
          <p:cNvSpPr>
            <a:spLocks noChangeArrowheads="1"/>
          </p:cNvSpPr>
          <p:nvPr/>
        </p:nvSpPr>
        <p:spPr bwMode="auto">
          <a:xfrm>
            <a:off x="1819275" y="4467225"/>
            <a:ext cx="320992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14" name="exstream_shape410"/>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68813" name="exstream_shape411"/>
          <p:cNvSpPr>
            <a:spLocks noChangeArrowheads="1"/>
          </p:cNvSpPr>
          <p:nvPr/>
        </p:nvSpPr>
        <p:spPr bwMode="auto">
          <a:xfrm>
            <a:off x="5029200" y="4467225"/>
            <a:ext cx="4572000"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12" name="exstream_shape412"/>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68811" name="exstream_shape413"/>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68810" name="exstream_shape414"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68809" name="exstream_shape415"/>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Medical Snapshot</a:t>
            </a:r>
          </a:p>
        </p:txBody>
      </p:sp>
      <p:sp>
        <p:nvSpPr>
          <p:cNvPr id="68808" name="exstream_shape416"/>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68807" name="exstream_shape417"/>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8806" name="exstream_shape418"/>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68805" name="exstream_shape419"/>
          <p:cNvSpPr>
            <a:spLocks noChangeArrowheads="1"/>
          </p:cNvSpPr>
          <p:nvPr/>
        </p:nvSpPr>
        <p:spPr bwMode="auto">
          <a:xfrm>
            <a:off x="685800" y="1685925"/>
            <a:ext cx="26479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b="1">
                <a:solidFill>
                  <a:srgbClr val="000000"/>
                </a:solidFill>
                <a:latin typeface="Arial" charset="0"/>
              </a:rPr>
              <a:t>Membership Summary</a:t>
            </a:r>
          </a:p>
        </p:txBody>
      </p:sp>
      <p:sp>
        <p:nvSpPr>
          <p:cNvPr id="68804" name="exstream_shape420"/>
          <p:cNvSpPr>
            <a:spLocks noChangeArrowheads="1"/>
          </p:cNvSpPr>
          <p:nvPr/>
        </p:nvSpPr>
        <p:spPr bwMode="auto">
          <a:xfrm>
            <a:off x="3333750" y="1685925"/>
            <a:ext cx="77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68803" name="exstream_shape421"/>
          <p:cNvSpPr>
            <a:spLocks noChangeArrowheads="1"/>
          </p:cNvSpPr>
          <p:nvPr/>
        </p:nvSpPr>
        <p:spPr bwMode="auto">
          <a:xfrm>
            <a:off x="4105275" y="1685925"/>
            <a:ext cx="10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802" name="exstream_shape422"/>
          <p:cNvSpPr>
            <a:spLocks noChangeArrowheads="1"/>
          </p:cNvSpPr>
          <p:nvPr/>
        </p:nvSpPr>
        <p:spPr bwMode="auto">
          <a:xfrm>
            <a:off x="4210050" y="1685925"/>
            <a:ext cx="7239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68801" name="exstream_shape423"/>
          <p:cNvSpPr>
            <a:spLocks noChangeArrowheads="1"/>
          </p:cNvSpPr>
          <p:nvPr/>
        </p:nvSpPr>
        <p:spPr bwMode="auto">
          <a:xfrm>
            <a:off x="685800" y="197167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Avg Number of Employees</a:t>
            </a:r>
          </a:p>
        </p:txBody>
      </p:sp>
      <p:sp>
        <p:nvSpPr>
          <p:cNvPr id="68800" name="exstream_shape424"/>
          <p:cNvSpPr>
            <a:spLocks noChangeArrowheads="1"/>
          </p:cNvSpPr>
          <p:nvPr/>
        </p:nvSpPr>
        <p:spPr bwMode="auto">
          <a:xfrm>
            <a:off x="3333750" y="197167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96</a:t>
            </a:r>
          </a:p>
        </p:txBody>
      </p:sp>
      <p:sp>
        <p:nvSpPr>
          <p:cNvPr id="68799" name="exstream_shape425"/>
          <p:cNvSpPr>
            <a:spLocks noChangeArrowheads="1"/>
          </p:cNvSpPr>
          <p:nvPr/>
        </p:nvSpPr>
        <p:spPr bwMode="auto">
          <a:xfrm>
            <a:off x="4105275" y="197167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98" name="exstream_shape426"/>
          <p:cNvSpPr>
            <a:spLocks noChangeArrowheads="1"/>
          </p:cNvSpPr>
          <p:nvPr/>
        </p:nvSpPr>
        <p:spPr bwMode="auto">
          <a:xfrm>
            <a:off x="4210050" y="197167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98</a:t>
            </a:r>
          </a:p>
        </p:txBody>
      </p:sp>
      <p:sp>
        <p:nvSpPr>
          <p:cNvPr id="68797" name="exstream_shape427"/>
          <p:cNvSpPr>
            <a:spLocks noChangeArrowheads="1"/>
          </p:cNvSpPr>
          <p:nvPr/>
        </p:nvSpPr>
        <p:spPr bwMode="auto">
          <a:xfrm>
            <a:off x="685800" y="215265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Avg Number of Members</a:t>
            </a:r>
          </a:p>
        </p:txBody>
      </p:sp>
      <p:sp>
        <p:nvSpPr>
          <p:cNvPr id="68796" name="exstream_shape428"/>
          <p:cNvSpPr>
            <a:spLocks noChangeArrowheads="1"/>
          </p:cNvSpPr>
          <p:nvPr/>
        </p:nvSpPr>
        <p:spPr bwMode="auto">
          <a:xfrm>
            <a:off x="3333750" y="215265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243</a:t>
            </a:r>
          </a:p>
        </p:txBody>
      </p:sp>
      <p:sp>
        <p:nvSpPr>
          <p:cNvPr id="68795" name="exstream_shape429"/>
          <p:cNvSpPr>
            <a:spLocks noChangeArrowheads="1"/>
          </p:cNvSpPr>
          <p:nvPr/>
        </p:nvSpPr>
        <p:spPr bwMode="auto">
          <a:xfrm>
            <a:off x="4105275" y="215265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94" name="exstream_shape430"/>
          <p:cNvSpPr>
            <a:spLocks noChangeArrowheads="1"/>
          </p:cNvSpPr>
          <p:nvPr/>
        </p:nvSpPr>
        <p:spPr bwMode="auto">
          <a:xfrm>
            <a:off x="4210050" y="215265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239</a:t>
            </a:r>
          </a:p>
        </p:txBody>
      </p:sp>
      <p:sp>
        <p:nvSpPr>
          <p:cNvPr id="68793" name="exstream_shape431"/>
          <p:cNvSpPr>
            <a:spLocks noChangeArrowheads="1"/>
          </p:cNvSpPr>
          <p:nvPr/>
        </p:nvSpPr>
        <p:spPr bwMode="auto">
          <a:xfrm>
            <a:off x="685800" y="233362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Unique Claimants - Medical</a:t>
            </a:r>
          </a:p>
        </p:txBody>
      </p:sp>
      <p:sp>
        <p:nvSpPr>
          <p:cNvPr id="68792" name="exstream_shape432"/>
          <p:cNvSpPr>
            <a:spLocks noChangeArrowheads="1"/>
          </p:cNvSpPr>
          <p:nvPr/>
        </p:nvSpPr>
        <p:spPr bwMode="auto">
          <a:xfrm>
            <a:off x="3333750" y="233362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233</a:t>
            </a:r>
          </a:p>
        </p:txBody>
      </p:sp>
      <p:sp>
        <p:nvSpPr>
          <p:cNvPr id="68791" name="exstream_shape433"/>
          <p:cNvSpPr>
            <a:spLocks noChangeArrowheads="1"/>
          </p:cNvSpPr>
          <p:nvPr/>
        </p:nvSpPr>
        <p:spPr bwMode="auto">
          <a:xfrm>
            <a:off x="4105275" y="233362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90" name="exstream_shape434"/>
          <p:cNvSpPr>
            <a:spLocks noChangeArrowheads="1"/>
          </p:cNvSpPr>
          <p:nvPr/>
        </p:nvSpPr>
        <p:spPr bwMode="auto">
          <a:xfrm>
            <a:off x="4210050" y="233362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229</a:t>
            </a:r>
          </a:p>
        </p:txBody>
      </p:sp>
      <p:sp>
        <p:nvSpPr>
          <p:cNvPr id="68789" name="exstream_shape435"/>
          <p:cNvSpPr>
            <a:spLocks noChangeArrowheads="1"/>
          </p:cNvSpPr>
          <p:nvPr/>
        </p:nvSpPr>
        <p:spPr bwMode="auto">
          <a:xfrm>
            <a:off x="685800" y="251460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Plan Utilization - Medical</a:t>
            </a:r>
          </a:p>
        </p:txBody>
      </p:sp>
      <p:sp>
        <p:nvSpPr>
          <p:cNvPr id="68788" name="exstream_shape436"/>
          <p:cNvSpPr>
            <a:spLocks noChangeArrowheads="1"/>
          </p:cNvSpPr>
          <p:nvPr/>
        </p:nvSpPr>
        <p:spPr bwMode="auto">
          <a:xfrm>
            <a:off x="3333750" y="251460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96.0%</a:t>
            </a:r>
          </a:p>
        </p:txBody>
      </p:sp>
      <p:sp>
        <p:nvSpPr>
          <p:cNvPr id="68787" name="exstream_shape437"/>
          <p:cNvSpPr>
            <a:spLocks noChangeArrowheads="1"/>
          </p:cNvSpPr>
          <p:nvPr/>
        </p:nvSpPr>
        <p:spPr bwMode="auto">
          <a:xfrm>
            <a:off x="4105275" y="251460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86" name="exstream_shape438"/>
          <p:cNvSpPr>
            <a:spLocks noChangeArrowheads="1"/>
          </p:cNvSpPr>
          <p:nvPr/>
        </p:nvSpPr>
        <p:spPr bwMode="auto">
          <a:xfrm>
            <a:off x="4210050" y="251460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95.7%</a:t>
            </a:r>
          </a:p>
        </p:txBody>
      </p:sp>
      <p:sp>
        <p:nvSpPr>
          <p:cNvPr id="68785" name="exstream_shape439"/>
          <p:cNvSpPr>
            <a:spLocks noChangeArrowheads="1"/>
          </p:cNvSpPr>
          <p:nvPr/>
        </p:nvSpPr>
        <p:spPr bwMode="auto">
          <a:xfrm>
            <a:off x="685800" y="269557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84" name="exstream_shape440"/>
          <p:cNvSpPr>
            <a:spLocks noChangeArrowheads="1"/>
          </p:cNvSpPr>
          <p:nvPr/>
        </p:nvSpPr>
        <p:spPr bwMode="auto">
          <a:xfrm>
            <a:off x="3333750" y="269557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83" name="exstream_shape441"/>
          <p:cNvSpPr>
            <a:spLocks noChangeArrowheads="1"/>
          </p:cNvSpPr>
          <p:nvPr/>
        </p:nvSpPr>
        <p:spPr bwMode="auto">
          <a:xfrm>
            <a:off x="4105275" y="269557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82" name="exstream_shape442"/>
          <p:cNvSpPr>
            <a:spLocks noChangeArrowheads="1"/>
          </p:cNvSpPr>
          <p:nvPr/>
        </p:nvSpPr>
        <p:spPr bwMode="auto">
          <a:xfrm>
            <a:off x="4210050" y="269557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81" name="exstream_shape443"/>
          <p:cNvSpPr>
            <a:spLocks noChangeArrowheads="1"/>
          </p:cNvSpPr>
          <p:nvPr/>
        </p:nvSpPr>
        <p:spPr bwMode="auto">
          <a:xfrm>
            <a:off x="685800" y="2876550"/>
            <a:ext cx="26479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b="1">
                <a:solidFill>
                  <a:srgbClr val="000000"/>
                </a:solidFill>
                <a:latin typeface="Arial" charset="0"/>
              </a:rPr>
              <a:t>Inpatient Trends</a:t>
            </a:r>
          </a:p>
        </p:txBody>
      </p:sp>
      <p:sp>
        <p:nvSpPr>
          <p:cNvPr id="68780" name="exstream_shape444"/>
          <p:cNvSpPr>
            <a:spLocks noChangeArrowheads="1"/>
          </p:cNvSpPr>
          <p:nvPr/>
        </p:nvSpPr>
        <p:spPr bwMode="auto">
          <a:xfrm>
            <a:off x="3333750" y="2876550"/>
            <a:ext cx="77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68779" name="exstream_shape445"/>
          <p:cNvSpPr>
            <a:spLocks noChangeArrowheads="1"/>
          </p:cNvSpPr>
          <p:nvPr/>
        </p:nvSpPr>
        <p:spPr bwMode="auto">
          <a:xfrm>
            <a:off x="4105275" y="2876550"/>
            <a:ext cx="10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78" name="exstream_shape446"/>
          <p:cNvSpPr>
            <a:spLocks noChangeArrowheads="1"/>
          </p:cNvSpPr>
          <p:nvPr/>
        </p:nvSpPr>
        <p:spPr bwMode="auto">
          <a:xfrm>
            <a:off x="4210050" y="2876550"/>
            <a:ext cx="7239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68777" name="exstream_shape447"/>
          <p:cNvSpPr>
            <a:spLocks noChangeArrowheads="1"/>
          </p:cNvSpPr>
          <p:nvPr/>
        </p:nvSpPr>
        <p:spPr bwMode="auto">
          <a:xfrm>
            <a:off x="685800" y="316230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Inpatient % of Plan Spend</a:t>
            </a:r>
          </a:p>
        </p:txBody>
      </p:sp>
      <p:sp>
        <p:nvSpPr>
          <p:cNvPr id="68776" name="exstream_shape448"/>
          <p:cNvSpPr>
            <a:spLocks noChangeArrowheads="1"/>
          </p:cNvSpPr>
          <p:nvPr/>
        </p:nvSpPr>
        <p:spPr bwMode="auto">
          <a:xfrm>
            <a:off x="3333750" y="316230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15.7%</a:t>
            </a:r>
          </a:p>
        </p:txBody>
      </p:sp>
      <p:sp>
        <p:nvSpPr>
          <p:cNvPr id="68775" name="exstream_shape449"/>
          <p:cNvSpPr>
            <a:spLocks noChangeArrowheads="1"/>
          </p:cNvSpPr>
          <p:nvPr/>
        </p:nvSpPr>
        <p:spPr bwMode="auto">
          <a:xfrm>
            <a:off x="4105275" y="316230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74" name="exstream_shape450"/>
          <p:cNvSpPr>
            <a:spLocks noChangeArrowheads="1"/>
          </p:cNvSpPr>
          <p:nvPr/>
        </p:nvSpPr>
        <p:spPr bwMode="auto">
          <a:xfrm>
            <a:off x="4210050" y="316230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7.0%</a:t>
            </a:r>
          </a:p>
        </p:txBody>
      </p:sp>
      <p:sp>
        <p:nvSpPr>
          <p:cNvPr id="68773" name="exstream_shape451"/>
          <p:cNvSpPr>
            <a:spLocks noChangeArrowheads="1"/>
          </p:cNvSpPr>
          <p:nvPr/>
        </p:nvSpPr>
        <p:spPr bwMode="auto">
          <a:xfrm>
            <a:off x="685800" y="334327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Admissions per 1000 members</a:t>
            </a:r>
          </a:p>
        </p:txBody>
      </p:sp>
      <p:sp>
        <p:nvSpPr>
          <p:cNvPr id="68772" name="exstream_shape452"/>
          <p:cNvSpPr>
            <a:spLocks noChangeArrowheads="1"/>
          </p:cNvSpPr>
          <p:nvPr/>
        </p:nvSpPr>
        <p:spPr bwMode="auto">
          <a:xfrm>
            <a:off x="3333750" y="334327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61.8</a:t>
            </a:r>
          </a:p>
        </p:txBody>
      </p:sp>
      <p:sp>
        <p:nvSpPr>
          <p:cNvPr id="68771" name="exstream_shape453"/>
          <p:cNvSpPr>
            <a:spLocks noChangeArrowheads="1"/>
          </p:cNvSpPr>
          <p:nvPr/>
        </p:nvSpPr>
        <p:spPr bwMode="auto">
          <a:xfrm>
            <a:off x="4105275" y="334327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70" name="exstream_shape454"/>
          <p:cNvSpPr>
            <a:spLocks noChangeArrowheads="1"/>
          </p:cNvSpPr>
          <p:nvPr/>
        </p:nvSpPr>
        <p:spPr bwMode="auto">
          <a:xfrm>
            <a:off x="4210050" y="334327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39.1</a:t>
            </a:r>
          </a:p>
        </p:txBody>
      </p:sp>
      <p:sp>
        <p:nvSpPr>
          <p:cNvPr id="68769" name="exstream_shape455"/>
          <p:cNvSpPr>
            <a:spLocks noChangeArrowheads="1"/>
          </p:cNvSpPr>
          <p:nvPr/>
        </p:nvSpPr>
        <p:spPr bwMode="auto">
          <a:xfrm>
            <a:off x="685800" y="352425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Bed Days per 1000 members</a:t>
            </a:r>
          </a:p>
        </p:txBody>
      </p:sp>
      <p:sp>
        <p:nvSpPr>
          <p:cNvPr id="68768" name="exstream_shape456"/>
          <p:cNvSpPr>
            <a:spLocks noChangeArrowheads="1"/>
          </p:cNvSpPr>
          <p:nvPr/>
        </p:nvSpPr>
        <p:spPr bwMode="auto">
          <a:xfrm>
            <a:off x="3333750" y="352425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276.1</a:t>
            </a:r>
          </a:p>
        </p:txBody>
      </p:sp>
      <p:sp>
        <p:nvSpPr>
          <p:cNvPr id="68767" name="exstream_shape457"/>
          <p:cNvSpPr>
            <a:spLocks noChangeArrowheads="1"/>
          </p:cNvSpPr>
          <p:nvPr/>
        </p:nvSpPr>
        <p:spPr bwMode="auto">
          <a:xfrm>
            <a:off x="4105275" y="352425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66" name="exstream_shape458"/>
          <p:cNvSpPr>
            <a:spLocks noChangeArrowheads="1"/>
          </p:cNvSpPr>
          <p:nvPr/>
        </p:nvSpPr>
        <p:spPr bwMode="auto">
          <a:xfrm>
            <a:off x="4210050" y="352425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82.6</a:t>
            </a:r>
          </a:p>
        </p:txBody>
      </p:sp>
      <p:sp>
        <p:nvSpPr>
          <p:cNvPr id="68765" name="exstream_shape459"/>
          <p:cNvSpPr>
            <a:spLocks noChangeArrowheads="1"/>
          </p:cNvSpPr>
          <p:nvPr/>
        </p:nvSpPr>
        <p:spPr bwMode="auto">
          <a:xfrm>
            <a:off x="685800" y="370522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Average Payment per Admission</a:t>
            </a:r>
          </a:p>
        </p:txBody>
      </p:sp>
      <p:sp>
        <p:nvSpPr>
          <p:cNvPr id="68764" name="exstream_shape460"/>
          <p:cNvSpPr>
            <a:spLocks noChangeArrowheads="1"/>
          </p:cNvSpPr>
          <p:nvPr/>
        </p:nvSpPr>
        <p:spPr bwMode="auto">
          <a:xfrm>
            <a:off x="3333750" y="370522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$12,796</a:t>
            </a:r>
          </a:p>
        </p:txBody>
      </p:sp>
      <p:sp>
        <p:nvSpPr>
          <p:cNvPr id="68763" name="exstream_shape461"/>
          <p:cNvSpPr>
            <a:spLocks noChangeArrowheads="1"/>
          </p:cNvSpPr>
          <p:nvPr/>
        </p:nvSpPr>
        <p:spPr bwMode="auto">
          <a:xfrm>
            <a:off x="4105275" y="370522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62" name="exstream_shape462"/>
          <p:cNvSpPr>
            <a:spLocks noChangeArrowheads="1"/>
          </p:cNvSpPr>
          <p:nvPr/>
        </p:nvSpPr>
        <p:spPr bwMode="auto">
          <a:xfrm>
            <a:off x="4210050" y="370522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$8,009</a:t>
            </a:r>
          </a:p>
        </p:txBody>
      </p:sp>
      <p:sp>
        <p:nvSpPr>
          <p:cNvPr id="68761" name="exstream_shape463"/>
          <p:cNvSpPr>
            <a:spLocks noChangeArrowheads="1"/>
          </p:cNvSpPr>
          <p:nvPr/>
        </p:nvSpPr>
        <p:spPr bwMode="auto">
          <a:xfrm>
            <a:off x="685800" y="388620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Average Payment per Bed Day</a:t>
            </a:r>
          </a:p>
        </p:txBody>
      </p:sp>
      <p:sp>
        <p:nvSpPr>
          <p:cNvPr id="68760" name="exstream_shape464"/>
          <p:cNvSpPr>
            <a:spLocks noChangeArrowheads="1"/>
          </p:cNvSpPr>
          <p:nvPr/>
        </p:nvSpPr>
        <p:spPr bwMode="auto">
          <a:xfrm>
            <a:off x="3333750" y="388620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$2,865</a:t>
            </a:r>
          </a:p>
        </p:txBody>
      </p:sp>
      <p:sp>
        <p:nvSpPr>
          <p:cNvPr id="68759" name="exstream_shape465"/>
          <p:cNvSpPr>
            <a:spLocks noChangeArrowheads="1"/>
          </p:cNvSpPr>
          <p:nvPr/>
        </p:nvSpPr>
        <p:spPr bwMode="auto">
          <a:xfrm>
            <a:off x="4105275" y="388620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58" name="exstream_shape466"/>
          <p:cNvSpPr>
            <a:spLocks noChangeArrowheads="1"/>
          </p:cNvSpPr>
          <p:nvPr/>
        </p:nvSpPr>
        <p:spPr bwMode="auto">
          <a:xfrm>
            <a:off x="4210050" y="388620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$3,794</a:t>
            </a:r>
          </a:p>
        </p:txBody>
      </p:sp>
      <p:sp>
        <p:nvSpPr>
          <p:cNvPr id="68757" name="exstream_shape467"/>
          <p:cNvSpPr>
            <a:spLocks noChangeArrowheads="1"/>
          </p:cNvSpPr>
          <p:nvPr/>
        </p:nvSpPr>
        <p:spPr bwMode="auto">
          <a:xfrm>
            <a:off x="685800" y="406717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56" name="exstream_shape468"/>
          <p:cNvSpPr>
            <a:spLocks noChangeArrowheads="1"/>
          </p:cNvSpPr>
          <p:nvPr/>
        </p:nvSpPr>
        <p:spPr bwMode="auto">
          <a:xfrm>
            <a:off x="3333750" y="406717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55" name="exstream_shape469"/>
          <p:cNvSpPr>
            <a:spLocks noChangeArrowheads="1"/>
          </p:cNvSpPr>
          <p:nvPr/>
        </p:nvSpPr>
        <p:spPr bwMode="auto">
          <a:xfrm>
            <a:off x="4105275" y="406717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54" name="exstream_shape470"/>
          <p:cNvSpPr>
            <a:spLocks noChangeArrowheads="1"/>
          </p:cNvSpPr>
          <p:nvPr/>
        </p:nvSpPr>
        <p:spPr bwMode="auto">
          <a:xfrm>
            <a:off x="4210050" y="406717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53" name="exstream_shape471"/>
          <p:cNvSpPr>
            <a:spLocks noChangeArrowheads="1"/>
          </p:cNvSpPr>
          <p:nvPr/>
        </p:nvSpPr>
        <p:spPr bwMode="auto">
          <a:xfrm>
            <a:off x="685800" y="4248150"/>
            <a:ext cx="26479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b="1">
                <a:solidFill>
                  <a:srgbClr val="000000"/>
                </a:solidFill>
                <a:latin typeface="Arial" charset="0"/>
              </a:rPr>
              <a:t>Analysis of Charges and Payments</a:t>
            </a:r>
          </a:p>
        </p:txBody>
      </p:sp>
      <p:sp>
        <p:nvSpPr>
          <p:cNvPr id="68752" name="exstream_shape472"/>
          <p:cNvSpPr>
            <a:spLocks noChangeArrowheads="1"/>
          </p:cNvSpPr>
          <p:nvPr/>
        </p:nvSpPr>
        <p:spPr bwMode="auto">
          <a:xfrm>
            <a:off x="3333750" y="4248150"/>
            <a:ext cx="77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68751" name="exstream_shape473"/>
          <p:cNvSpPr>
            <a:spLocks noChangeArrowheads="1"/>
          </p:cNvSpPr>
          <p:nvPr/>
        </p:nvSpPr>
        <p:spPr bwMode="auto">
          <a:xfrm>
            <a:off x="4105275" y="4248150"/>
            <a:ext cx="10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50" name="exstream_shape474"/>
          <p:cNvSpPr>
            <a:spLocks noChangeArrowheads="1"/>
          </p:cNvSpPr>
          <p:nvPr/>
        </p:nvSpPr>
        <p:spPr bwMode="auto">
          <a:xfrm>
            <a:off x="4210050" y="4248150"/>
            <a:ext cx="7239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68749" name="exstream_shape475"/>
          <p:cNvSpPr>
            <a:spLocks noChangeArrowheads="1"/>
          </p:cNvSpPr>
          <p:nvPr/>
        </p:nvSpPr>
        <p:spPr bwMode="auto">
          <a:xfrm>
            <a:off x="685800" y="453390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Submitted Charges</a:t>
            </a:r>
          </a:p>
        </p:txBody>
      </p:sp>
      <p:sp>
        <p:nvSpPr>
          <p:cNvPr id="68748" name="exstream_shape476"/>
          <p:cNvSpPr>
            <a:spLocks noChangeArrowheads="1"/>
          </p:cNvSpPr>
          <p:nvPr/>
        </p:nvSpPr>
        <p:spPr bwMode="auto">
          <a:xfrm>
            <a:off x="3333750" y="453390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$1,715,954</a:t>
            </a:r>
          </a:p>
        </p:txBody>
      </p:sp>
      <p:sp>
        <p:nvSpPr>
          <p:cNvPr id="68747" name="exstream_shape477"/>
          <p:cNvSpPr>
            <a:spLocks noChangeArrowheads="1"/>
          </p:cNvSpPr>
          <p:nvPr/>
        </p:nvSpPr>
        <p:spPr bwMode="auto">
          <a:xfrm>
            <a:off x="4105275" y="453390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46" name="exstream_shape478"/>
          <p:cNvSpPr>
            <a:spLocks noChangeArrowheads="1"/>
          </p:cNvSpPr>
          <p:nvPr/>
        </p:nvSpPr>
        <p:spPr bwMode="auto">
          <a:xfrm>
            <a:off x="4210050" y="453390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$2,137,707</a:t>
            </a:r>
          </a:p>
        </p:txBody>
      </p:sp>
      <p:sp>
        <p:nvSpPr>
          <p:cNvPr id="68745" name="exstream_shape479"/>
          <p:cNvSpPr>
            <a:spLocks noChangeArrowheads="1"/>
          </p:cNvSpPr>
          <p:nvPr/>
        </p:nvSpPr>
        <p:spPr bwMode="auto">
          <a:xfrm>
            <a:off x="685800" y="471487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Amounts Not Covered</a:t>
            </a:r>
          </a:p>
        </p:txBody>
      </p:sp>
      <p:sp>
        <p:nvSpPr>
          <p:cNvPr id="68744" name="exstream_shape480"/>
          <p:cNvSpPr>
            <a:spLocks noChangeArrowheads="1"/>
          </p:cNvSpPr>
          <p:nvPr/>
        </p:nvSpPr>
        <p:spPr bwMode="auto">
          <a:xfrm>
            <a:off x="3333750" y="471487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$60,585</a:t>
            </a:r>
          </a:p>
        </p:txBody>
      </p:sp>
      <p:sp>
        <p:nvSpPr>
          <p:cNvPr id="68743" name="exstream_shape481"/>
          <p:cNvSpPr>
            <a:spLocks noChangeArrowheads="1"/>
          </p:cNvSpPr>
          <p:nvPr/>
        </p:nvSpPr>
        <p:spPr bwMode="auto">
          <a:xfrm>
            <a:off x="4105275" y="471487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42" name="exstream_shape482"/>
          <p:cNvSpPr>
            <a:spLocks noChangeArrowheads="1"/>
          </p:cNvSpPr>
          <p:nvPr/>
        </p:nvSpPr>
        <p:spPr bwMode="auto">
          <a:xfrm>
            <a:off x="4210050" y="471487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$73,029</a:t>
            </a:r>
          </a:p>
        </p:txBody>
      </p:sp>
      <p:sp>
        <p:nvSpPr>
          <p:cNvPr id="68741" name="exstream_shape483"/>
          <p:cNvSpPr>
            <a:spLocks noChangeArrowheads="1"/>
          </p:cNvSpPr>
          <p:nvPr/>
        </p:nvSpPr>
        <p:spPr bwMode="auto">
          <a:xfrm>
            <a:off x="685800" y="489585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Considered Charges</a:t>
            </a:r>
          </a:p>
        </p:txBody>
      </p:sp>
      <p:sp>
        <p:nvSpPr>
          <p:cNvPr id="68740" name="exstream_shape484"/>
          <p:cNvSpPr>
            <a:spLocks noChangeArrowheads="1"/>
          </p:cNvSpPr>
          <p:nvPr/>
        </p:nvSpPr>
        <p:spPr bwMode="auto">
          <a:xfrm>
            <a:off x="3333750" y="489585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$1,655,369</a:t>
            </a:r>
          </a:p>
        </p:txBody>
      </p:sp>
      <p:sp>
        <p:nvSpPr>
          <p:cNvPr id="68739" name="exstream_shape485"/>
          <p:cNvSpPr>
            <a:spLocks noChangeArrowheads="1"/>
          </p:cNvSpPr>
          <p:nvPr/>
        </p:nvSpPr>
        <p:spPr bwMode="auto">
          <a:xfrm>
            <a:off x="4105275" y="489585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38" name="exstream_shape486"/>
          <p:cNvSpPr>
            <a:spLocks noChangeArrowheads="1"/>
          </p:cNvSpPr>
          <p:nvPr/>
        </p:nvSpPr>
        <p:spPr bwMode="auto">
          <a:xfrm>
            <a:off x="4210050" y="489585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$2,064,678</a:t>
            </a:r>
          </a:p>
        </p:txBody>
      </p:sp>
      <p:sp>
        <p:nvSpPr>
          <p:cNvPr id="68737" name="exstream_shape487"/>
          <p:cNvSpPr>
            <a:spLocks noChangeArrowheads="1"/>
          </p:cNvSpPr>
          <p:nvPr/>
        </p:nvSpPr>
        <p:spPr bwMode="auto">
          <a:xfrm>
            <a:off x="685800" y="507682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Discounts</a:t>
            </a:r>
          </a:p>
        </p:txBody>
      </p:sp>
      <p:sp>
        <p:nvSpPr>
          <p:cNvPr id="68736" name="exstream_shape488"/>
          <p:cNvSpPr>
            <a:spLocks noChangeArrowheads="1"/>
          </p:cNvSpPr>
          <p:nvPr/>
        </p:nvSpPr>
        <p:spPr bwMode="auto">
          <a:xfrm>
            <a:off x="3333750" y="507682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$788,071</a:t>
            </a:r>
          </a:p>
        </p:txBody>
      </p:sp>
      <p:sp>
        <p:nvSpPr>
          <p:cNvPr id="68735" name="exstream_shape489"/>
          <p:cNvSpPr>
            <a:spLocks noChangeArrowheads="1"/>
          </p:cNvSpPr>
          <p:nvPr/>
        </p:nvSpPr>
        <p:spPr bwMode="auto">
          <a:xfrm>
            <a:off x="4105275" y="507682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34" name="exstream_shape490"/>
          <p:cNvSpPr>
            <a:spLocks noChangeArrowheads="1"/>
          </p:cNvSpPr>
          <p:nvPr/>
        </p:nvSpPr>
        <p:spPr bwMode="auto">
          <a:xfrm>
            <a:off x="4210050" y="507682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$1,294,913</a:t>
            </a:r>
          </a:p>
        </p:txBody>
      </p:sp>
      <p:sp>
        <p:nvSpPr>
          <p:cNvPr id="68733" name="exstream_shape491"/>
          <p:cNvSpPr>
            <a:spLocks noChangeArrowheads="1"/>
          </p:cNvSpPr>
          <p:nvPr/>
        </p:nvSpPr>
        <p:spPr bwMode="auto">
          <a:xfrm>
            <a:off x="685800" y="525780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Covered Charges</a:t>
            </a:r>
          </a:p>
        </p:txBody>
      </p:sp>
      <p:sp>
        <p:nvSpPr>
          <p:cNvPr id="68732" name="exstream_shape492"/>
          <p:cNvSpPr>
            <a:spLocks noChangeArrowheads="1"/>
          </p:cNvSpPr>
          <p:nvPr/>
        </p:nvSpPr>
        <p:spPr bwMode="auto">
          <a:xfrm>
            <a:off x="3333750" y="525780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$867,298</a:t>
            </a:r>
          </a:p>
        </p:txBody>
      </p:sp>
      <p:sp>
        <p:nvSpPr>
          <p:cNvPr id="68731" name="exstream_shape493"/>
          <p:cNvSpPr>
            <a:spLocks noChangeArrowheads="1"/>
          </p:cNvSpPr>
          <p:nvPr/>
        </p:nvSpPr>
        <p:spPr bwMode="auto">
          <a:xfrm>
            <a:off x="4105275" y="525780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30" name="exstream_shape494"/>
          <p:cNvSpPr>
            <a:spLocks noChangeArrowheads="1"/>
          </p:cNvSpPr>
          <p:nvPr/>
        </p:nvSpPr>
        <p:spPr bwMode="auto">
          <a:xfrm>
            <a:off x="4210050" y="525780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$769,765</a:t>
            </a:r>
          </a:p>
        </p:txBody>
      </p:sp>
      <p:sp>
        <p:nvSpPr>
          <p:cNvPr id="68729" name="exstream_shape495"/>
          <p:cNvSpPr>
            <a:spLocks noChangeArrowheads="1"/>
          </p:cNvSpPr>
          <p:nvPr/>
        </p:nvSpPr>
        <p:spPr bwMode="auto">
          <a:xfrm>
            <a:off x="685800" y="543877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Deductible/Copay</a:t>
            </a:r>
          </a:p>
        </p:txBody>
      </p:sp>
      <p:sp>
        <p:nvSpPr>
          <p:cNvPr id="68728" name="exstream_shape496"/>
          <p:cNvSpPr>
            <a:spLocks noChangeArrowheads="1"/>
          </p:cNvSpPr>
          <p:nvPr/>
        </p:nvSpPr>
        <p:spPr bwMode="auto">
          <a:xfrm>
            <a:off x="3333750" y="543877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$78,538</a:t>
            </a:r>
          </a:p>
        </p:txBody>
      </p:sp>
      <p:sp>
        <p:nvSpPr>
          <p:cNvPr id="68727" name="exstream_shape497"/>
          <p:cNvSpPr>
            <a:spLocks noChangeArrowheads="1"/>
          </p:cNvSpPr>
          <p:nvPr/>
        </p:nvSpPr>
        <p:spPr bwMode="auto">
          <a:xfrm>
            <a:off x="4105275" y="543877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26" name="exstream_shape498"/>
          <p:cNvSpPr>
            <a:spLocks noChangeArrowheads="1"/>
          </p:cNvSpPr>
          <p:nvPr/>
        </p:nvSpPr>
        <p:spPr bwMode="auto">
          <a:xfrm>
            <a:off x="4210050" y="543877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$104,981</a:t>
            </a:r>
          </a:p>
        </p:txBody>
      </p:sp>
      <p:sp>
        <p:nvSpPr>
          <p:cNvPr id="68725" name="exstream_shape499"/>
          <p:cNvSpPr>
            <a:spLocks noChangeArrowheads="1"/>
          </p:cNvSpPr>
          <p:nvPr/>
        </p:nvSpPr>
        <p:spPr bwMode="auto">
          <a:xfrm>
            <a:off x="685800" y="561975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Coinsurance</a:t>
            </a:r>
          </a:p>
        </p:txBody>
      </p:sp>
      <p:sp>
        <p:nvSpPr>
          <p:cNvPr id="68724" name="exstream_shape500"/>
          <p:cNvSpPr>
            <a:spLocks noChangeArrowheads="1"/>
          </p:cNvSpPr>
          <p:nvPr/>
        </p:nvSpPr>
        <p:spPr bwMode="auto">
          <a:xfrm>
            <a:off x="3333750" y="561975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$60,567</a:t>
            </a:r>
          </a:p>
        </p:txBody>
      </p:sp>
      <p:sp>
        <p:nvSpPr>
          <p:cNvPr id="68723" name="exstream_shape501"/>
          <p:cNvSpPr>
            <a:spLocks noChangeArrowheads="1"/>
          </p:cNvSpPr>
          <p:nvPr/>
        </p:nvSpPr>
        <p:spPr bwMode="auto">
          <a:xfrm>
            <a:off x="4105275" y="561975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22" name="exstream_shape502"/>
          <p:cNvSpPr>
            <a:spLocks noChangeArrowheads="1"/>
          </p:cNvSpPr>
          <p:nvPr/>
        </p:nvSpPr>
        <p:spPr bwMode="auto">
          <a:xfrm>
            <a:off x="4210050" y="561975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$63,157</a:t>
            </a:r>
          </a:p>
        </p:txBody>
      </p:sp>
      <p:sp>
        <p:nvSpPr>
          <p:cNvPr id="68721" name="exstream_shape503"/>
          <p:cNvSpPr>
            <a:spLocks noChangeArrowheads="1"/>
          </p:cNvSpPr>
          <p:nvPr/>
        </p:nvSpPr>
        <p:spPr bwMode="auto">
          <a:xfrm>
            <a:off x="685800" y="580072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COB</a:t>
            </a:r>
          </a:p>
        </p:txBody>
      </p:sp>
      <p:sp>
        <p:nvSpPr>
          <p:cNvPr id="68720" name="exstream_shape504"/>
          <p:cNvSpPr>
            <a:spLocks noChangeArrowheads="1"/>
          </p:cNvSpPr>
          <p:nvPr/>
        </p:nvSpPr>
        <p:spPr bwMode="auto">
          <a:xfrm>
            <a:off x="3333750" y="580072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$447</a:t>
            </a:r>
          </a:p>
        </p:txBody>
      </p:sp>
      <p:sp>
        <p:nvSpPr>
          <p:cNvPr id="68719" name="exstream_shape505"/>
          <p:cNvSpPr>
            <a:spLocks noChangeArrowheads="1"/>
          </p:cNvSpPr>
          <p:nvPr/>
        </p:nvSpPr>
        <p:spPr bwMode="auto">
          <a:xfrm>
            <a:off x="4105275" y="580072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18" name="exstream_shape506"/>
          <p:cNvSpPr>
            <a:spLocks noChangeArrowheads="1"/>
          </p:cNvSpPr>
          <p:nvPr/>
        </p:nvSpPr>
        <p:spPr bwMode="auto">
          <a:xfrm>
            <a:off x="4210050" y="580072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$6,207</a:t>
            </a:r>
          </a:p>
        </p:txBody>
      </p:sp>
      <p:sp>
        <p:nvSpPr>
          <p:cNvPr id="68717" name="exstream_shape507"/>
          <p:cNvSpPr>
            <a:spLocks noChangeArrowheads="1"/>
          </p:cNvSpPr>
          <p:nvPr/>
        </p:nvSpPr>
        <p:spPr bwMode="auto">
          <a:xfrm>
            <a:off x="685800" y="5981700"/>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Payments</a:t>
            </a:r>
          </a:p>
        </p:txBody>
      </p:sp>
      <p:sp>
        <p:nvSpPr>
          <p:cNvPr id="68716" name="exstream_shape508"/>
          <p:cNvSpPr>
            <a:spLocks noChangeArrowheads="1"/>
          </p:cNvSpPr>
          <p:nvPr/>
        </p:nvSpPr>
        <p:spPr bwMode="auto">
          <a:xfrm>
            <a:off x="3333750" y="5981700"/>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$727,746</a:t>
            </a:r>
          </a:p>
        </p:txBody>
      </p:sp>
      <p:sp>
        <p:nvSpPr>
          <p:cNvPr id="68715" name="exstream_shape509"/>
          <p:cNvSpPr>
            <a:spLocks noChangeArrowheads="1"/>
          </p:cNvSpPr>
          <p:nvPr/>
        </p:nvSpPr>
        <p:spPr bwMode="auto">
          <a:xfrm>
            <a:off x="4105275" y="5981700"/>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14" name="exstream_shape510"/>
          <p:cNvSpPr>
            <a:spLocks noChangeArrowheads="1"/>
          </p:cNvSpPr>
          <p:nvPr/>
        </p:nvSpPr>
        <p:spPr bwMode="auto">
          <a:xfrm>
            <a:off x="4210050" y="5981700"/>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$595,419</a:t>
            </a:r>
          </a:p>
        </p:txBody>
      </p:sp>
      <p:sp>
        <p:nvSpPr>
          <p:cNvPr id="68713" name="exstream_shape511"/>
          <p:cNvSpPr>
            <a:spLocks noChangeArrowheads="1"/>
          </p:cNvSpPr>
          <p:nvPr/>
        </p:nvSpPr>
        <p:spPr bwMode="auto">
          <a:xfrm>
            <a:off x="685800" y="6162675"/>
            <a:ext cx="2647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12" name="exstream_shape512"/>
          <p:cNvSpPr>
            <a:spLocks noChangeArrowheads="1"/>
          </p:cNvSpPr>
          <p:nvPr/>
        </p:nvSpPr>
        <p:spPr bwMode="auto">
          <a:xfrm>
            <a:off x="3333750" y="6162675"/>
            <a:ext cx="771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11" name="exstream_shape513"/>
          <p:cNvSpPr>
            <a:spLocks noChangeArrowheads="1"/>
          </p:cNvSpPr>
          <p:nvPr/>
        </p:nvSpPr>
        <p:spPr bwMode="auto">
          <a:xfrm>
            <a:off x="4105275" y="6162675"/>
            <a:ext cx="104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10" name="exstream_shape514"/>
          <p:cNvSpPr>
            <a:spLocks noChangeArrowheads="1"/>
          </p:cNvSpPr>
          <p:nvPr/>
        </p:nvSpPr>
        <p:spPr bwMode="auto">
          <a:xfrm>
            <a:off x="4210050" y="6162675"/>
            <a:ext cx="723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09" name="exstream_shape515"/>
          <p:cNvSpPr>
            <a:spLocks noChangeArrowheads="1"/>
          </p:cNvSpPr>
          <p:nvPr/>
        </p:nvSpPr>
        <p:spPr bwMode="auto">
          <a:xfrm>
            <a:off x="5248275" y="1685925"/>
            <a:ext cx="2819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b="1">
                <a:solidFill>
                  <a:srgbClr val="000000"/>
                </a:solidFill>
                <a:latin typeface="Arial" charset="0"/>
              </a:rPr>
              <a:t>Payment Trends</a:t>
            </a:r>
          </a:p>
        </p:txBody>
      </p:sp>
      <p:sp>
        <p:nvSpPr>
          <p:cNvPr id="68708" name="exstream_shape516"/>
          <p:cNvSpPr>
            <a:spLocks noChangeArrowheads="1"/>
          </p:cNvSpPr>
          <p:nvPr/>
        </p:nvSpPr>
        <p:spPr bwMode="auto">
          <a:xfrm>
            <a:off x="8067675" y="1685925"/>
            <a:ext cx="6572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68707" name="exstream_shape517"/>
          <p:cNvSpPr>
            <a:spLocks noChangeArrowheads="1"/>
          </p:cNvSpPr>
          <p:nvPr/>
        </p:nvSpPr>
        <p:spPr bwMode="auto">
          <a:xfrm>
            <a:off x="8724900" y="1685925"/>
            <a:ext cx="1333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06" name="exstream_shape518"/>
          <p:cNvSpPr>
            <a:spLocks noChangeArrowheads="1"/>
          </p:cNvSpPr>
          <p:nvPr/>
        </p:nvSpPr>
        <p:spPr bwMode="auto">
          <a:xfrm>
            <a:off x="8858250" y="1685925"/>
            <a:ext cx="6286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68705" name="exstream_shape519"/>
          <p:cNvSpPr>
            <a:spLocks noChangeArrowheads="1"/>
          </p:cNvSpPr>
          <p:nvPr/>
        </p:nvSpPr>
        <p:spPr bwMode="auto">
          <a:xfrm>
            <a:off x="5248275" y="1971675"/>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Plan Cost PEPY - Medical</a:t>
            </a:r>
          </a:p>
        </p:txBody>
      </p:sp>
      <p:sp>
        <p:nvSpPr>
          <p:cNvPr id="68704" name="exstream_shape520"/>
          <p:cNvSpPr>
            <a:spLocks noChangeArrowheads="1"/>
          </p:cNvSpPr>
          <p:nvPr/>
        </p:nvSpPr>
        <p:spPr bwMode="auto">
          <a:xfrm>
            <a:off x="8067675" y="197167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$9,373</a:t>
            </a:r>
          </a:p>
        </p:txBody>
      </p:sp>
      <p:sp>
        <p:nvSpPr>
          <p:cNvPr id="68703" name="exstream_shape521"/>
          <p:cNvSpPr>
            <a:spLocks noChangeArrowheads="1"/>
          </p:cNvSpPr>
          <p:nvPr/>
        </p:nvSpPr>
        <p:spPr bwMode="auto">
          <a:xfrm>
            <a:off x="8724900" y="1971675"/>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702" name="exstream_shape522"/>
          <p:cNvSpPr>
            <a:spLocks noChangeArrowheads="1"/>
          </p:cNvSpPr>
          <p:nvPr/>
        </p:nvSpPr>
        <p:spPr bwMode="auto">
          <a:xfrm>
            <a:off x="8858250" y="197167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$8,198</a:t>
            </a:r>
          </a:p>
        </p:txBody>
      </p:sp>
      <p:sp>
        <p:nvSpPr>
          <p:cNvPr id="68701" name="exstream_shape523"/>
          <p:cNvSpPr>
            <a:spLocks noChangeArrowheads="1"/>
          </p:cNvSpPr>
          <p:nvPr/>
        </p:nvSpPr>
        <p:spPr bwMode="auto">
          <a:xfrm>
            <a:off x="5248275" y="2152650"/>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Plan Cost PMPY - Medical</a:t>
            </a:r>
          </a:p>
        </p:txBody>
      </p:sp>
      <p:sp>
        <p:nvSpPr>
          <p:cNvPr id="68700" name="exstream_shape524"/>
          <p:cNvSpPr>
            <a:spLocks noChangeArrowheads="1"/>
          </p:cNvSpPr>
          <p:nvPr/>
        </p:nvSpPr>
        <p:spPr bwMode="auto">
          <a:xfrm>
            <a:off x="8067675" y="21526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$3,702</a:t>
            </a:r>
          </a:p>
        </p:txBody>
      </p:sp>
      <p:sp>
        <p:nvSpPr>
          <p:cNvPr id="68699" name="exstream_shape525"/>
          <p:cNvSpPr>
            <a:spLocks noChangeArrowheads="1"/>
          </p:cNvSpPr>
          <p:nvPr/>
        </p:nvSpPr>
        <p:spPr bwMode="auto">
          <a:xfrm>
            <a:off x="8724900" y="2152650"/>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98" name="exstream_shape526"/>
          <p:cNvSpPr>
            <a:spLocks noChangeArrowheads="1"/>
          </p:cNvSpPr>
          <p:nvPr/>
        </p:nvSpPr>
        <p:spPr bwMode="auto">
          <a:xfrm>
            <a:off x="8858250" y="215265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$3,363</a:t>
            </a:r>
          </a:p>
        </p:txBody>
      </p:sp>
      <p:sp>
        <p:nvSpPr>
          <p:cNvPr id="68697" name="exstream_shape527"/>
          <p:cNvSpPr>
            <a:spLocks noChangeArrowheads="1"/>
          </p:cNvSpPr>
          <p:nvPr/>
        </p:nvSpPr>
        <p:spPr bwMode="auto">
          <a:xfrm>
            <a:off x="5248275" y="2333625"/>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Plan Cost PMPY - NonCat Medical</a:t>
            </a:r>
          </a:p>
        </p:txBody>
      </p:sp>
      <p:sp>
        <p:nvSpPr>
          <p:cNvPr id="68696" name="exstream_shape528"/>
          <p:cNvSpPr>
            <a:spLocks noChangeArrowheads="1"/>
          </p:cNvSpPr>
          <p:nvPr/>
        </p:nvSpPr>
        <p:spPr bwMode="auto">
          <a:xfrm>
            <a:off x="8067675" y="233362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$2,404</a:t>
            </a:r>
          </a:p>
        </p:txBody>
      </p:sp>
      <p:sp>
        <p:nvSpPr>
          <p:cNvPr id="68695" name="exstream_shape529"/>
          <p:cNvSpPr>
            <a:spLocks noChangeArrowheads="1"/>
          </p:cNvSpPr>
          <p:nvPr/>
        </p:nvSpPr>
        <p:spPr bwMode="auto">
          <a:xfrm>
            <a:off x="8724900" y="2333625"/>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94" name="exstream_shape530"/>
          <p:cNvSpPr>
            <a:spLocks noChangeArrowheads="1"/>
          </p:cNvSpPr>
          <p:nvPr/>
        </p:nvSpPr>
        <p:spPr bwMode="auto">
          <a:xfrm>
            <a:off x="8858250" y="233362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$2,265</a:t>
            </a:r>
          </a:p>
        </p:txBody>
      </p:sp>
      <p:sp>
        <p:nvSpPr>
          <p:cNvPr id="68693" name="exstream_shape531"/>
          <p:cNvSpPr>
            <a:spLocks noChangeArrowheads="1"/>
          </p:cNvSpPr>
          <p:nvPr/>
        </p:nvSpPr>
        <p:spPr bwMode="auto">
          <a:xfrm>
            <a:off x="5248275" y="2514600"/>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92" name="exstream_shape532"/>
          <p:cNvSpPr>
            <a:spLocks noChangeArrowheads="1"/>
          </p:cNvSpPr>
          <p:nvPr/>
        </p:nvSpPr>
        <p:spPr bwMode="auto">
          <a:xfrm>
            <a:off x="8067675" y="251460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91" name="exstream_shape533"/>
          <p:cNvSpPr>
            <a:spLocks noChangeArrowheads="1"/>
          </p:cNvSpPr>
          <p:nvPr/>
        </p:nvSpPr>
        <p:spPr bwMode="auto">
          <a:xfrm>
            <a:off x="8724900" y="2514600"/>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90" name="exstream_shape534"/>
          <p:cNvSpPr>
            <a:spLocks noChangeArrowheads="1"/>
          </p:cNvSpPr>
          <p:nvPr/>
        </p:nvSpPr>
        <p:spPr bwMode="auto">
          <a:xfrm>
            <a:off x="8858250" y="251460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89" name="exstream_shape535"/>
          <p:cNvSpPr>
            <a:spLocks noChangeArrowheads="1"/>
          </p:cNvSpPr>
          <p:nvPr/>
        </p:nvSpPr>
        <p:spPr bwMode="auto">
          <a:xfrm>
            <a:off x="5248275" y="2695575"/>
            <a:ext cx="2819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b="1">
                <a:solidFill>
                  <a:srgbClr val="000000"/>
                </a:solidFill>
                <a:latin typeface="Arial" charset="0"/>
              </a:rPr>
              <a:t>Outpatient Trends</a:t>
            </a:r>
          </a:p>
        </p:txBody>
      </p:sp>
      <p:sp>
        <p:nvSpPr>
          <p:cNvPr id="68688" name="exstream_shape536"/>
          <p:cNvSpPr>
            <a:spLocks noChangeArrowheads="1"/>
          </p:cNvSpPr>
          <p:nvPr/>
        </p:nvSpPr>
        <p:spPr bwMode="auto">
          <a:xfrm>
            <a:off x="8067675" y="2695575"/>
            <a:ext cx="6572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68687" name="exstream_shape537"/>
          <p:cNvSpPr>
            <a:spLocks noChangeArrowheads="1"/>
          </p:cNvSpPr>
          <p:nvPr/>
        </p:nvSpPr>
        <p:spPr bwMode="auto">
          <a:xfrm>
            <a:off x="8724900" y="2695575"/>
            <a:ext cx="1333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86" name="exstream_shape538"/>
          <p:cNvSpPr>
            <a:spLocks noChangeArrowheads="1"/>
          </p:cNvSpPr>
          <p:nvPr/>
        </p:nvSpPr>
        <p:spPr bwMode="auto">
          <a:xfrm>
            <a:off x="8858250" y="2695575"/>
            <a:ext cx="6286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68685" name="exstream_shape539"/>
          <p:cNvSpPr>
            <a:spLocks noChangeArrowheads="1"/>
          </p:cNvSpPr>
          <p:nvPr/>
        </p:nvSpPr>
        <p:spPr bwMode="auto">
          <a:xfrm>
            <a:off x="5248275" y="2981325"/>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Outpatient % of Plan Spend</a:t>
            </a:r>
          </a:p>
        </p:txBody>
      </p:sp>
      <p:sp>
        <p:nvSpPr>
          <p:cNvPr id="68684" name="exstream_shape540"/>
          <p:cNvSpPr>
            <a:spLocks noChangeArrowheads="1"/>
          </p:cNvSpPr>
          <p:nvPr/>
        </p:nvSpPr>
        <p:spPr bwMode="auto">
          <a:xfrm>
            <a:off x="8067675" y="298132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26.5%</a:t>
            </a:r>
          </a:p>
        </p:txBody>
      </p:sp>
      <p:sp>
        <p:nvSpPr>
          <p:cNvPr id="68683" name="exstream_shape541"/>
          <p:cNvSpPr>
            <a:spLocks noChangeArrowheads="1"/>
          </p:cNvSpPr>
          <p:nvPr/>
        </p:nvSpPr>
        <p:spPr bwMode="auto">
          <a:xfrm>
            <a:off x="8724900" y="2981325"/>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82" name="exstream_shape542"/>
          <p:cNvSpPr>
            <a:spLocks noChangeArrowheads="1"/>
          </p:cNvSpPr>
          <p:nvPr/>
        </p:nvSpPr>
        <p:spPr bwMode="auto">
          <a:xfrm>
            <a:off x="8858250" y="298132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35.1%</a:t>
            </a:r>
          </a:p>
        </p:txBody>
      </p:sp>
      <p:sp>
        <p:nvSpPr>
          <p:cNvPr id="68681" name="exstream_shape543"/>
          <p:cNvSpPr>
            <a:spLocks noChangeArrowheads="1"/>
          </p:cNvSpPr>
          <p:nvPr/>
        </p:nvSpPr>
        <p:spPr bwMode="auto">
          <a:xfrm>
            <a:off x="5248275" y="3162300"/>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Physician Office Visits per 1000 Members</a:t>
            </a:r>
          </a:p>
        </p:txBody>
      </p:sp>
      <p:sp>
        <p:nvSpPr>
          <p:cNvPr id="68680" name="exstream_shape544"/>
          <p:cNvSpPr>
            <a:spLocks noChangeArrowheads="1"/>
          </p:cNvSpPr>
          <p:nvPr/>
        </p:nvSpPr>
        <p:spPr bwMode="auto">
          <a:xfrm>
            <a:off x="8067675" y="316230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3,123.6</a:t>
            </a:r>
          </a:p>
        </p:txBody>
      </p:sp>
      <p:sp>
        <p:nvSpPr>
          <p:cNvPr id="68679" name="exstream_shape545"/>
          <p:cNvSpPr>
            <a:spLocks noChangeArrowheads="1"/>
          </p:cNvSpPr>
          <p:nvPr/>
        </p:nvSpPr>
        <p:spPr bwMode="auto">
          <a:xfrm>
            <a:off x="8724900" y="3162300"/>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78" name="exstream_shape546"/>
          <p:cNvSpPr>
            <a:spLocks noChangeArrowheads="1"/>
          </p:cNvSpPr>
          <p:nvPr/>
        </p:nvSpPr>
        <p:spPr bwMode="auto">
          <a:xfrm>
            <a:off x="8858250" y="316230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3,076.3</a:t>
            </a:r>
          </a:p>
        </p:txBody>
      </p:sp>
      <p:sp>
        <p:nvSpPr>
          <p:cNvPr id="68677" name="exstream_shape547"/>
          <p:cNvSpPr>
            <a:spLocks noChangeArrowheads="1"/>
          </p:cNvSpPr>
          <p:nvPr/>
        </p:nvSpPr>
        <p:spPr bwMode="auto">
          <a:xfrm>
            <a:off x="5248275" y="3343275"/>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Average Payment per Office Visit</a:t>
            </a:r>
          </a:p>
        </p:txBody>
      </p:sp>
      <p:sp>
        <p:nvSpPr>
          <p:cNvPr id="68676" name="exstream_shape548"/>
          <p:cNvSpPr>
            <a:spLocks noChangeArrowheads="1"/>
          </p:cNvSpPr>
          <p:nvPr/>
        </p:nvSpPr>
        <p:spPr bwMode="auto">
          <a:xfrm>
            <a:off x="8067675" y="334327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$144</a:t>
            </a:r>
          </a:p>
        </p:txBody>
      </p:sp>
      <p:sp>
        <p:nvSpPr>
          <p:cNvPr id="68675" name="exstream_shape549"/>
          <p:cNvSpPr>
            <a:spLocks noChangeArrowheads="1"/>
          </p:cNvSpPr>
          <p:nvPr/>
        </p:nvSpPr>
        <p:spPr bwMode="auto">
          <a:xfrm>
            <a:off x="8724900" y="3343275"/>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74" name="exstream_shape550"/>
          <p:cNvSpPr>
            <a:spLocks noChangeArrowheads="1"/>
          </p:cNvSpPr>
          <p:nvPr/>
        </p:nvSpPr>
        <p:spPr bwMode="auto">
          <a:xfrm>
            <a:off x="8858250" y="334327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$139</a:t>
            </a:r>
          </a:p>
        </p:txBody>
      </p:sp>
      <p:sp>
        <p:nvSpPr>
          <p:cNvPr id="68673" name="exstream_shape551"/>
          <p:cNvSpPr>
            <a:spLocks noChangeArrowheads="1"/>
          </p:cNvSpPr>
          <p:nvPr/>
        </p:nvSpPr>
        <p:spPr bwMode="auto">
          <a:xfrm>
            <a:off x="5248275" y="3524250"/>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ER Visits per 1000 Members</a:t>
            </a:r>
          </a:p>
        </p:txBody>
      </p:sp>
      <p:sp>
        <p:nvSpPr>
          <p:cNvPr id="68672" name="exstream_shape552"/>
          <p:cNvSpPr>
            <a:spLocks noChangeArrowheads="1"/>
          </p:cNvSpPr>
          <p:nvPr/>
        </p:nvSpPr>
        <p:spPr bwMode="auto">
          <a:xfrm>
            <a:off x="8067675" y="35242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210.2</a:t>
            </a:r>
          </a:p>
        </p:txBody>
      </p:sp>
      <p:sp>
        <p:nvSpPr>
          <p:cNvPr id="68671" name="exstream_shape553"/>
          <p:cNvSpPr>
            <a:spLocks noChangeArrowheads="1"/>
          </p:cNvSpPr>
          <p:nvPr/>
        </p:nvSpPr>
        <p:spPr bwMode="auto">
          <a:xfrm>
            <a:off x="8724900" y="3524250"/>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70" name="exstream_shape554"/>
          <p:cNvSpPr>
            <a:spLocks noChangeArrowheads="1"/>
          </p:cNvSpPr>
          <p:nvPr/>
        </p:nvSpPr>
        <p:spPr bwMode="auto">
          <a:xfrm>
            <a:off x="8858250" y="352425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200.8</a:t>
            </a:r>
          </a:p>
        </p:txBody>
      </p:sp>
      <p:sp>
        <p:nvSpPr>
          <p:cNvPr id="68669" name="exstream_shape555"/>
          <p:cNvSpPr>
            <a:spLocks noChangeArrowheads="1"/>
          </p:cNvSpPr>
          <p:nvPr/>
        </p:nvSpPr>
        <p:spPr bwMode="auto">
          <a:xfrm>
            <a:off x="5248275" y="3705225"/>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Average Payment per ER Visit</a:t>
            </a:r>
          </a:p>
        </p:txBody>
      </p:sp>
      <p:sp>
        <p:nvSpPr>
          <p:cNvPr id="68668" name="exstream_shape556"/>
          <p:cNvSpPr>
            <a:spLocks noChangeArrowheads="1"/>
          </p:cNvSpPr>
          <p:nvPr/>
        </p:nvSpPr>
        <p:spPr bwMode="auto">
          <a:xfrm>
            <a:off x="8067675" y="3705225"/>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$810</a:t>
            </a:r>
          </a:p>
        </p:txBody>
      </p:sp>
      <p:sp>
        <p:nvSpPr>
          <p:cNvPr id="68667" name="exstream_shape557"/>
          <p:cNvSpPr>
            <a:spLocks noChangeArrowheads="1"/>
          </p:cNvSpPr>
          <p:nvPr/>
        </p:nvSpPr>
        <p:spPr bwMode="auto">
          <a:xfrm>
            <a:off x="8724900" y="3705225"/>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66" name="exstream_shape558"/>
          <p:cNvSpPr>
            <a:spLocks noChangeArrowheads="1"/>
          </p:cNvSpPr>
          <p:nvPr/>
        </p:nvSpPr>
        <p:spPr bwMode="auto">
          <a:xfrm>
            <a:off x="8858250" y="370522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$1,130</a:t>
            </a:r>
          </a:p>
        </p:txBody>
      </p:sp>
      <p:sp>
        <p:nvSpPr>
          <p:cNvPr id="68665" name="exstream_shape559"/>
          <p:cNvSpPr>
            <a:spLocks noChangeArrowheads="1"/>
          </p:cNvSpPr>
          <p:nvPr/>
        </p:nvSpPr>
        <p:spPr bwMode="auto">
          <a:xfrm>
            <a:off x="5248275" y="3886200"/>
            <a:ext cx="28194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64" name="exstream_shape560"/>
          <p:cNvSpPr>
            <a:spLocks noChangeArrowheads="1"/>
          </p:cNvSpPr>
          <p:nvPr/>
        </p:nvSpPr>
        <p:spPr bwMode="auto">
          <a:xfrm>
            <a:off x="8067675" y="388620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63" name="exstream_shape561"/>
          <p:cNvSpPr>
            <a:spLocks noChangeArrowheads="1"/>
          </p:cNvSpPr>
          <p:nvPr/>
        </p:nvSpPr>
        <p:spPr bwMode="auto">
          <a:xfrm>
            <a:off x="8724900" y="3886200"/>
            <a:ext cx="1333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62" name="exstream_shape562"/>
          <p:cNvSpPr>
            <a:spLocks noChangeArrowheads="1"/>
          </p:cNvSpPr>
          <p:nvPr/>
        </p:nvSpPr>
        <p:spPr bwMode="auto">
          <a:xfrm>
            <a:off x="8858250" y="3886200"/>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61" name="exstream_shape563"/>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8660" name="exstream_shape564"/>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8659" name="exstream_shape565"/>
          <p:cNvSpPr>
            <a:spLocks noChangeArrowheads="1"/>
          </p:cNvSpPr>
          <p:nvPr/>
        </p:nvSpPr>
        <p:spPr bwMode="auto">
          <a:xfrm>
            <a:off x="5248275" y="4086225"/>
            <a:ext cx="17811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b="1">
                <a:solidFill>
                  <a:srgbClr val="000000"/>
                </a:solidFill>
                <a:latin typeface="Arial" charset="0"/>
              </a:rPr>
              <a:t>Member Demographics by Age Band</a:t>
            </a:r>
          </a:p>
        </p:txBody>
      </p:sp>
      <p:sp>
        <p:nvSpPr>
          <p:cNvPr id="68658" name="exstream_shape566"/>
          <p:cNvSpPr>
            <a:spLocks noChangeArrowheads="1"/>
          </p:cNvSpPr>
          <p:nvPr/>
        </p:nvSpPr>
        <p:spPr bwMode="auto">
          <a:xfrm>
            <a:off x="7029450" y="4086225"/>
            <a:ext cx="571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8657" name="exstream_shape567"/>
          <p:cNvSpPr>
            <a:spLocks noChangeArrowheads="1"/>
          </p:cNvSpPr>
          <p:nvPr/>
        </p:nvSpPr>
        <p:spPr bwMode="auto">
          <a:xfrm>
            <a:off x="7086600" y="4086225"/>
            <a:ext cx="4953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br>
              <a:rPr lang="en-US" sz="800" b="1">
                <a:solidFill>
                  <a:srgbClr val="000000"/>
                </a:solidFill>
                <a:latin typeface="Arial" charset="0"/>
              </a:rPr>
            </a:br>
            <a:r>
              <a:rPr lang="en-US" sz="800" b="1">
                <a:solidFill>
                  <a:srgbClr val="000000"/>
                </a:solidFill>
                <a:latin typeface="Arial" charset="0"/>
              </a:rPr>
              <a:t>% of Members</a:t>
            </a:r>
          </a:p>
        </p:txBody>
      </p:sp>
      <p:sp>
        <p:nvSpPr>
          <p:cNvPr id="68656" name="exstream_shape568"/>
          <p:cNvSpPr>
            <a:spLocks noChangeArrowheads="1"/>
          </p:cNvSpPr>
          <p:nvPr/>
        </p:nvSpPr>
        <p:spPr bwMode="auto">
          <a:xfrm>
            <a:off x="7581900" y="4086225"/>
            <a:ext cx="6381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br>
              <a:rPr lang="en-US" sz="800" b="1">
                <a:solidFill>
                  <a:srgbClr val="000000"/>
                </a:solidFill>
                <a:latin typeface="Arial" charset="0"/>
              </a:rPr>
            </a:br>
            <a:r>
              <a:rPr lang="en-US" sz="800" b="1">
                <a:solidFill>
                  <a:srgbClr val="000000"/>
                </a:solidFill>
                <a:latin typeface="Arial" charset="0"/>
              </a:rPr>
              <a:t>% of Members</a:t>
            </a:r>
          </a:p>
        </p:txBody>
      </p:sp>
      <p:sp>
        <p:nvSpPr>
          <p:cNvPr id="68655" name="exstream_shape569"/>
          <p:cNvSpPr>
            <a:spLocks noChangeArrowheads="1"/>
          </p:cNvSpPr>
          <p:nvPr/>
        </p:nvSpPr>
        <p:spPr bwMode="auto">
          <a:xfrm>
            <a:off x="8220075" y="4086225"/>
            <a:ext cx="6381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br>
              <a:rPr lang="en-US" sz="800" b="1">
                <a:solidFill>
                  <a:srgbClr val="000000"/>
                </a:solidFill>
                <a:latin typeface="Arial" charset="0"/>
              </a:rPr>
            </a:br>
            <a:r>
              <a:rPr lang="en-US" sz="800" b="1">
                <a:solidFill>
                  <a:srgbClr val="000000"/>
                </a:solidFill>
                <a:latin typeface="Arial" charset="0"/>
              </a:rPr>
              <a:t>% of</a:t>
            </a:r>
            <a:br>
              <a:rPr lang="en-US" sz="800" b="1">
                <a:solidFill>
                  <a:srgbClr val="000000"/>
                </a:solidFill>
                <a:latin typeface="Arial" charset="0"/>
              </a:rPr>
            </a:br>
            <a:r>
              <a:rPr lang="en-US" sz="800" b="1">
                <a:solidFill>
                  <a:srgbClr val="000000"/>
                </a:solidFill>
                <a:latin typeface="Arial" charset="0"/>
              </a:rPr>
              <a:t>Cost</a:t>
            </a:r>
          </a:p>
        </p:txBody>
      </p:sp>
      <p:sp>
        <p:nvSpPr>
          <p:cNvPr id="68654" name="exstream_shape570"/>
          <p:cNvSpPr>
            <a:spLocks noChangeArrowheads="1"/>
          </p:cNvSpPr>
          <p:nvPr/>
        </p:nvSpPr>
        <p:spPr bwMode="auto">
          <a:xfrm>
            <a:off x="8858250" y="4086225"/>
            <a:ext cx="6286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br>
              <a:rPr lang="en-US" sz="800" b="1">
                <a:solidFill>
                  <a:srgbClr val="000000"/>
                </a:solidFill>
                <a:latin typeface="Arial" charset="0"/>
              </a:rPr>
            </a:br>
            <a:r>
              <a:rPr lang="en-US" sz="800" b="1">
                <a:solidFill>
                  <a:srgbClr val="000000"/>
                </a:solidFill>
                <a:latin typeface="Arial" charset="0"/>
              </a:rPr>
              <a:t>% of</a:t>
            </a:r>
            <a:br>
              <a:rPr lang="en-US" sz="800" b="1">
                <a:solidFill>
                  <a:srgbClr val="000000"/>
                </a:solidFill>
                <a:latin typeface="Arial" charset="0"/>
              </a:rPr>
            </a:br>
            <a:r>
              <a:rPr lang="en-US" sz="800" b="1">
                <a:solidFill>
                  <a:srgbClr val="000000"/>
                </a:solidFill>
                <a:latin typeface="Arial" charset="0"/>
              </a:rPr>
              <a:t>Cost</a:t>
            </a:r>
          </a:p>
        </p:txBody>
      </p:sp>
      <p:sp>
        <p:nvSpPr>
          <p:cNvPr id="68653" name="exstream_shape571"/>
          <p:cNvSpPr>
            <a:spLocks noChangeArrowheads="1"/>
          </p:cNvSpPr>
          <p:nvPr/>
        </p:nvSpPr>
        <p:spPr bwMode="auto">
          <a:xfrm>
            <a:off x="5248275" y="4562475"/>
            <a:ext cx="1828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&lt;01</a:t>
            </a:r>
          </a:p>
        </p:txBody>
      </p:sp>
      <p:sp>
        <p:nvSpPr>
          <p:cNvPr id="68652" name="exstream_shape572"/>
          <p:cNvSpPr>
            <a:spLocks noChangeArrowheads="1"/>
          </p:cNvSpPr>
          <p:nvPr/>
        </p:nvSpPr>
        <p:spPr bwMode="auto">
          <a:xfrm>
            <a:off x="7077075" y="4562475"/>
            <a:ext cx="495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0.2%</a:t>
            </a:r>
          </a:p>
        </p:txBody>
      </p:sp>
      <p:sp>
        <p:nvSpPr>
          <p:cNvPr id="68651" name="exstream_shape573"/>
          <p:cNvSpPr>
            <a:spLocks noChangeArrowheads="1"/>
          </p:cNvSpPr>
          <p:nvPr/>
        </p:nvSpPr>
        <p:spPr bwMode="auto">
          <a:xfrm>
            <a:off x="7572375" y="45624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0.7%</a:t>
            </a:r>
          </a:p>
        </p:txBody>
      </p:sp>
      <p:sp>
        <p:nvSpPr>
          <p:cNvPr id="68650" name="exstream_shape574"/>
          <p:cNvSpPr>
            <a:spLocks noChangeArrowheads="1"/>
          </p:cNvSpPr>
          <p:nvPr/>
        </p:nvSpPr>
        <p:spPr bwMode="auto">
          <a:xfrm>
            <a:off x="8210550" y="45624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0.3%</a:t>
            </a:r>
          </a:p>
        </p:txBody>
      </p:sp>
      <p:sp>
        <p:nvSpPr>
          <p:cNvPr id="68649" name="exstream_shape575"/>
          <p:cNvSpPr>
            <a:spLocks noChangeArrowheads="1"/>
          </p:cNvSpPr>
          <p:nvPr/>
        </p:nvSpPr>
        <p:spPr bwMode="auto">
          <a:xfrm>
            <a:off x="8848725" y="45624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0.5%</a:t>
            </a:r>
          </a:p>
        </p:txBody>
      </p:sp>
      <p:sp>
        <p:nvSpPr>
          <p:cNvPr id="68648" name="exstream_shape576"/>
          <p:cNvSpPr>
            <a:spLocks noChangeArrowheads="1"/>
          </p:cNvSpPr>
          <p:nvPr/>
        </p:nvSpPr>
        <p:spPr bwMode="auto">
          <a:xfrm>
            <a:off x="5248275" y="4743450"/>
            <a:ext cx="1828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01-17</a:t>
            </a:r>
          </a:p>
        </p:txBody>
      </p:sp>
      <p:sp>
        <p:nvSpPr>
          <p:cNvPr id="68647" name="exstream_shape577"/>
          <p:cNvSpPr>
            <a:spLocks noChangeArrowheads="1"/>
          </p:cNvSpPr>
          <p:nvPr/>
        </p:nvSpPr>
        <p:spPr bwMode="auto">
          <a:xfrm>
            <a:off x="7077075" y="4743450"/>
            <a:ext cx="495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29.1%</a:t>
            </a:r>
          </a:p>
        </p:txBody>
      </p:sp>
      <p:sp>
        <p:nvSpPr>
          <p:cNvPr id="68646" name="exstream_shape578"/>
          <p:cNvSpPr>
            <a:spLocks noChangeArrowheads="1"/>
          </p:cNvSpPr>
          <p:nvPr/>
        </p:nvSpPr>
        <p:spPr bwMode="auto">
          <a:xfrm>
            <a:off x="7572375" y="47434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29.2%</a:t>
            </a:r>
          </a:p>
        </p:txBody>
      </p:sp>
      <p:sp>
        <p:nvSpPr>
          <p:cNvPr id="68645" name="exstream_shape579"/>
          <p:cNvSpPr>
            <a:spLocks noChangeArrowheads="1"/>
          </p:cNvSpPr>
          <p:nvPr/>
        </p:nvSpPr>
        <p:spPr bwMode="auto">
          <a:xfrm>
            <a:off x="8210550" y="47434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7.8%</a:t>
            </a:r>
          </a:p>
        </p:txBody>
      </p:sp>
      <p:sp>
        <p:nvSpPr>
          <p:cNvPr id="68644" name="exstream_shape580"/>
          <p:cNvSpPr>
            <a:spLocks noChangeArrowheads="1"/>
          </p:cNvSpPr>
          <p:nvPr/>
        </p:nvSpPr>
        <p:spPr bwMode="auto">
          <a:xfrm>
            <a:off x="8848725" y="47434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14.6%</a:t>
            </a:r>
          </a:p>
        </p:txBody>
      </p:sp>
      <p:sp>
        <p:nvSpPr>
          <p:cNvPr id="68643" name="exstream_shape581"/>
          <p:cNvSpPr>
            <a:spLocks noChangeArrowheads="1"/>
          </p:cNvSpPr>
          <p:nvPr/>
        </p:nvSpPr>
        <p:spPr bwMode="auto">
          <a:xfrm>
            <a:off x="5248275" y="4924425"/>
            <a:ext cx="1828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18-29</a:t>
            </a:r>
          </a:p>
        </p:txBody>
      </p:sp>
      <p:sp>
        <p:nvSpPr>
          <p:cNvPr id="68642" name="exstream_shape582"/>
          <p:cNvSpPr>
            <a:spLocks noChangeArrowheads="1"/>
          </p:cNvSpPr>
          <p:nvPr/>
        </p:nvSpPr>
        <p:spPr bwMode="auto">
          <a:xfrm>
            <a:off x="7077075" y="4924425"/>
            <a:ext cx="495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12.1%</a:t>
            </a:r>
          </a:p>
        </p:txBody>
      </p:sp>
      <p:sp>
        <p:nvSpPr>
          <p:cNvPr id="68641" name="exstream_shape583"/>
          <p:cNvSpPr>
            <a:spLocks noChangeArrowheads="1"/>
          </p:cNvSpPr>
          <p:nvPr/>
        </p:nvSpPr>
        <p:spPr bwMode="auto">
          <a:xfrm>
            <a:off x="7572375" y="49244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13.0%</a:t>
            </a:r>
          </a:p>
        </p:txBody>
      </p:sp>
      <p:sp>
        <p:nvSpPr>
          <p:cNvPr id="68640" name="exstream_shape584"/>
          <p:cNvSpPr>
            <a:spLocks noChangeArrowheads="1"/>
          </p:cNvSpPr>
          <p:nvPr/>
        </p:nvSpPr>
        <p:spPr bwMode="auto">
          <a:xfrm>
            <a:off x="8210550" y="49244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8.1%</a:t>
            </a:r>
          </a:p>
        </p:txBody>
      </p:sp>
      <p:sp>
        <p:nvSpPr>
          <p:cNvPr id="68639" name="exstream_shape585"/>
          <p:cNvSpPr>
            <a:spLocks noChangeArrowheads="1"/>
          </p:cNvSpPr>
          <p:nvPr/>
        </p:nvSpPr>
        <p:spPr bwMode="auto">
          <a:xfrm>
            <a:off x="8848725" y="49244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6.1%</a:t>
            </a:r>
          </a:p>
        </p:txBody>
      </p:sp>
      <p:sp>
        <p:nvSpPr>
          <p:cNvPr id="68638" name="exstream_shape586"/>
          <p:cNvSpPr>
            <a:spLocks noChangeArrowheads="1"/>
          </p:cNvSpPr>
          <p:nvPr/>
        </p:nvSpPr>
        <p:spPr bwMode="auto">
          <a:xfrm>
            <a:off x="5248275" y="5105400"/>
            <a:ext cx="1828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30-39</a:t>
            </a:r>
          </a:p>
        </p:txBody>
      </p:sp>
      <p:sp>
        <p:nvSpPr>
          <p:cNvPr id="68637" name="exstream_shape587"/>
          <p:cNvSpPr>
            <a:spLocks noChangeArrowheads="1"/>
          </p:cNvSpPr>
          <p:nvPr/>
        </p:nvSpPr>
        <p:spPr bwMode="auto">
          <a:xfrm>
            <a:off x="7077075" y="5105400"/>
            <a:ext cx="495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9.5%</a:t>
            </a:r>
          </a:p>
        </p:txBody>
      </p:sp>
      <p:sp>
        <p:nvSpPr>
          <p:cNvPr id="68636" name="exstream_shape588"/>
          <p:cNvSpPr>
            <a:spLocks noChangeArrowheads="1"/>
          </p:cNvSpPr>
          <p:nvPr/>
        </p:nvSpPr>
        <p:spPr bwMode="auto">
          <a:xfrm>
            <a:off x="7572375" y="51054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11.7%</a:t>
            </a:r>
          </a:p>
        </p:txBody>
      </p:sp>
      <p:sp>
        <p:nvSpPr>
          <p:cNvPr id="68635" name="exstream_shape589"/>
          <p:cNvSpPr>
            <a:spLocks noChangeArrowheads="1"/>
          </p:cNvSpPr>
          <p:nvPr/>
        </p:nvSpPr>
        <p:spPr bwMode="auto">
          <a:xfrm>
            <a:off x="8210550" y="51054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5.7%</a:t>
            </a:r>
          </a:p>
        </p:txBody>
      </p:sp>
      <p:sp>
        <p:nvSpPr>
          <p:cNvPr id="68634" name="exstream_shape590"/>
          <p:cNvSpPr>
            <a:spLocks noChangeArrowheads="1"/>
          </p:cNvSpPr>
          <p:nvPr/>
        </p:nvSpPr>
        <p:spPr bwMode="auto">
          <a:xfrm>
            <a:off x="8848725" y="51054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9.3%</a:t>
            </a:r>
          </a:p>
        </p:txBody>
      </p:sp>
      <p:sp>
        <p:nvSpPr>
          <p:cNvPr id="68633" name="exstream_shape591"/>
          <p:cNvSpPr>
            <a:spLocks noChangeArrowheads="1"/>
          </p:cNvSpPr>
          <p:nvPr/>
        </p:nvSpPr>
        <p:spPr bwMode="auto">
          <a:xfrm>
            <a:off x="5248275" y="5286375"/>
            <a:ext cx="1828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40-49</a:t>
            </a:r>
          </a:p>
        </p:txBody>
      </p:sp>
      <p:sp>
        <p:nvSpPr>
          <p:cNvPr id="68632" name="exstream_shape592"/>
          <p:cNvSpPr>
            <a:spLocks noChangeArrowheads="1"/>
          </p:cNvSpPr>
          <p:nvPr/>
        </p:nvSpPr>
        <p:spPr bwMode="auto">
          <a:xfrm>
            <a:off x="7077075" y="5286375"/>
            <a:ext cx="495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26.1%</a:t>
            </a:r>
          </a:p>
        </p:txBody>
      </p:sp>
      <p:sp>
        <p:nvSpPr>
          <p:cNvPr id="68631" name="exstream_shape593"/>
          <p:cNvSpPr>
            <a:spLocks noChangeArrowheads="1"/>
          </p:cNvSpPr>
          <p:nvPr/>
        </p:nvSpPr>
        <p:spPr bwMode="auto">
          <a:xfrm>
            <a:off x="7572375" y="52863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24.2%</a:t>
            </a:r>
          </a:p>
        </p:txBody>
      </p:sp>
      <p:sp>
        <p:nvSpPr>
          <p:cNvPr id="68630" name="exstream_shape594"/>
          <p:cNvSpPr>
            <a:spLocks noChangeArrowheads="1"/>
          </p:cNvSpPr>
          <p:nvPr/>
        </p:nvSpPr>
        <p:spPr bwMode="auto">
          <a:xfrm>
            <a:off x="8210550" y="52863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32.7%</a:t>
            </a:r>
          </a:p>
        </p:txBody>
      </p:sp>
      <p:sp>
        <p:nvSpPr>
          <p:cNvPr id="68629" name="exstream_shape595"/>
          <p:cNvSpPr>
            <a:spLocks noChangeArrowheads="1"/>
          </p:cNvSpPr>
          <p:nvPr/>
        </p:nvSpPr>
        <p:spPr bwMode="auto">
          <a:xfrm>
            <a:off x="8848725" y="528637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21.5%</a:t>
            </a:r>
          </a:p>
        </p:txBody>
      </p:sp>
      <p:sp>
        <p:nvSpPr>
          <p:cNvPr id="68628" name="exstream_shape596"/>
          <p:cNvSpPr>
            <a:spLocks noChangeArrowheads="1"/>
          </p:cNvSpPr>
          <p:nvPr/>
        </p:nvSpPr>
        <p:spPr bwMode="auto">
          <a:xfrm>
            <a:off x="5248275" y="5467350"/>
            <a:ext cx="1828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50-59</a:t>
            </a:r>
          </a:p>
        </p:txBody>
      </p:sp>
      <p:sp>
        <p:nvSpPr>
          <p:cNvPr id="68627" name="exstream_shape597"/>
          <p:cNvSpPr>
            <a:spLocks noChangeArrowheads="1"/>
          </p:cNvSpPr>
          <p:nvPr/>
        </p:nvSpPr>
        <p:spPr bwMode="auto">
          <a:xfrm>
            <a:off x="7077075" y="5467350"/>
            <a:ext cx="495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13.4%</a:t>
            </a:r>
          </a:p>
        </p:txBody>
      </p:sp>
      <p:sp>
        <p:nvSpPr>
          <p:cNvPr id="68626" name="exstream_shape598"/>
          <p:cNvSpPr>
            <a:spLocks noChangeArrowheads="1"/>
          </p:cNvSpPr>
          <p:nvPr/>
        </p:nvSpPr>
        <p:spPr bwMode="auto">
          <a:xfrm>
            <a:off x="7572375" y="54673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12.3%</a:t>
            </a:r>
          </a:p>
        </p:txBody>
      </p:sp>
      <p:sp>
        <p:nvSpPr>
          <p:cNvPr id="68625" name="exstream_shape599"/>
          <p:cNvSpPr>
            <a:spLocks noChangeArrowheads="1"/>
          </p:cNvSpPr>
          <p:nvPr/>
        </p:nvSpPr>
        <p:spPr bwMode="auto">
          <a:xfrm>
            <a:off x="8210550" y="54673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14.5%</a:t>
            </a:r>
          </a:p>
        </p:txBody>
      </p:sp>
      <p:sp>
        <p:nvSpPr>
          <p:cNvPr id="68624" name="exstream_shape600"/>
          <p:cNvSpPr>
            <a:spLocks noChangeArrowheads="1"/>
          </p:cNvSpPr>
          <p:nvPr/>
        </p:nvSpPr>
        <p:spPr bwMode="auto">
          <a:xfrm>
            <a:off x="8848725" y="546735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7.5%</a:t>
            </a:r>
          </a:p>
        </p:txBody>
      </p:sp>
      <p:sp>
        <p:nvSpPr>
          <p:cNvPr id="68623" name="exstream_shape601"/>
          <p:cNvSpPr>
            <a:spLocks noChangeArrowheads="1"/>
          </p:cNvSpPr>
          <p:nvPr/>
        </p:nvSpPr>
        <p:spPr bwMode="auto">
          <a:xfrm>
            <a:off x="5248275" y="5648325"/>
            <a:ext cx="1828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60-64</a:t>
            </a:r>
          </a:p>
        </p:txBody>
      </p:sp>
      <p:sp>
        <p:nvSpPr>
          <p:cNvPr id="68622" name="exstream_shape602"/>
          <p:cNvSpPr>
            <a:spLocks noChangeArrowheads="1"/>
          </p:cNvSpPr>
          <p:nvPr/>
        </p:nvSpPr>
        <p:spPr bwMode="auto">
          <a:xfrm>
            <a:off x="7077075" y="5648325"/>
            <a:ext cx="495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6.4%</a:t>
            </a:r>
          </a:p>
        </p:txBody>
      </p:sp>
      <p:sp>
        <p:nvSpPr>
          <p:cNvPr id="68621" name="exstream_shape603"/>
          <p:cNvSpPr>
            <a:spLocks noChangeArrowheads="1"/>
          </p:cNvSpPr>
          <p:nvPr/>
        </p:nvSpPr>
        <p:spPr bwMode="auto">
          <a:xfrm>
            <a:off x="7572375" y="56483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5.5%</a:t>
            </a:r>
          </a:p>
        </p:txBody>
      </p:sp>
      <p:sp>
        <p:nvSpPr>
          <p:cNvPr id="68620" name="exstream_shape604"/>
          <p:cNvSpPr>
            <a:spLocks noChangeArrowheads="1"/>
          </p:cNvSpPr>
          <p:nvPr/>
        </p:nvSpPr>
        <p:spPr bwMode="auto">
          <a:xfrm>
            <a:off x="8210550" y="56483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16.1%</a:t>
            </a:r>
          </a:p>
        </p:txBody>
      </p:sp>
      <p:sp>
        <p:nvSpPr>
          <p:cNvPr id="68619" name="exstream_shape605"/>
          <p:cNvSpPr>
            <a:spLocks noChangeArrowheads="1"/>
          </p:cNvSpPr>
          <p:nvPr/>
        </p:nvSpPr>
        <p:spPr bwMode="auto">
          <a:xfrm>
            <a:off x="8848725" y="5648325"/>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29.5%</a:t>
            </a:r>
          </a:p>
        </p:txBody>
      </p:sp>
      <p:sp>
        <p:nvSpPr>
          <p:cNvPr id="68618" name="exstream_shape606"/>
          <p:cNvSpPr>
            <a:spLocks noChangeArrowheads="1"/>
          </p:cNvSpPr>
          <p:nvPr/>
        </p:nvSpPr>
        <p:spPr bwMode="auto">
          <a:xfrm>
            <a:off x="5248275" y="5829300"/>
            <a:ext cx="1828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65+</a:t>
            </a:r>
          </a:p>
        </p:txBody>
      </p:sp>
      <p:sp>
        <p:nvSpPr>
          <p:cNvPr id="68617" name="exstream_shape607"/>
          <p:cNvSpPr>
            <a:spLocks noChangeArrowheads="1"/>
          </p:cNvSpPr>
          <p:nvPr/>
        </p:nvSpPr>
        <p:spPr bwMode="auto">
          <a:xfrm>
            <a:off x="7077075" y="5829300"/>
            <a:ext cx="495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a:t>
            </a:r>
          </a:p>
        </p:txBody>
      </p:sp>
      <p:sp>
        <p:nvSpPr>
          <p:cNvPr id="68616" name="exstream_shape608"/>
          <p:cNvSpPr>
            <a:spLocks noChangeArrowheads="1"/>
          </p:cNvSpPr>
          <p:nvPr/>
        </p:nvSpPr>
        <p:spPr bwMode="auto">
          <a:xfrm>
            <a:off x="7572375" y="58293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a:t>
            </a:r>
          </a:p>
        </p:txBody>
      </p:sp>
      <p:sp>
        <p:nvSpPr>
          <p:cNvPr id="68615" name="exstream_shape609"/>
          <p:cNvSpPr>
            <a:spLocks noChangeArrowheads="1"/>
          </p:cNvSpPr>
          <p:nvPr/>
        </p:nvSpPr>
        <p:spPr bwMode="auto">
          <a:xfrm>
            <a:off x="8210550" y="58293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14.7%</a:t>
            </a:r>
          </a:p>
        </p:txBody>
      </p:sp>
      <p:sp>
        <p:nvSpPr>
          <p:cNvPr id="68614" name="exstream_shape610"/>
          <p:cNvSpPr>
            <a:spLocks noChangeArrowheads="1"/>
          </p:cNvSpPr>
          <p:nvPr/>
        </p:nvSpPr>
        <p:spPr bwMode="auto">
          <a:xfrm>
            <a:off x="8848725" y="5829300"/>
            <a:ext cx="638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11.1%</a:t>
            </a:r>
          </a:p>
        </p:txBody>
      </p:sp>
      <p:sp>
        <p:nvSpPr>
          <p:cNvPr id="68613" name="exstream_shape611"/>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8611" name="exstream_shape613"/>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2038287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9" name="exstream_shape38"/>
          <p:cNvSpPr>
            <a:spLocks noChangeArrowheads="1"/>
          </p:cNvSpPr>
          <p:nvPr/>
        </p:nvSpPr>
        <p:spPr bwMode="auto">
          <a:xfrm>
            <a:off x="457200" y="457200"/>
            <a:ext cx="13430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18" name="exstream_shape39"/>
          <p:cNvSpPr>
            <a:spLocks noChangeArrowheads="1"/>
          </p:cNvSpPr>
          <p:nvPr/>
        </p:nvSpPr>
        <p:spPr bwMode="auto">
          <a:xfrm>
            <a:off x="457200" y="457200"/>
            <a:ext cx="0" cy="895350"/>
          </a:xfrm>
          <a:custGeom>
            <a:avLst/>
            <a:gdLst>
              <a:gd name="T0" fmla="*/ 0 h 564"/>
              <a:gd name="T1" fmla="*/ 564 h 564"/>
            </a:gdLst>
            <a:ahLst/>
            <a:cxnLst>
              <a:cxn ang="0">
                <a:pos x="0" y="T0"/>
              </a:cxn>
              <a:cxn ang="0">
                <a:pos x="0" y="T1"/>
              </a:cxn>
            </a:cxnLst>
            <a:rect l="0" t="0" r="r" b="b"/>
            <a:pathLst>
              <a:path h="564">
                <a:moveTo>
                  <a:pt x="0" y="0"/>
                </a:moveTo>
                <a:lnTo>
                  <a:pt x="0" y="564"/>
                </a:lnTo>
              </a:path>
            </a:pathLst>
          </a:custGeom>
          <a:solidFill>
            <a:srgbClr val="FFFFFF"/>
          </a:solidFill>
          <a:ln w="12700">
            <a:solidFill>
              <a:srgbClr val="919190"/>
            </a:solidFill>
            <a:round/>
            <a:headEnd/>
            <a:tailEnd/>
          </a:ln>
        </p:spPr>
        <p:txBody>
          <a:bodyPr/>
          <a:lstStyle/>
          <a:p>
            <a:endParaRPr lang="en-US"/>
          </a:p>
        </p:txBody>
      </p:sp>
      <p:sp>
        <p:nvSpPr>
          <p:cNvPr id="71717" name="exstream_shape40"/>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71716" name="exstream_shape41"/>
          <p:cNvSpPr>
            <a:spLocks noChangeArrowheads="1"/>
          </p:cNvSpPr>
          <p:nvPr/>
        </p:nvSpPr>
        <p:spPr bwMode="auto">
          <a:xfrm>
            <a:off x="1800225" y="457200"/>
            <a:ext cx="47339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15" name="exstream_shape42"/>
          <p:cNvSpPr>
            <a:spLocks noChangeArrowheads="1"/>
          </p:cNvSpPr>
          <p:nvPr/>
        </p:nvSpPr>
        <p:spPr bwMode="auto">
          <a:xfrm>
            <a:off x="1800225" y="457200"/>
            <a:ext cx="4733925" cy="0"/>
          </a:xfrm>
          <a:custGeom>
            <a:avLst/>
            <a:gdLst>
              <a:gd name="T0" fmla="*/ 0 w 2982"/>
              <a:gd name="T1" fmla="*/ 2982 w 2982"/>
            </a:gdLst>
            <a:ahLst/>
            <a:cxnLst>
              <a:cxn ang="0">
                <a:pos x="T0" y="0"/>
              </a:cxn>
              <a:cxn ang="0">
                <a:pos x="T1" y="0"/>
              </a:cxn>
            </a:cxnLst>
            <a:rect l="0" t="0" r="r" b="b"/>
            <a:pathLst>
              <a:path w="2982">
                <a:moveTo>
                  <a:pt x="0" y="0"/>
                </a:moveTo>
                <a:lnTo>
                  <a:pt x="2982" y="0"/>
                </a:lnTo>
              </a:path>
            </a:pathLst>
          </a:custGeom>
          <a:solidFill>
            <a:srgbClr val="FFFFFF"/>
          </a:solidFill>
          <a:ln w="12700">
            <a:solidFill>
              <a:srgbClr val="919190"/>
            </a:solidFill>
            <a:round/>
            <a:headEnd/>
            <a:tailEnd/>
          </a:ln>
        </p:spPr>
        <p:txBody>
          <a:bodyPr/>
          <a:lstStyle/>
          <a:p>
            <a:endParaRPr lang="en-US"/>
          </a:p>
        </p:txBody>
      </p:sp>
      <p:sp>
        <p:nvSpPr>
          <p:cNvPr id="71714" name="exstream_shape43"/>
          <p:cNvSpPr>
            <a:spLocks noChangeArrowheads="1"/>
          </p:cNvSpPr>
          <p:nvPr/>
        </p:nvSpPr>
        <p:spPr bwMode="auto">
          <a:xfrm>
            <a:off x="6534150" y="457200"/>
            <a:ext cx="30670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13" name="exstream_shape44"/>
          <p:cNvSpPr>
            <a:spLocks noChangeArrowheads="1"/>
          </p:cNvSpPr>
          <p:nvPr/>
        </p:nvSpPr>
        <p:spPr bwMode="auto">
          <a:xfrm>
            <a:off x="9601200" y="457200"/>
            <a:ext cx="0" cy="895350"/>
          </a:xfrm>
          <a:custGeom>
            <a:avLst/>
            <a:gdLst>
              <a:gd name="T0" fmla="*/ 0 h 564"/>
              <a:gd name="T1" fmla="*/ 564 h 564"/>
            </a:gdLst>
            <a:ahLst/>
            <a:cxnLst>
              <a:cxn ang="0">
                <a:pos x="0" y="T0"/>
              </a:cxn>
              <a:cxn ang="0">
                <a:pos x="0" y="T1"/>
              </a:cxn>
            </a:cxnLst>
            <a:rect l="0" t="0" r="r" b="b"/>
            <a:pathLst>
              <a:path h="564">
                <a:moveTo>
                  <a:pt x="0" y="0"/>
                </a:moveTo>
                <a:lnTo>
                  <a:pt x="0" y="564"/>
                </a:lnTo>
              </a:path>
            </a:pathLst>
          </a:custGeom>
          <a:solidFill>
            <a:srgbClr val="FFFFFF"/>
          </a:solidFill>
          <a:ln w="12700">
            <a:solidFill>
              <a:srgbClr val="919190"/>
            </a:solidFill>
            <a:round/>
            <a:headEnd/>
            <a:tailEnd/>
          </a:ln>
        </p:spPr>
        <p:txBody>
          <a:bodyPr/>
          <a:lstStyle/>
          <a:p>
            <a:endParaRPr lang="en-US"/>
          </a:p>
        </p:txBody>
      </p:sp>
      <p:sp>
        <p:nvSpPr>
          <p:cNvPr id="71712" name="exstream_shape45"/>
          <p:cNvSpPr>
            <a:spLocks noChangeArrowheads="1"/>
          </p:cNvSpPr>
          <p:nvPr/>
        </p:nvSpPr>
        <p:spPr bwMode="auto">
          <a:xfrm>
            <a:off x="6534150" y="457200"/>
            <a:ext cx="3067050" cy="0"/>
          </a:xfrm>
          <a:custGeom>
            <a:avLst/>
            <a:gdLst>
              <a:gd name="T0" fmla="*/ 0 w 1932"/>
              <a:gd name="T1" fmla="*/ 1932 w 1932"/>
            </a:gdLst>
            <a:ahLst/>
            <a:cxnLst>
              <a:cxn ang="0">
                <a:pos x="T0" y="0"/>
              </a:cxn>
              <a:cxn ang="0">
                <a:pos x="T1" y="0"/>
              </a:cxn>
            </a:cxnLst>
            <a:rect l="0" t="0" r="r" b="b"/>
            <a:pathLst>
              <a:path w="1932">
                <a:moveTo>
                  <a:pt x="0" y="0"/>
                </a:moveTo>
                <a:lnTo>
                  <a:pt x="1932" y="0"/>
                </a:lnTo>
              </a:path>
            </a:pathLst>
          </a:custGeom>
          <a:solidFill>
            <a:srgbClr val="FFFFFF"/>
          </a:solidFill>
          <a:ln w="12700">
            <a:solidFill>
              <a:srgbClr val="919190"/>
            </a:solidFill>
            <a:round/>
            <a:headEnd/>
            <a:tailEnd/>
          </a:ln>
        </p:spPr>
        <p:txBody>
          <a:bodyPr/>
          <a:lstStyle/>
          <a:p>
            <a:endParaRPr lang="en-US"/>
          </a:p>
        </p:txBody>
      </p:sp>
      <p:sp>
        <p:nvSpPr>
          <p:cNvPr id="71711" name="exstream_shape46"/>
          <p:cNvSpPr>
            <a:spLocks noChangeArrowheads="1"/>
          </p:cNvSpPr>
          <p:nvPr/>
        </p:nvSpPr>
        <p:spPr bwMode="auto">
          <a:xfrm>
            <a:off x="457200" y="1352550"/>
            <a:ext cx="1343025" cy="15240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10" name="exstream_shape47"/>
          <p:cNvSpPr>
            <a:spLocks noChangeArrowheads="1"/>
          </p:cNvSpPr>
          <p:nvPr/>
        </p:nvSpPr>
        <p:spPr bwMode="auto">
          <a:xfrm>
            <a:off x="457200" y="1352550"/>
            <a:ext cx="0" cy="152400"/>
          </a:xfrm>
          <a:custGeom>
            <a:avLst/>
            <a:gdLst>
              <a:gd name="T0" fmla="*/ 0 h 96"/>
              <a:gd name="T1" fmla="*/ 96 h 96"/>
            </a:gdLst>
            <a:ahLst/>
            <a:cxnLst>
              <a:cxn ang="0">
                <a:pos x="0" y="T0"/>
              </a:cxn>
              <a:cxn ang="0">
                <a:pos x="0" y="T1"/>
              </a:cxn>
            </a:cxnLst>
            <a:rect l="0" t="0" r="r" b="b"/>
            <a:pathLst>
              <a:path h="96">
                <a:moveTo>
                  <a:pt x="0" y="0"/>
                </a:moveTo>
                <a:lnTo>
                  <a:pt x="0" y="96"/>
                </a:lnTo>
              </a:path>
            </a:pathLst>
          </a:custGeom>
          <a:solidFill>
            <a:srgbClr val="FFFFFF"/>
          </a:solidFill>
          <a:ln w="12700">
            <a:solidFill>
              <a:srgbClr val="919190"/>
            </a:solidFill>
            <a:round/>
            <a:headEnd/>
            <a:tailEnd/>
          </a:ln>
        </p:spPr>
        <p:txBody>
          <a:bodyPr/>
          <a:lstStyle/>
          <a:p>
            <a:endParaRPr lang="en-US"/>
          </a:p>
        </p:txBody>
      </p:sp>
      <p:sp>
        <p:nvSpPr>
          <p:cNvPr id="71709" name="exstream_shape48"/>
          <p:cNvSpPr>
            <a:spLocks noChangeArrowheads="1"/>
          </p:cNvSpPr>
          <p:nvPr/>
        </p:nvSpPr>
        <p:spPr bwMode="auto">
          <a:xfrm>
            <a:off x="1800225" y="1352550"/>
            <a:ext cx="4733925" cy="15240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08" name="exstream_shape49"/>
          <p:cNvSpPr>
            <a:spLocks noChangeArrowheads="1"/>
          </p:cNvSpPr>
          <p:nvPr/>
        </p:nvSpPr>
        <p:spPr bwMode="auto">
          <a:xfrm>
            <a:off x="6534150" y="1352550"/>
            <a:ext cx="3067050" cy="15240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07" name="exstream_shape50"/>
          <p:cNvSpPr>
            <a:spLocks noChangeArrowheads="1"/>
          </p:cNvSpPr>
          <p:nvPr/>
        </p:nvSpPr>
        <p:spPr bwMode="auto">
          <a:xfrm>
            <a:off x="9601200" y="1352550"/>
            <a:ext cx="0" cy="152400"/>
          </a:xfrm>
          <a:custGeom>
            <a:avLst/>
            <a:gdLst>
              <a:gd name="T0" fmla="*/ 0 h 96"/>
              <a:gd name="T1" fmla="*/ 96 h 96"/>
            </a:gdLst>
            <a:ahLst/>
            <a:cxnLst>
              <a:cxn ang="0">
                <a:pos x="0" y="T0"/>
              </a:cxn>
              <a:cxn ang="0">
                <a:pos x="0" y="T1"/>
              </a:cxn>
            </a:cxnLst>
            <a:rect l="0" t="0" r="r" b="b"/>
            <a:pathLst>
              <a:path h="96">
                <a:moveTo>
                  <a:pt x="0" y="0"/>
                </a:moveTo>
                <a:lnTo>
                  <a:pt x="0" y="96"/>
                </a:lnTo>
              </a:path>
            </a:pathLst>
          </a:custGeom>
          <a:solidFill>
            <a:srgbClr val="FFFFFF"/>
          </a:solidFill>
          <a:ln w="12700">
            <a:solidFill>
              <a:srgbClr val="919190"/>
            </a:solidFill>
            <a:round/>
            <a:headEnd/>
            <a:tailEnd/>
          </a:ln>
        </p:spPr>
        <p:txBody>
          <a:bodyPr/>
          <a:lstStyle/>
          <a:p>
            <a:endParaRPr lang="en-US"/>
          </a:p>
        </p:txBody>
      </p:sp>
      <p:sp>
        <p:nvSpPr>
          <p:cNvPr id="71706" name="exstream_shape51"/>
          <p:cNvSpPr>
            <a:spLocks noChangeArrowheads="1"/>
          </p:cNvSpPr>
          <p:nvPr/>
        </p:nvSpPr>
        <p:spPr bwMode="auto">
          <a:xfrm>
            <a:off x="457200" y="1504950"/>
            <a:ext cx="13430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05" name="exstream_shape52"/>
          <p:cNvSpPr>
            <a:spLocks noChangeArrowheads="1"/>
          </p:cNvSpPr>
          <p:nvPr/>
        </p:nvSpPr>
        <p:spPr bwMode="auto">
          <a:xfrm>
            <a:off x="457200" y="1504950"/>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71704" name="exstream_shape53"/>
          <p:cNvSpPr>
            <a:spLocks noChangeArrowheads="1"/>
          </p:cNvSpPr>
          <p:nvPr/>
        </p:nvSpPr>
        <p:spPr bwMode="auto">
          <a:xfrm>
            <a:off x="1800225" y="1504950"/>
            <a:ext cx="47339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03" name="exstream_shape54"/>
          <p:cNvSpPr>
            <a:spLocks noChangeArrowheads="1"/>
          </p:cNvSpPr>
          <p:nvPr/>
        </p:nvSpPr>
        <p:spPr bwMode="auto">
          <a:xfrm>
            <a:off x="6534150" y="1504950"/>
            <a:ext cx="306705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02" name="exstream_shape55"/>
          <p:cNvSpPr>
            <a:spLocks noChangeArrowheads="1"/>
          </p:cNvSpPr>
          <p:nvPr/>
        </p:nvSpPr>
        <p:spPr bwMode="auto">
          <a:xfrm>
            <a:off x="9601200" y="1504950"/>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71701" name="exstream_shape56"/>
          <p:cNvSpPr>
            <a:spLocks noChangeArrowheads="1"/>
          </p:cNvSpPr>
          <p:nvPr/>
        </p:nvSpPr>
        <p:spPr bwMode="auto">
          <a:xfrm>
            <a:off x="457200" y="5057775"/>
            <a:ext cx="13430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700" name="exstream_shape57"/>
          <p:cNvSpPr>
            <a:spLocks noChangeArrowheads="1"/>
          </p:cNvSpPr>
          <p:nvPr/>
        </p:nvSpPr>
        <p:spPr bwMode="auto">
          <a:xfrm>
            <a:off x="457200" y="5057775"/>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71699" name="exstream_shape58"/>
          <p:cNvSpPr>
            <a:spLocks noChangeArrowheads="1"/>
          </p:cNvSpPr>
          <p:nvPr/>
        </p:nvSpPr>
        <p:spPr bwMode="auto">
          <a:xfrm>
            <a:off x="457200" y="72009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71698" name="exstream_shape59"/>
          <p:cNvSpPr>
            <a:spLocks noChangeArrowheads="1"/>
          </p:cNvSpPr>
          <p:nvPr/>
        </p:nvSpPr>
        <p:spPr bwMode="auto">
          <a:xfrm>
            <a:off x="1800225" y="5057775"/>
            <a:ext cx="47339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697" name="exstream_shape60"/>
          <p:cNvSpPr>
            <a:spLocks noChangeArrowheads="1"/>
          </p:cNvSpPr>
          <p:nvPr/>
        </p:nvSpPr>
        <p:spPr bwMode="auto">
          <a:xfrm>
            <a:off x="1800225" y="7200900"/>
            <a:ext cx="4733925" cy="0"/>
          </a:xfrm>
          <a:custGeom>
            <a:avLst/>
            <a:gdLst>
              <a:gd name="T0" fmla="*/ 0 w 2982"/>
              <a:gd name="T1" fmla="*/ 2982 w 2982"/>
            </a:gdLst>
            <a:ahLst/>
            <a:cxnLst>
              <a:cxn ang="0">
                <a:pos x="T0" y="0"/>
              </a:cxn>
              <a:cxn ang="0">
                <a:pos x="T1" y="0"/>
              </a:cxn>
            </a:cxnLst>
            <a:rect l="0" t="0" r="r" b="b"/>
            <a:pathLst>
              <a:path w="2982">
                <a:moveTo>
                  <a:pt x="0" y="0"/>
                </a:moveTo>
                <a:lnTo>
                  <a:pt x="2982" y="0"/>
                </a:lnTo>
              </a:path>
            </a:pathLst>
          </a:custGeom>
          <a:solidFill>
            <a:srgbClr val="FFFFFF"/>
          </a:solidFill>
          <a:ln w="12700">
            <a:solidFill>
              <a:srgbClr val="919190"/>
            </a:solidFill>
            <a:round/>
            <a:headEnd/>
            <a:tailEnd/>
          </a:ln>
        </p:spPr>
        <p:txBody>
          <a:bodyPr/>
          <a:lstStyle/>
          <a:p>
            <a:endParaRPr lang="en-US"/>
          </a:p>
        </p:txBody>
      </p:sp>
      <p:sp>
        <p:nvSpPr>
          <p:cNvPr id="71696" name="exstream_shape61"/>
          <p:cNvSpPr>
            <a:spLocks noChangeArrowheads="1"/>
          </p:cNvSpPr>
          <p:nvPr/>
        </p:nvSpPr>
        <p:spPr bwMode="auto">
          <a:xfrm>
            <a:off x="6534150" y="5057775"/>
            <a:ext cx="30670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695" name="exstream_shape62"/>
          <p:cNvSpPr>
            <a:spLocks noChangeArrowheads="1"/>
          </p:cNvSpPr>
          <p:nvPr/>
        </p:nvSpPr>
        <p:spPr bwMode="auto">
          <a:xfrm>
            <a:off x="9601200" y="5057775"/>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71694" name="exstream_shape63"/>
          <p:cNvSpPr>
            <a:spLocks noChangeArrowheads="1"/>
          </p:cNvSpPr>
          <p:nvPr/>
        </p:nvSpPr>
        <p:spPr bwMode="auto">
          <a:xfrm>
            <a:off x="6534150" y="7200900"/>
            <a:ext cx="3067050" cy="0"/>
          </a:xfrm>
          <a:custGeom>
            <a:avLst/>
            <a:gdLst>
              <a:gd name="T0" fmla="*/ 0 w 1932"/>
              <a:gd name="T1" fmla="*/ 1932 w 1932"/>
            </a:gdLst>
            <a:ahLst/>
            <a:cxnLst>
              <a:cxn ang="0">
                <a:pos x="T0" y="0"/>
              </a:cxn>
              <a:cxn ang="0">
                <a:pos x="T1" y="0"/>
              </a:cxn>
            </a:cxnLst>
            <a:rect l="0" t="0" r="r" b="b"/>
            <a:pathLst>
              <a:path w="1932">
                <a:moveTo>
                  <a:pt x="0" y="0"/>
                </a:moveTo>
                <a:lnTo>
                  <a:pt x="1932" y="0"/>
                </a:lnTo>
              </a:path>
            </a:pathLst>
          </a:custGeom>
          <a:solidFill>
            <a:srgbClr val="FFFFFF"/>
          </a:solidFill>
          <a:ln w="12700">
            <a:solidFill>
              <a:srgbClr val="919190"/>
            </a:solidFill>
            <a:round/>
            <a:headEnd/>
            <a:tailEnd/>
          </a:ln>
        </p:spPr>
        <p:txBody>
          <a:bodyPr/>
          <a:lstStyle/>
          <a:p>
            <a:endParaRPr lang="en-US"/>
          </a:p>
        </p:txBody>
      </p:sp>
      <p:pic>
        <p:nvPicPr>
          <p:cNvPr id="71693" name="exstream_shape64" descr="\\5C077\exstream\HTMLImage3.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1504950"/>
            <a:ext cx="3771900" cy="569595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pic>
        <p:nvPicPr>
          <p:cNvPr id="71692" name="exstream_shape65" descr="\\5C077\exstream\HTMLImage1.jpg"/>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 y="571500"/>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71691" name="exstream_shape66"/>
          <p:cNvSpPr>
            <a:spLocks noChangeArrowheads="1"/>
          </p:cNvSpPr>
          <p:nvPr/>
        </p:nvSpPr>
        <p:spPr bwMode="auto">
          <a:xfrm>
            <a:off x="137160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Table of Contents</a:t>
            </a:r>
          </a:p>
        </p:txBody>
      </p:sp>
      <p:sp>
        <p:nvSpPr>
          <p:cNvPr id="71690" name="exstream_shape67"/>
          <p:cNvSpPr>
            <a:spLocks noChangeArrowheads="1"/>
          </p:cNvSpPr>
          <p:nvPr/>
        </p:nvSpPr>
        <p:spPr bwMode="auto">
          <a:xfrm>
            <a:off x="137160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1689" name="exstream_shape68"/>
          <p:cNvSpPr>
            <a:spLocks noChangeArrowheads="1"/>
          </p:cNvSpPr>
          <p:nvPr/>
        </p:nvSpPr>
        <p:spPr bwMode="auto">
          <a:xfrm>
            <a:off x="1257300" y="1619250"/>
            <a:ext cx="434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a:solidFill>
                  <a:srgbClr val="000000"/>
                </a:solidFill>
                <a:latin typeface="Arial" charset="0"/>
              </a:rPr>
              <a:t>•  </a:t>
            </a:r>
            <a:r>
              <a:rPr lang="en-US" sz="1200">
                <a:solidFill>
                  <a:srgbClr val="000000"/>
                </a:solidFill>
                <a:latin typeface="Arial" charset="0"/>
              </a:rPr>
              <a:t>Executive Summary</a:t>
            </a:r>
          </a:p>
        </p:txBody>
      </p:sp>
      <p:sp>
        <p:nvSpPr>
          <p:cNvPr id="71688" name="exstream_shape69"/>
          <p:cNvSpPr>
            <a:spLocks noChangeArrowheads="1"/>
          </p:cNvSpPr>
          <p:nvPr/>
        </p:nvSpPr>
        <p:spPr bwMode="auto">
          <a:xfrm>
            <a:off x="1257300" y="1895475"/>
            <a:ext cx="434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a:solidFill>
                  <a:srgbClr val="000000"/>
                </a:solidFill>
                <a:latin typeface="Arial" charset="0"/>
              </a:rPr>
              <a:t>•  </a:t>
            </a:r>
            <a:r>
              <a:rPr lang="en-US" sz="1200">
                <a:solidFill>
                  <a:srgbClr val="000000"/>
                </a:solidFill>
                <a:latin typeface="Arial" charset="0"/>
              </a:rPr>
              <a:t>Population Profile &amp; Health Status</a:t>
            </a:r>
          </a:p>
        </p:txBody>
      </p:sp>
      <p:sp>
        <p:nvSpPr>
          <p:cNvPr id="71687" name="exstream_shape70"/>
          <p:cNvSpPr>
            <a:spLocks noChangeArrowheads="1"/>
          </p:cNvSpPr>
          <p:nvPr/>
        </p:nvSpPr>
        <p:spPr bwMode="auto">
          <a:xfrm>
            <a:off x="1257300" y="2171700"/>
            <a:ext cx="434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a:solidFill>
                  <a:srgbClr val="000000"/>
                </a:solidFill>
                <a:latin typeface="Arial" charset="0"/>
              </a:rPr>
              <a:t>•  </a:t>
            </a:r>
            <a:r>
              <a:rPr lang="en-US" sz="1200">
                <a:solidFill>
                  <a:srgbClr val="000000"/>
                </a:solidFill>
                <a:latin typeface="Arial" charset="0"/>
              </a:rPr>
              <a:t>Financial &amp; Utilization Review</a:t>
            </a:r>
          </a:p>
        </p:txBody>
      </p:sp>
      <p:sp>
        <p:nvSpPr>
          <p:cNvPr id="71686" name="exstream_shape71"/>
          <p:cNvSpPr>
            <a:spLocks noChangeArrowheads="1"/>
          </p:cNvSpPr>
          <p:nvPr/>
        </p:nvSpPr>
        <p:spPr bwMode="auto">
          <a:xfrm>
            <a:off x="1257300" y="2447925"/>
            <a:ext cx="434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dirty="0">
                <a:solidFill>
                  <a:srgbClr val="000000"/>
                </a:solidFill>
                <a:latin typeface="Arial" charset="0"/>
              </a:rPr>
              <a:t>•  </a:t>
            </a:r>
            <a:r>
              <a:rPr lang="en-US" sz="1200" dirty="0">
                <a:solidFill>
                  <a:srgbClr val="000000"/>
                </a:solidFill>
                <a:latin typeface="Arial" charset="0"/>
              </a:rPr>
              <a:t>Health Advocacy</a:t>
            </a:r>
          </a:p>
        </p:txBody>
      </p:sp>
      <p:sp>
        <p:nvSpPr>
          <p:cNvPr id="36" name="exstream_shape71"/>
          <p:cNvSpPr>
            <a:spLocks noChangeArrowheads="1"/>
          </p:cNvSpPr>
          <p:nvPr/>
        </p:nvSpPr>
        <p:spPr bwMode="auto">
          <a:xfrm>
            <a:off x="1270000" y="2743200"/>
            <a:ext cx="434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dirty="0">
                <a:solidFill>
                  <a:srgbClr val="000000"/>
                </a:solidFill>
                <a:latin typeface="Arial" charset="0"/>
              </a:rPr>
              <a:t>•  </a:t>
            </a:r>
            <a:r>
              <a:rPr lang="en-US" sz="1200" dirty="0" smtClean="0">
                <a:solidFill>
                  <a:srgbClr val="000000"/>
                </a:solidFill>
                <a:latin typeface="Arial" charset="0"/>
              </a:rPr>
              <a:t>Pharmacy</a:t>
            </a:r>
            <a:endParaRPr lang="en-US" sz="1200" dirty="0">
              <a:solidFill>
                <a:srgbClr val="000000"/>
              </a:solidFill>
              <a:latin typeface="Arial" charset="0"/>
            </a:endParaRPr>
          </a:p>
        </p:txBody>
      </p:sp>
    </p:spTree>
    <p:extLst>
      <p:ext uri="{BB962C8B-B14F-4D97-AF65-F5344CB8AC3E}">
        <p14:creationId xmlns:p14="http://schemas.microsoft.com/office/powerpoint/2010/main" val="2310315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0" name="exstream_shape1683"/>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49" name="exstream_shape1684"/>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5348" name="exstream_shape1685"/>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5347" name="exstream_shape1686"/>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46" name="exstream_shape1687"/>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5345" name="exstream_shape1688"/>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44" name="exstream_shape1689"/>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5343" name="exstream_shape1690"/>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5342" name="exstream_shape1691"/>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41" name="exstream_shape1692"/>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5340" name="exstream_shape1693"/>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39" name="exstream_shape1694"/>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38" name="exstream_shape1695"/>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5337" name="exstream_shape1696"/>
          <p:cNvSpPr>
            <a:spLocks noChangeArrowheads="1"/>
          </p:cNvSpPr>
          <p:nvPr/>
        </p:nvSpPr>
        <p:spPr bwMode="auto">
          <a:xfrm>
            <a:off x="457200" y="1619250"/>
            <a:ext cx="136207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36" name="exstream_shape1697"/>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5335" name="exstream_shape1698"/>
          <p:cNvSpPr>
            <a:spLocks noChangeArrowheads="1"/>
          </p:cNvSpPr>
          <p:nvPr/>
        </p:nvSpPr>
        <p:spPr bwMode="auto">
          <a:xfrm>
            <a:off x="1819275" y="1619250"/>
            <a:ext cx="320992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34" name="exstream_shape1699"/>
          <p:cNvSpPr>
            <a:spLocks noChangeArrowheads="1"/>
          </p:cNvSpPr>
          <p:nvPr/>
        </p:nvSpPr>
        <p:spPr bwMode="auto">
          <a:xfrm>
            <a:off x="5029200" y="1619250"/>
            <a:ext cx="4572000"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33" name="exstream_shape1700"/>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5332" name="exstream_shape1701"/>
          <p:cNvSpPr>
            <a:spLocks noChangeArrowheads="1"/>
          </p:cNvSpPr>
          <p:nvPr/>
        </p:nvSpPr>
        <p:spPr bwMode="auto">
          <a:xfrm>
            <a:off x="457200" y="4467225"/>
            <a:ext cx="136207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31" name="exstream_shape1702"/>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5330" name="exstream_shape1703"/>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5329" name="exstream_shape1704"/>
          <p:cNvSpPr>
            <a:spLocks noChangeArrowheads="1"/>
          </p:cNvSpPr>
          <p:nvPr/>
        </p:nvSpPr>
        <p:spPr bwMode="auto">
          <a:xfrm>
            <a:off x="1819275" y="4467225"/>
            <a:ext cx="3209925"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28" name="exstream_shape1705"/>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5327" name="exstream_shape1706"/>
          <p:cNvSpPr>
            <a:spLocks noChangeArrowheads="1"/>
          </p:cNvSpPr>
          <p:nvPr/>
        </p:nvSpPr>
        <p:spPr bwMode="auto">
          <a:xfrm>
            <a:off x="5029200" y="4467225"/>
            <a:ext cx="4572000"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26" name="exstream_shape1707"/>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5325" name="exstream_shape1708"/>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5324" name="exstream_shape1709"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5323" name="exstream_shape1710"/>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Pharmacy Snapshot</a:t>
            </a:r>
          </a:p>
        </p:txBody>
      </p:sp>
      <p:sp>
        <p:nvSpPr>
          <p:cNvPr id="5322" name="exstream_shape1711"/>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5321" name="exstream_shape1712"/>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320" name="exstream_shape1713"/>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5319" name="exstream_shape1714"/>
          <p:cNvSpPr>
            <a:spLocks noChangeArrowheads="1"/>
          </p:cNvSpPr>
          <p:nvPr/>
        </p:nvSpPr>
        <p:spPr bwMode="auto">
          <a:xfrm>
            <a:off x="685800" y="3543300"/>
            <a:ext cx="310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Top 5 Therapeutic Classes by Total Cost</a:t>
            </a:r>
          </a:p>
        </p:txBody>
      </p:sp>
      <p:sp>
        <p:nvSpPr>
          <p:cNvPr id="5318" name="exstream_shape1715"/>
          <p:cNvSpPr>
            <a:spLocks noChangeArrowheads="1"/>
          </p:cNvSpPr>
          <p:nvPr/>
        </p:nvSpPr>
        <p:spPr bwMode="auto">
          <a:xfrm>
            <a:off x="3790950" y="354330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5317" name="exstream_shape1716"/>
          <p:cNvSpPr>
            <a:spLocks noChangeArrowheads="1"/>
          </p:cNvSpPr>
          <p:nvPr/>
        </p:nvSpPr>
        <p:spPr bwMode="auto">
          <a:xfrm>
            <a:off x="685800" y="381952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Antineoplastics</a:t>
            </a:r>
          </a:p>
        </p:txBody>
      </p:sp>
      <p:sp>
        <p:nvSpPr>
          <p:cNvPr id="5316" name="exstream_shape1717"/>
          <p:cNvSpPr>
            <a:spLocks noChangeArrowheads="1"/>
          </p:cNvSpPr>
          <p:nvPr/>
        </p:nvSpPr>
        <p:spPr bwMode="auto">
          <a:xfrm>
            <a:off x="3790950" y="381952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$78,333</a:t>
            </a:r>
          </a:p>
        </p:txBody>
      </p:sp>
      <p:sp>
        <p:nvSpPr>
          <p:cNvPr id="5315" name="exstream_shape1718"/>
          <p:cNvSpPr>
            <a:spLocks noChangeArrowheads="1"/>
          </p:cNvSpPr>
          <p:nvPr/>
        </p:nvSpPr>
        <p:spPr bwMode="auto">
          <a:xfrm>
            <a:off x="685800" y="397192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Anticoagulants</a:t>
            </a:r>
          </a:p>
        </p:txBody>
      </p:sp>
      <p:sp>
        <p:nvSpPr>
          <p:cNvPr id="5314" name="exstream_shape1719"/>
          <p:cNvSpPr>
            <a:spLocks noChangeArrowheads="1"/>
          </p:cNvSpPr>
          <p:nvPr/>
        </p:nvSpPr>
        <p:spPr bwMode="auto">
          <a:xfrm>
            <a:off x="3790950" y="397192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$27,198</a:t>
            </a:r>
          </a:p>
        </p:txBody>
      </p:sp>
      <p:sp>
        <p:nvSpPr>
          <p:cNvPr id="5313" name="exstream_shape1720"/>
          <p:cNvSpPr>
            <a:spLocks noChangeArrowheads="1"/>
          </p:cNvSpPr>
          <p:nvPr/>
        </p:nvSpPr>
        <p:spPr bwMode="auto">
          <a:xfrm>
            <a:off x="685800" y="412432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Narcotic Analgesics</a:t>
            </a:r>
          </a:p>
        </p:txBody>
      </p:sp>
      <p:sp>
        <p:nvSpPr>
          <p:cNvPr id="5312" name="exstream_shape1721"/>
          <p:cNvSpPr>
            <a:spLocks noChangeArrowheads="1"/>
          </p:cNvSpPr>
          <p:nvPr/>
        </p:nvSpPr>
        <p:spPr bwMode="auto">
          <a:xfrm>
            <a:off x="3790950" y="412432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$19,712</a:t>
            </a:r>
          </a:p>
        </p:txBody>
      </p:sp>
      <p:sp>
        <p:nvSpPr>
          <p:cNvPr id="5311" name="exstream_shape1722"/>
          <p:cNvSpPr>
            <a:spLocks noChangeArrowheads="1"/>
          </p:cNvSpPr>
          <p:nvPr/>
        </p:nvSpPr>
        <p:spPr bwMode="auto">
          <a:xfrm>
            <a:off x="685800" y="427672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Asthma Related</a:t>
            </a:r>
          </a:p>
        </p:txBody>
      </p:sp>
      <p:sp>
        <p:nvSpPr>
          <p:cNvPr id="5310" name="exstream_shape1723"/>
          <p:cNvSpPr>
            <a:spLocks noChangeArrowheads="1"/>
          </p:cNvSpPr>
          <p:nvPr/>
        </p:nvSpPr>
        <p:spPr bwMode="auto">
          <a:xfrm>
            <a:off x="3790950" y="427672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$18,919</a:t>
            </a:r>
          </a:p>
        </p:txBody>
      </p:sp>
      <p:sp>
        <p:nvSpPr>
          <p:cNvPr id="5309" name="exstream_shape1724"/>
          <p:cNvSpPr>
            <a:spLocks noChangeArrowheads="1"/>
          </p:cNvSpPr>
          <p:nvPr/>
        </p:nvSpPr>
        <p:spPr bwMode="auto">
          <a:xfrm>
            <a:off x="685800" y="442912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Lipid Lowering</a:t>
            </a:r>
          </a:p>
        </p:txBody>
      </p:sp>
      <p:sp>
        <p:nvSpPr>
          <p:cNvPr id="5308" name="exstream_shape1725"/>
          <p:cNvSpPr>
            <a:spLocks noChangeArrowheads="1"/>
          </p:cNvSpPr>
          <p:nvPr/>
        </p:nvSpPr>
        <p:spPr bwMode="auto">
          <a:xfrm>
            <a:off x="3790950" y="442912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$17,261</a:t>
            </a:r>
          </a:p>
        </p:txBody>
      </p:sp>
      <p:sp>
        <p:nvSpPr>
          <p:cNvPr id="5307" name="exstream_shape1726"/>
          <p:cNvSpPr>
            <a:spLocks noChangeArrowheads="1"/>
          </p:cNvSpPr>
          <p:nvPr/>
        </p:nvSpPr>
        <p:spPr bwMode="auto">
          <a:xfrm>
            <a:off x="685800" y="4581525"/>
            <a:ext cx="31051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306" name="exstream_shape1727"/>
          <p:cNvSpPr>
            <a:spLocks noChangeArrowheads="1"/>
          </p:cNvSpPr>
          <p:nvPr/>
        </p:nvSpPr>
        <p:spPr bwMode="auto">
          <a:xfrm>
            <a:off x="3790950" y="4581525"/>
            <a:ext cx="11430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5305" name="exstream_shape1728"/>
          <p:cNvSpPr>
            <a:spLocks noChangeArrowheads="1"/>
          </p:cNvSpPr>
          <p:nvPr/>
        </p:nvSpPr>
        <p:spPr bwMode="auto">
          <a:xfrm>
            <a:off x="685800" y="475297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Antineoplastics</a:t>
            </a:r>
          </a:p>
        </p:txBody>
      </p:sp>
      <p:sp>
        <p:nvSpPr>
          <p:cNvPr id="5304" name="exstream_shape1729"/>
          <p:cNvSpPr>
            <a:spLocks noChangeArrowheads="1"/>
          </p:cNvSpPr>
          <p:nvPr/>
        </p:nvSpPr>
        <p:spPr bwMode="auto">
          <a:xfrm>
            <a:off x="3790950" y="475297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$68,275</a:t>
            </a:r>
          </a:p>
        </p:txBody>
      </p:sp>
      <p:sp>
        <p:nvSpPr>
          <p:cNvPr id="5303" name="exstream_shape1730"/>
          <p:cNvSpPr>
            <a:spLocks noChangeArrowheads="1"/>
          </p:cNvSpPr>
          <p:nvPr/>
        </p:nvSpPr>
        <p:spPr bwMode="auto">
          <a:xfrm>
            <a:off x="685800" y="490537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Anti-Inflam Disease Modifiers</a:t>
            </a:r>
          </a:p>
        </p:txBody>
      </p:sp>
      <p:sp>
        <p:nvSpPr>
          <p:cNvPr id="5302" name="exstream_shape1731"/>
          <p:cNvSpPr>
            <a:spLocks noChangeArrowheads="1"/>
          </p:cNvSpPr>
          <p:nvPr/>
        </p:nvSpPr>
        <p:spPr bwMode="auto">
          <a:xfrm>
            <a:off x="3790950" y="490537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$25,520</a:t>
            </a:r>
          </a:p>
        </p:txBody>
      </p:sp>
      <p:sp>
        <p:nvSpPr>
          <p:cNvPr id="5301" name="exstream_shape1732"/>
          <p:cNvSpPr>
            <a:spLocks noChangeArrowheads="1"/>
          </p:cNvSpPr>
          <p:nvPr/>
        </p:nvSpPr>
        <p:spPr bwMode="auto">
          <a:xfrm>
            <a:off x="685800" y="505777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Narcotic Analgesics</a:t>
            </a:r>
          </a:p>
        </p:txBody>
      </p:sp>
      <p:sp>
        <p:nvSpPr>
          <p:cNvPr id="5300" name="exstream_shape1733"/>
          <p:cNvSpPr>
            <a:spLocks noChangeArrowheads="1"/>
          </p:cNvSpPr>
          <p:nvPr/>
        </p:nvSpPr>
        <p:spPr bwMode="auto">
          <a:xfrm>
            <a:off x="3790950" y="505777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$21,644</a:t>
            </a:r>
          </a:p>
        </p:txBody>
      </p:sp>
      <p:sp>
        <p:nvSpPr>
          <p:cNvPr id="5299" name="exstream_shape1734"/>
          <p:cNvSpPr>
            <a:spLocks noChangeArrowheads="1"/>
          </p:cNvSpPr>
          <p:nvPr/>
        </p:nvSpPr>
        <p:spPr bwMode="auto">
          <a:xfrm>
            <a:off x="685800" y="521017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Lipid Lowering</a:t>
            </a:r>
          </a:p>
        </p:txBody>
      </p:sp>
      <p:sp>
        <p:nvSpPr>
          <p:cNvPr id="5298" name="exstream_shape1735"/>
          <p:cNvSpPr>
            <a:spLocks noChangeArrowheads="1"/>
          </p:cNvSpPr>
          <p:nvPr/>
        </p:nvSpPr>
        <p:spPr bwMode="auto">
          <a:xfrm>
            <a:off x="3790950" y="521017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$14,500</a:t>
            </a:r>
          </a:p>
        </p:txBody>
      </p:sp>
      <p:sp>
        <p:nvSpPr>
          <p:cNvPr id="5297" name="exstream_shape1736"/>
          <p:cNvSpPr>
            <a:spLocks noChangeArrowheads="1"/>
          </p:cNvSpPr>
          <p:nvPr/>
        </p:nvSpPr>
        <p:spPr bwMode="auto">
          <a:xfrm>
            <a:off x="685800" y="5362575"/>
            <a:ext cx="3105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Asthma Related</a:t>
            </a:r>
          </a:p>
        </p:txBody>
      </p:sp>
      <p:sp>
        <p:nvSpPr>
          <p:cNvPr id="5296" name="exstream_shape1737"/>
          <p:cNvSpPr>
            <a:spLocks noChangeArrowheads="1"/>
          </p:cNvSpPr>
          <p:nvPr/>
        </p:nvSpPr>
        <p:spPr bwMode="auto">
          <a:xfrm>
            <a:off x="3790950" y="5362575"/>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$13,296</a:t>
            </a:r>
          </a:p>
        </p:txBody>
      </p:sp>
      <p:sp>
        <p:nvSpPr>
          <p:cNvPr id="5295" name="exstream_shape1738"/>
          <p:cNvSpPr txBox="1">
            <a:spLocks noChangeArrowheads="1"/>
          </p:cNvSpPr>
          <p:nvPr/>
        </p:nvSpPr>
        <p:spPr bwMode="auto">
          <a:xfrm>
            <a:off x="8543925" y="514350"/>
            <a:ext cx="9810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294" name="exstream_shape1739"/>
          <p:cNvSpPr txBox="1">
            <a:spLocks noChangeArrowheads="1"/>
          </p:cNvSpPr>
          <p:nvPr/>
        </p:nvSpPr>
        <p:spPr bwMode="auto">
          <a:xfrm>
            <a:off x="8543925" y="514350"/>
            <a:ext cx="9810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293" name="exstream_shape1740"/>
          <p:cNvSpPr>
            <a:spLocks noChangeArrowheads="1"/>
          </p:cNvSpPr>
          <p:nvPr/>
        </p:nvSpPr>
        <p:spPr bwMode="auto">
          <a:xfrm>
            <a:off x="5248275" y="3848100"/>
            <a:ext cx="3743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defTabSz="228600" eaLnBrk="0" fontAlgn="base" hangingPunct="0">
              <a:spcBef>
                <a:spcPct val="0"/>
              </a:spcBef>
              <a:spcAft>
                <a:spcPct val="0"/>
              </a:spcAft>
            </a:pPr>
            <a:r>
              <a:rPr lang="en-US" sz="1500">
                <a:solidFill>
                  <a:srgbClr val="000000"/>
                </a:solidFill>
                <a:latin typeface="Times New Roman"/>
              </a:rPr>
              <a:t>Top 5 Therapeutic Classes by # of Prescriptions</a:t>
            </a:r>
          </a:p>
        </p:txBody>
      </p:sp>
      <p:sp>
        <p:nvSpPr>
          <p:cNvPr id="5292" name="exstream_shape1741"/>
          <p:cNvSpPr>
            <a:spLocks noChangeArrowheads="1"/>
          </p:cNvSpPr>
          <p:nvPr/>
        </p:nvSpPr>
        <p:spPr bwMode="auto">
          <a:xfrm>
            <a:off x="8991600" y="3848100"/>
            <a:ext cx="495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5291" name="exstream_shape1742"/>
          <p:cNvSpPr>
            <a:spLocks noChangeArrowheads="1"/>
          </p:cNvSpPr>
          <p:nvPr/>
        </p:nvSpPr>
        <p:spPr bwMode="auto">
          <a:xfrm>
            <a:off x="5248275" y="412432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Antidepressants</a:t>
            </a:r>
          </a:p>
        </p:txBody>
      </p:sp>
      <p:sp>
        <p:nvSpPr>
          <p:cNvPr id="5290" name="exstream_shape1743"/>
          <p:cNvSpPr>
            <a:spLocks noChangeArrowheads="1"/>
          </p:cNvSpPr>
          <p:nvPr/>
        </p:nvSpPr>
        <p:spPr bwMode="auto">
          <a:xfrm>
            <a:off x="8991600" y="412432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155</a:t>
            </a:r>
          </a:p>
        </p:txBody>
      </p:sp>
      <p:sp>
        <p:nvSpPr>
          <p:cNvPr id="5289" name="exstream_shape1744"/>
          <p:cNvSpPr>
            <a:spLocks noChangeArrowheads="1"/>
          </p:cNvSpPr>
          <p:nvPr/>
        </p:nvSpPr>
        <p:spPr bwMode="auto">
          <a:xfrm>
            <a:off x="5248275" y="427672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ACE/ARB</a:t>
            </a:r>
          </a:p>
        </p:txBody>
      </p:sp>
      <p:sp>
        <p:nvSpPr>
          <p:cNvPr id="5288" name="exstream_shape1745"/>
          <p:cNvSpPr>
            <a:spLocks noChangeArrowheads="1"/>
          </p:cNvSpPr>
          <p:nvPr/>
        </p:nvSpPr>
        <p:spPr bwMode="auto">
          <a:xfrm>
            <a:off x="8991600" y="427672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153</a:t>
            </a:r>
          </a:p>
        </p:txBody>
      </p:sp>
      <p:sp>
        <p:nvSpPr>
          <p:cNvPr id="5287" name="exstream_shape1746"/>
          <p:cNvSpPr>
            <a:spLocks noChangeArrowheads="1"/>
          </p:cNvSpPr>
          <p:nvPr/>
        </p:nvSpPr>
        <p:spPr bwMode="auto">
          <a:xfrm>
            <a:off x="5248275" y="442912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Lipid Lowering</a:t>
            </a:r>
          </a:p>
        </p:txBody>
      </p:sp>
      <p:sp>
        <p:nvSpPr>
          <p:cNvPr id="5286" name="exstream_shape1747"/>
          <p:cNvSpPr>
            <a:spLocks noChangeArrowheads="1"/>
          </p:cNvSpPr>
          <p:nvPr/>
        </p:nvSpPr>
        <p:spPr bwMode="auto">
          <a:xfrm>
            <a:off x="8991600" y="442912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145</a:t>
            </a:r>
          </a:p>
        </p:txBody>
      </p:sp>
      <p:sp>
        <p:nvSpPr>
          <p:cNvPr id="5285" name="exstream_shape1748"/>
          <p:cNvSpPr>
            <a:spLocks noChangeArrowheads="1"/>
          </p:cNvSpPr>
          <p:nvPr/>
        </p:nvSpPr>
        <p:spPr bwMode="auto">
          <a:xfrm>
            <a:off x="5248275" y="458152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Contraceptives</a:t>
            </a:r>
          </a:p>
        </p:txBody>
      </p:sp>
      <p:sp>
        <p:nvSpPr>
          <p:cNvPr id="5284" name="exstream_shape1749"/>
          <p:cNvSpPr>
            <a:spLocks noChangeArrowheads="1"/>
          </p:cNvSpPr>
          <p:nvPr/>
        </p:nvSpPr>
        <p:spPr bwMode="auto">
          <a:xfrm>
            <a:off x="8991600" y="458152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133</a:t>
            </a:r>
          </a:p>
        </p:txBody>
      </p:sp>
      <p:sp>
        <p:nvSpPr>
          <p:cNvPr id="5283" name="exstream_shape1750"/>
          <p:cNvSpPr>
            <a:spLocks noChangeArrowheads="1"/>
          </p:cNvSpPr>
          <p:nvPr/>
        </p:nvSpPr>
        <p:spPr bwMode="auto">
          <a:xfrm>
            <a:off x="5248275" y="473392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Asthma Related</a:t>
            </a:r>
          </a:p>
        </p:txBody>
      </p:sp>
      <p:sp>
        <p:nvSpPr>
          <p:cNvPr id="5282" name="exstream_shape1751"/>
          <p:cNvSpPr>
            <a:spLocks noChangeArrowheads="1"/>
          </p:cNvSpPr>
          <p:nvPr/>
        </p:nvSpPr>
        <p:spPr bwMode="auto">
          <a:xfrm>
            <a:off x="8991600" y="473392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117</a:t>
            </a:r>
          </a:p>
        </p:txBody>
      </p:sp>
      <p:sp>
        <p:nvSpPr>
          <p:cNvPr id="5281" name="exstream_shape1752"/>
          <p:cNvSpPr>
            <a:spLocks noChangeArrowheads="1"/>
          </p:cNvSpPr>
          <p:nvPr/>
        </p:nvSpPr>
        <p:spPr bwMode="auto">
          <a:xfrm>
            <a:off x="5248275" y="4886325"/>
            <a:ext cx="3743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endParaRPr lang="en-US"/>
          </a:p>
        </p:txBody>
      </p:sp>
      <p:sp>
        <p:nvSpPr>
          <p:cNvPr id="5280" name="exstream_shape1753"/>
          <p:cNvSpPr>
            <a:spLocks noChangeArrowheads="1"/>
          </p:cNvSpPr>
          <p:nvPr/>
        </p:nvSpPr>
        <p:spPr bwMode="auto">
          <a:xfrm>
            <a:off x="8991600" y="4886325"/>
            <a:ext cx="4953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5279" name="exstream_shape1754"/>
          <p:cNvSpPr>
            <a:spLocks noChangeArrowheads="1"/>
          </p:cNvSpPr>
          <p:nvPr/>
        </p:nvSpPr>
        <p:spPr bwMode="auto">
          <a:xfrm>
            <a:off x="5248275" y="505777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Contraceptives</a:t>
            </a:r>
          </a:p>
        </p:txBody>
      </p:sp>
      <p:sp>
        <p:nvSpPr>
          <p:cNvPr id="5278" name="exstream_shape1755"/>
          <p:cNvSpPr>
            <a:spLocks noChangeArrowheads="1"/>
          </p:cNvSpPr>
          <p:nvPr/>
        </p:nvSpPr>
        <p:spPr bwMode="auto">
          <a:xfrm>
            <a:off x="8991600" y="505777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146</a:t>
            </a:r>
          </a:p>
        </p:txBody>
      </p:sp>
      <p:sp>
        <p:nvSpPr>
          <p:cNvPr id="5277" name="exstream_shape1756"/>
          <p:cNvSpPr>
            <a:spLocks noChangeArrowheads="1"/>
          </p:cNvSpPr>
          <p:nvPr/>
        </p:nvSpPr>
        <p:spPr bwMode="auto">
          <a:xfrm>
            <a:off x="5248275" y="521017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Antidepressants</a:t>
            </a:r>
          </a:p>
        </p:txBody>
      </p:sp>
      <p:sp>
        <p:nvSpPr>
          <p:cNvPr id="5276" name="exstream_shape1757"/>
          <p:cNvSpPr>
            <a:spLocks noChangeArrowheads="1"/>
          </p:cNvSpPr>
          <p:nvPr/>
        </p:nvSpPr>
        <p:spPr bwMode="auto">
          <a:xfrm>
            <a:off x="8991600" y="521017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132</a:t>
            </a:r>
          </a:p>
        </p:txBody>
      </p:sp>
      <p:sp>
        <p:nvSpPr>
          <p:cNvPr id="5275" name="exstream_shape1758"/>
          <p:cNvSpPr>
            <a:spLocks noChangeArrowheads="1"/>
          </p:cNvSpPr>
          <p:nvPr/>
        </p:nvSpPr>
        <p:spPr bwMode="auto">
          <a:xfrm>
            <a:off x="5248275" y="536257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Lipid Lowering</a:t>
            </a:r>
          </a:p>
        </p:txBody>
      </p:sp>
      <p:sp>
        <p:nvSpPr>
          <p:cNvPr id="5274" name="exstream_shape1759"/>
          <p:cNvSpPr>
            <a:spLocks noChangeArrowheads="1"/>
          </p:cNvSpPr>
          <p:nvPr/>
        </p:nvSpPr>
        <p:spPr bwMode="auto">
          <a:xfrm>
            <a:off x="8991600" y="536257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128</a:t>
            </a:r>
          </a:p>
        </p:txBody>
      </p:sp>
      <p:sp>
        <p:nvSpPr>
          <p:cNvPr id="5273" name="exstream_shape1760"/>
          <p:cNvSpPr>
            <a:spLocks noChangeArrowheads="1"/>
          </p:cNvSpPr>
          <p:nvPr/>
        </p:nvSpPr>
        <p:spPr bwMode="auto">
          <a:xfrm>
            <a:off x="5248275" y="551497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ACE/ARB</a:t>
            </a:r>
          </a:p>
        </p:txBody>
      </p:sp>
      <p:sp>
        <p:nvSpPr>
          <p:cNvPr id="5272" name="exstream_shape1761"/>
          <p:cNvSpPr>
            <a:spLocks noChangeArrowheads="1"/>
          </p:cNvSpPr>
          <p:nvPr/>
        </p:nvSpPr>
        <p:spPr bwMode="auto">
          <a:xfrm>
            <a:off x="8991600" y="551497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118</a:t>
            </a:r>
          </a:p>
        </p:txBody>
      </p:sp>
      <p:sp>
        <p:nvSpPr>
          <p:cNvPr id="5271" name="exstream_shape1762"/>
          <p:cNvSpPr>
            <a:spLocks noChangeArrowheads="1"/>
          </p:cNvSpPr>
          <p:nvPr/>
        </p:nvSpPr>
        <p:spPr bwMode="auto">
          <a:xfrm>
            <a:off x="5248275" y="5667375"/>
            <a:ext cx="37433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Narcotic Analgesics</a:t>
            </a:r>
          </a:p>
        </p:txBody>
      </p:sp>
      <p:sp>
        <p:nvSpPr>
          <p:cNvPr id="5270" name="exstream_shape1763"/>
          <p:cNvSpPr>
            <a:spLocks noChangeArrowheads="1"/>
          </p:cNvSpPr>
          <p:nvPr/>
        </p:nvSpPr>
        <p:spPr bwMode="auto">
          <a:xfrm>
            <a:off x="8991600" y="5667375"/>
            <a:ext cx="495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104</a:t>
            </a:r>
          </a:p>
        </p:txBody>
      </p:sp>
      <p:sp>
        <p:nvSpPr>
          <p:cNvPr id="5269" name="exstream_shape1764"/>
          <p:cNvSpPr>
            <a:spLocks noChangeArrowheads="1"/>
          </p:cNvSpPr>
          <p:nvPr/>
        </p:nvSpPr>
        <p:spPr bwMode="auto">
          <a:xfrm>
            <a:off x="685800" y="1685925"/>
            <a:ext cx="2943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defTabSz="228600" eaLnBrk="0" fontAlgn="base" hangingPunct="0">
              <a:spcBef>
                <a:spcPct val="0"/>
              </a:spcBef>
              <a:spcAft>
                <a:spcPct val="0"/>
              </a:spcAft>
            </a:pPr>
            <a:r>
              <a:rPr lang="en-US" sz="1500">
                <a:solidFill>
                  <a:srgbClr val="000000"/>
                </a:solidFill>
                <a:latin typeface="Times New Roman"/>
              </a:rPr>
              <a:t>Membership Summary</a:t>
            </a:r>
          </a:p>
        </p:txBody>
      </p:sp>
      <p:sp>
        <p:nvSpPr>
          <p:cNvPr id="5268" name="exstream_shape1765"/>
          <p:cNvSpPr>
            <a:spLocks noChangeArrowheads="1"/>
          </p:cNvSpPr>
          <p:nvPr/>
        </p:nvSpPr>
        <p:spPr bwMode="auto">
          <a:xfrm>
            <a:off x="3629025" y="1685925"/>
            <a:ext cx="647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5267" name="exstream_shape1766"/>
          <p:cNvSpPr>
            <a:spLocks noChangeArrowheads="1"/>
          </p:cNvSpPr>
          <p:nvPr/>
        </p:nvSpPr>
        <p:spPr bwMode="auto">
          <a:xfrm>
            <a:off x="4276725" y="1685925"/>
            <a:ext cx="657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5266" name="exstream_shape1767"/>
          <p:cNvSpPr>
            <a:spLocks noChangeArrowheads="1"/>
          </p:cNvSpPr>
          <p:nvPr/>
        </p:nvSpPr>
        <p:spPr bwMode="auto">
          <a:xfrm>
            <a:off x="685800" y="1962150"/>
            <a:ext cx="2943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Avg Number of Employees</a:t>
            </a:r>
          </a:p>
        </p:txBody>
      </p:sp>
      <p:sp>
        <p:nvSpPr>
          <p:cNvPr id="5265" name="exstream_shape1768"/>
          <p:cNvSpPr>
            <a:spLocks noChangeArrowheads="1"/>
          </p:cNvSpPr>
          <p:nvPr/>
        </p:nvSpPr>
        <p:spPr bwMode="auto">
          <a:xfrm>
            <a:off x="3629025" y="1962150"/>
            <a:ext cx="647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96</a:t>
            </a:r>
          </a:p>
        </p:txBody>
      </p:sp>
      <p:sp>
        <p:nvSpPr>
          <p:cNvPr id="5264" name="exstream_shape1769"/>
          <p:cNvSpPr>
            <a:spLocks noChangeArrowheads="1"/>
          </p:cNvSpPr>
          <p:nvPr/>
        </p:nvSpPr>
        <p:spPr bwMode="auto">
          <a:xfrm>
            <a:off x="4276725" y="1962150"/>
            <a:ext cx="657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98</a:t>
            </a:r>
          </a:p>
        </p:txBody>
      </p:sp>
      <p:sp>
        <p:nvSpPr>
          <p:cNvPr id="5263" name="exstream_shape1770"/>
          <p:cNvSpPr>
            <a:spLocks noChangeArrowheads="1"/>
          </p:cNvSpPr>
          <p:nvPr/>
        </p:nvSpPr>
        <p:spPr bwMode="auto">
          <a:xfrm>
            <a:off x="685800" y="2114550"/>
            <a:ext cx="2943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Avg Number of Members</a:t>
            </a:r>
          </a:p>
        </p:txBody>
      </p:sp>
      <p:sp>
        <p:nvSpPr>
          <p:cNvPr id="5262" name="exstream_shape1771"/>
          <p:cNvSpPr>
            <a:spLocks noChangeArrowheads="1"/>
          </p:cNvSpPr>
          <p:nvPr/>
        </p:nvSpPr>
        <p:spPr bwMode="auto">
          <a:xfrm>
            <a:off x="3629025" y="2114550"/>
            <a:ext cx="647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243</a:t>
            </a:r>
          </a:p>
        </p:txBody>
      </p:sp>
      <p:sp>
        <p:nvSpPr>
          <p:cNvPr id="5261" name="exstream_shape1772"/>
          <p:cNvSpPr>
            <a:spLocks noChangeArrowheads="1"/>
          </p:cNvSpPr>
          <p:nvPr/>
        </p:nvSpPr>
        <p:spPr bwMode="auto">
          <a:xfrm>
            <a:off x="4276725" y="2114550"/>
            <a:ext cx="657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239</a:t>
            </a:r>
          </a:p>
        </p:txBody>
      </p:sp>
      <p:sp>
        <p:nvSpPr>
          <p:cNvPr id="5260" name="exstream_shape1773"/>
          <p:cNvSpPr>
            <a:spLocks noChangeArrowheads="1"/>
          </p:cNvSpPr>
          <p:nvPr/>
        </p:nvSpPr>
        <p:spPr bwMode="auto">
          <a:xfrm>
            <a:off x="685800" y="2266950"/>
            <a:ext cx="2943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Unique Claimants - Pharmacy</a:t>
            </a:r>
          </a:p>
        </p:txBody>
      </p:sp>
      <p:sp>
        <p:nvSpPr>
          <p:cNvPr id="5259" name="exstream_shape1774"/>
          <p:cNvSpPr>
            <a:spLocks noChangeArrowheads="1"/>
          </p:cNvSpPr>
          <p:nvPr/>
        </p:nvSpPr>
        <p:spPr bwMode="auto">
          <a:xfrm>
            <a:off x="3629025" y="2266950"/>
            <a:ext cx="647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180</a:t>
            </a:r>
          </a:p>
        </p:txBody>
      </p:sp>
      <p:sp>
        <p:nvSpPr>
          <p:cNvPr id="5258" name="exstream_shape1775"/>
          <p:cNvSpPr>
            <a:spLocks noChangeArrowheads="1"/>
          </p:cNvSpPr>
          <p:nvPr/>
        </p:nvSpPr>
        <p:spPr bwMode="auto">
          <a:xfrm>
            <a:off x="4276725" y="2266950"/>
            <a:ext cx="657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189</a:t>
            </a:r>
          </a:p>
        </p:txBody>
      </p:sp>
      <p:sp>
        <p:nvSpPr>
          <p:cNvPr id="5257" name="exstream_shape1776"/>
          <p:cNvSpPr>
            <a:spLocks noChangeArrowheads="1"/>
          </p:cNvSpPr>
          <p:nvPr/>
        </p:nvSpPr>
        <p:spPr bwMode="auto">
          <a:xfrm>
            <a:off x="685800" y="2419350"/>
            <a:ext cx="2943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Plan Utilization - Pharmacy</a:t>
            </a:r>
          </a:p>
        </p:txBody>
      </p:sp>
      <p:sp>
        <p:nvSpPr>
          <p:cNvPr id="5256" name="exstream_shape1777"/>
          <p:cNvSpPr>
            <a:spLocks noChangeArrowheads="1"/>
          </p:cNvSpPr>
          <p:nvPr/>
        </p:nvSpPr>
        <p:spPr bwMode="auto">
          <a:xfrm>
            <a:off x="3629025" y="2419350"/>
            <a:ext cx="647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74.2%</a:t>
            </a:r>
          </a:p>
        </p:txBody>
      </p:sp>
      <p:sp>
        <p:nvSpPr>
          <p:cNvPr id="5255" name="exstream_shape1778"/>
          <p:cNvSpPr>
            <a:spLocks noChangeArrowheads="1"/>
          </p:cNvSpPr>
          <p:nvPr/>
        </p:nvSpPr>
        <p:spPr bwMode="auto">
          <a:xfrm>
            <a:off x="4276725" y="2419350"/>
            <a:ext cx="657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79.0%</a:t>
            </a:r>
          </a:p>
        </p:txBody>
      </p:sp>
      <p:sp>
        <p:nvSpPr>
          <p:cNvPr id="5254" name="exstream_shape1779"/>
          <p:cNvSpPr>
            <a:spLocks noChangeArrowheads="1"/>
          </p:cNvSpPr>
          <p:nvPr/>
        </p:nvSpPr>
        <p:spPr bwMode="auto">
          <a:xfrm>
            <a:off x="685800" y="2628900"/>
            <a:ext cx="4248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Scripts by Setting</a:t>
            </a:r>
          </a:p>
        </p:txBody>
      </p:sp>
      <p:sp>
        <p:nvSpPr>
          <p:cNvPr id="5253" name="exstream_shape1780"/>
          <p:cNvSpPr>
            <a:spLocks noChangeArrowheads="1"/>
          </p:cNvSpPr>
          <p:nvPr/>
        </p:nvSpPr>
        <p:spPr bwMode="auto">
          <a:xfrm>
            <a:off x="685800" y="2905125"/>
            <a:ext cx="1619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52" name="exstream_shape1781"/>
          <p:cNvSpPr>
            <a:spLocks noChangeArrowheads="1"/>
          </p:cNvSpPr>
          <p:nvPr/>
        </p:nvSpPr>
        <p:spPr bwMode="auto">
          <a:xfrm>
            <a:off x="847725" y="2905125"/>
            <a:ext cx="1524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51" name="exstream_shape1782"/>
          <p:cNvSpPr>
            <a:spLocks noChangeArrowheads="1"/>
          </p:cNvSpPr>
          <p:nvPr/>
        </p:nvSpPr>
        <p:spPr bwMode="auto">
          <a:xfrm>
            <a:off x="2371725" y="2905125"/>
            <a:ext cx="12763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Base</a:t>
            </a:r>
          </a:p>
        </p:txBody>
      </p:sp>
      <p:sp>
        <p:nvSpPr>
          <p:cNvPr id="5250" name="exstream_shape1783"/>
          <p:cNvSpPr>
            <a:spLocks noChangeArrowheads="1"/>
          </p:cNvSpPr>
          <p:nvPr/>
        </p:nvSpPr>
        <p:spPr bwMode="auto">
          <a:xfrm>
            <a:off x="3648075" y="2905125"/>
            <a:ext cx="1285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Current</a:t>
            </a:r>
          </a:p>
        </p:txBody>
      </p:sp>
      <p:sp>
        <p:nvSpPr>
          <p:cNvPr id="5249" name="exstream_shape1784"/>
          <p:cNvSpPr>
            <a:spLocks noChangeArrowheads="1"/>
          </p:cNvSpPr>
          <p:nvPr/>
        </p:nvSpPr>
        <p:spPr bwMode="auto">
          <a:xfrm>
            <a:off x="685800" y="3048000"/>
            <a:ext cx="1619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48" name="exstream_shape1785"/>
          <p:cNvSpPr>
            <a:spLocks noChangeArrowheads="1"/>
          </p:cNvSpPr>
          <p:nvPr/>
        </p:nvSpPr>
        <p:spPr bwMode="auto">
          <a:xfrm>
            <a:off x="847725" y="3048000"/>
            <a:ext cx="1524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47" name="exstream_shape1786"/>
          <p:cNvSpPr>
            <a:spLocks noChangeArrowheads="1"/>
          </p:cNvSpPr>
          <p:nvPr/>
        </p:nvSpPr>
        <p:spPr bwMode="auto">
          <a:xfrm>
            <a:off x="2371725" y="3048000"/>
            <a:ext cx="6381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 of Scripts</a:t>
            </a:r>
          </a:p>
        </p:txBody>
      </p:sp>
      <p:sp>
        <p:nvSpPr>
          <p:cNvPr id="5246" name="exstream_shape1787"/>
          <p:cNvSpPr>
            <a:spLocks noChangeArrowheads="1"/>
          </p:cNvSpPr>
          <p:nvPr/>
        </p:nvSpPr>
        <p:spPr bwMode="auto">
          <a:xfrm>
            <a:off x="3009900" y="3048000"/>
            <a:ext cx="6381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Cost</a:t>
            </a:r>
          </a:p>
        </p:txBody>
      </p:sp>
      <p:sp>
        <p:nvSpPr>
          <p:cNvPr id="5245" name="exstream_shape1788"/>
          <p:cNvSpPr>
            <a:spLocks noChangeArrowheads="1"/>
          </p:cNvSpPr>
          <p:nvPr/>
        </p:nvSpPr>
        <p:spPr bwMode="auto">
          <a:xfrm>
            <a:off x="3648075" y="3048000"/>
            <a:ext cx="6381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 of Scripts</a:t>
            </a:r>
          </a:p>
        </p:txBody>
      </p:sp>
      <p:sp>
        <p:nvSpPr>
          <p:cNvPr id="5244" name="exstream_shape1789"/>
          <p:cNvSpPr>
            <a:spLocks noChangeArrowheads="1"/>
          </p:cNvSpPr>
          <p:nvPr/>
        </p:nvSpPr>
        <p:spPr bwMode="auto">
          <a:xfrm>
            <a:off x="4286250" y="3048000"/>
            <a:ext cx="6477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Cost</a:t>
            </a:r>
          </a:p>
        </p:txBody>
      </p:sp>
      <p:sp>
        <p:nvSpPr>
          <p:cNvPr id="5243" name="exstream_shape1790"/>
          <p:cNvSpPr>
            <a:spLocks noChangeArrowheads="1"/>
          </p:cNvSpPr>
          <p:nvPr/>
        </p:nvSpPr>
        <p:spPr bwMode="auto">
          <a:xfrm>
            <a:off x="685800" y="3190875"/>
            <a:ext cx="1685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Retail</a:t>
            </a:r>
          </a:p>
        </p:txBody>
      </p:sp>
      <p:sp>
        <p:nvSpPr>
          <p:cNvPr id="5242" name="exstream_shape1791"/>
          <p:cNvSpPr>
            <a:spLocks noChangeArrowheads="1"/>
          </p:cNvSpPr>
          <p:nvPr/>
        </p:nvSpPr>
        <p:spPr bwMode="auto">
          <a:xfrm>
            <a:off x="2371725" y="31908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1,516</a:t>
            </a:r>
          </a:p>
        </p:txBody>
      </p:sp>
      <p:sp>
        <p:nvSpPr>
          <p:cNvPr id="5241" name="exstream_shape1792"/>
          <p:cNvSpPr>
            <a:spLocks noChangeArrowheads="1"/>
          </p:cNvSpPr>
          <p:nvPr/>
        </p:nvSpPr>
        <p:spPr bwMode="auto">
          <a:xfrm>
            <a:off x="3009900" y="31908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$135,199</a:t>
            </a:r>
          </a:p>
        </p:txBody>
      </p:sp>
      <p:sp>
        <p:nvSpPr>
          <p:cNvPr id="5240" name="exstream_shape1793"/>
          <p:cNvSpPr>
            <a:spLocks noChangeArrowheads="1"/>
          </p:cNvSpPr>
          <p:nvPr/>
        </p:nvSpPr>
        <p:spPr bwMode="auto">
          <a:xfrm>
            <a:off x="3648075" y="31908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1,581</a:t>
            </a:r>
          </a:p>
        </p:txBody>
      </p:sp>
      <p:sp>
        <p:nvSpPr>
          <p:cNvPr id="5239" name="exstream_shape1794"/>
          <p:cNvSpPr>
            <a:spLocks noChangeArrowheads="1"/>
          </p:cNvSpPr>
          <p:nvPr/>
        </p:nvSpPr>
        <p:spPr bwMode="auto">
          <a:xfrm>
            <a:off x="4286250" y="3190875"/>
            <a:ext cx="647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$116,032</a:t>
            </a:r>
          </a:p>
        </p:txBody>
      </p:sp>
      <p:sp>
        <p:nvSpPr>
          <p:cNvPr id="5238" name="exstream_shape1795"/>
          <p:cNvSpPr>
            <a:spLocks noChangeArrowheads="1"/>
          </p:cNvSpPr>
          <p:nvPr/>
        </p:nvSpPr>
        <p:spPr bwMode="auto">
          <a:xfrm>
            <a:off x="685800" y="3343275"/>
            <a:ext cx="1685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Mail Order</a:t>
            </a:r>
          </a:p>
        </p:txBody>
      </p:sp>
      <p:sp>
        <p:nvSpPr>
          <p:cNvPr id="5237" name="exstream_shape1796"/>
          <p:cNvSpPr>
            <a:spLocks noChangeArrowheads="1"/>
          </p:cNvSpPr>
          <p:nvPr/>
        </p:nvSpPr>
        <p:spPr bwMode="auto">
          <a:xfrm>
            <a:off x="2371725" y="33432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486</a:t>
            </a:r>
          </a:p>
        </p:txBody>
      </p:sp>
      <p:sp>
        <p:nvSpPr>
          <p:cNvPr id="5236" name="exstream_shape1797"/>
          <p:cNvSpPr>
            <a:spLocks noChangeArrowheads="1"/>
          </p:cNvSpPr>
          <p:nvPr/>
        </p:nvSpPr>
        <p:spPr bwMode="auto">
          <a:xfrm>
            <a:off x="3009900" y="33432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$185,338</a:t>
            </a:r>
          </a:p>
        </p:txBody>
      </p:sp>
      <p:sp>
        <p:nvSpPr>
          <p:cNvPr id="5235" name="exstream_shape1798"/>
          <p:cNvSpPr>
            <a:spLocks noChangeArrowheads="1"/>
          </p:cNvSpPr>
          <p:nvPr/>
        </p:nvSpPr>
        <p:spPr bwMode="auto">
          <a:xfrm>
            <a:off x="3648075" y="33432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309</a:t>
            </a:r>
          </a:p>
        </p:txBody>
      </p:sp>
      <p:sp>
        <p:nvSpPr>
          <p:cNvPr id="5234" name="exstream_shape1799"/>
          <p:cNvSpPr>
            <a:spLocks noChangeArrowheads="1"/>
          </p:cNvSpPr>
          <p:nvPr/>
        </p:nvSpPr>
        <p:spPr bwMode="auto">
          <a:xfrm>
            <a:off x="4286250" y="3343275"/>
            <a:ext cx="647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$152,746</a:t>
            </a:r>
          </a:p>
        </p:txBody>
      </p:sp>
      <p:sp>
        <p:nvSpPr>
          <p:cNvPr id="5233" name="exstream_shape1800"/>
          <p:cNvSpPr>
            <a:spLocks noChangeArrowheads="1"/>
          </p:cNvSpPr>
          <p:nvPr/>
        </p:nvSpPr>
        <p:spPr bwMode="auto">
          <a:xfrm>
            <a:off x="685800" y="5667375"/>
            <a:ext cx="4276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Top 5 Prescribed Drugs by Total Cost</a:t>
            </a:r>
          </a:p>
        </p:txBody>
      </p:sp>
      <p:sp>
        <p:nvSpPr>
          <p:cNvPr id="5232" name="exstream_shape1801"/>
          <p:cNvSpPr>
            <a:spLocks noChangeArrowheads="1"/>
          </p:cNvSpPr>
          <p:nvPr/>
        </p:nvSpPr>
        <p:spPr bwMode="auto">
          <a:xfrm>
            <a:off x="685800" y="5943600"/>
            <a:ext cx="1552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31" name="exstream_shape1802"/>
          <p:cNvSpPr>
            <a:spLocks noChangeArrowheads="1"/>
          </p:cNvSpPr>
          <p:nvPr/>
        </p:nvSpPr>
        <p:spPr bwMode="auto">
          <a:xfrm>
            <a:off x="2238375" y="59436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5230" name="exstream_shape1803"/>
          <p:cNvSpPr>
            <a:spLocks noChangeArrowheads="1"/>
          </p:cNvSpPr>
          <p:nvPr/>
        </p:nvSpPr>
        <p:spPr bwMode="auto">
          <a:xfrm>
            <a:off x="2790825" y="59436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29" name="exstream_shape1804"/>
          <p:cNvSpPr>
            <a:spLocks noChangeArrowheads="1"/>
          </p:cNvSpPr>
          <p:nvPr/>
        </p:nvSpPr>
        <p:spPr bwMode="auto">
          <a:xfrm>
            <a:off x="2876550" y="59436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28" name="exstream_shape1805"/>
          <p:cNvSpPr>
            <a:spLocks noChangeArrowheads="1"/>
          </p:cNvSpPr>
          <p:nvPr/>
        </p:nvSpPr>
        <p:spPr bwMode="auto">
          <a:xfrm>
            <a:off x="4410075" y="59436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5227" name="exstream_shape1806"/>
          <p:cNvSpPr>
            <a:spLocks noChangeArrowheads="1"/>
          </p:cNvSpPr>
          <p:nvPr/>
        </p:nvSpPr>
        <p:spPr bwMode="auto">
          <a:xfrm>
            <a:off x="685800" y="6096000"/>
            <a:ext cx="1552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Revlimid</a:t>
            </a:r>
          </a:p>
        </p:txBody>
      </p:sp>
      <p:sp>
        <p:nvSpPr>
          <p:cNvPr id="5226" name="exstream_shape1807"/>
          <p:cNvSpPr>
            <a:spLocks noChangeArrowheads="1"/>
          </p:cNvSpPr>
          <p:nvPr/>
        </p:nvSpPr>
        <p:spPr bwMode="auto">
          <a:xfrm>
            <a:off x="2238375" y="60960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$78,087</a:t>
            </a:r>
          </a:p>
        </p:txBody>
      </p:sp>
      <p:sp>
        <p:nvSpPr>
          <p:cNvPr id="5225" name="exstream_shape1808"/>
          <p:cNvSpPr>
            <a:spLocks noChangeArrowheads="1"/>
          </p:cNvSpPr>
          <p:nvPr/>
        </p:nvSpPr>
        <p:spPr bwMode="auto">
          <a:xfrm>
            <a:off x="2790825" y="60960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24" name="exstream_shape1809"/>
          <p:cNvSpPr>
            <a:spLocks noChangeArrowheads="1"/>
          </p:cNvSpPr>
          <p:nvPr/>
        </p:nvSpPr>
        <p:spPr bwMode="auto">
          <a:xfrm>
            <a:off x="2876550" y="60960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Revlimid</a:t>
            </a:r>
          </a:p>
        </p:txBody>
      </p:sp>
      <p:sp>
        <p:nvSpPr>
          <p:cNvPr id="5223" name="exstream_shape1810"/>
          <p:cNvSpPr>
            <a:spLocks noChangeArrowheads="1"/>
          </p:cNvSpPr>
          <p:nvPr/>
        </p:nvSpPr>
        <p:spPr bwMode="auto">
          <a:xfrm>
            <a:off x="4410075" y="60960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$68,189</a:t>
            </a:r>
          </a:p>
        </p:txBody>
      </p:sp>
      <p:sp>
        <p:nvSpPr>
          <p:cNvPr id="5222" name="exstream_shape1811"/>
          <p:cNvSpPr>
            <a:spLocks noChangeArrowheads="1"/>
          </p:cNvSpPr>
          <p:nvPr/>
        </p:nvSpPr>
        <p:spPr bwMode="auto">
          <a:xfrm>
            <a:off x="685800" y="6248400"/>
            <a:ext cx="1552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Enoxaparin Sodium</a:t>
            </a:r>
          </a:p>
        </p:txBody>
      </p:sp>
      <p:sp>
        <p:nvSpPr>
          <p:cNvPr id="5221" name="exstream_shape1812"/>
          <p:cNvSpPr>
            <a:spLocks noChangeArrowheads="1"/>
          </p:cNvSpPr>
          <p:nvPr/>
        </p:nvSpPr>
        <p:spPr bwMode="auto">
          <a:xfrm>
            <a:off x="2238375" y="62484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$22,114</a:t>
            </a:r>
          </a:p>
        </p:txBody>
      </p:sp>
      <p:sp>
        <p:nvSpPr>
          <p:cNvPr id="5220" name="exstream_shape1813"/>
          <p:cNvSpPr>
            <a:spLocks noChangeArrowheads="1"/>
          </p:cNvSpPr>
          <p:nvPr/>
        </p:nvSpPr>
        <p:spPr bwMode="auto">
          <a:xfrm>
            <a:off x="2790825" y="62484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19" name="exstream_shape1814"/>
          <p:cNvSpPr>
            <a:spLocks noChangeArrowheads="1"/>
          </p:cNvSpPr>
          <p:nvPr/>
        </p:nvSpPr>
        <p:spPr bwMode="auto">
          <a:xfrm>
            <a:off x="2876550" y="62484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Enbrel</a:t>
            </a:r>
          </a:p>
        </p:txBody>
      </p:sp>
      <p:sp>
        <p:nvSpPr>
          <p:cNvPr id="5218" name="exstream_shape1815"/>
          <p:cNvSpPr>
            <a:spLocks noChangeArrowheads="1"/>
          </p:cNvSpPr>
          <p:nvPr/>
        </p:nvSpPr>
        <p:spPr bwMode="auto">
          <a:xfrm>
            <a:off x="4410075" y="62484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$25,520</a:t>
            </a:r>
          </a:p>
        </p:txBody>
      </p:sp>
      <p:sp>
        <p:nvSpPr>
          <p:cNvPr id="5217" name="exstream_shape1816"/>
          <p:cNvSpPr>
            <a:spLocks noChangeArrowheads="1"/>
          </p:cNvSpPr>
          <p:nvPr/>
        </p:nvSpPr>
        <p:spPr bwMode="auto">
          <a:xfrm>
            <a:off x="685800" y="6400800"/>
            <a:ext cx="1552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Duragesic</a:t>
            </a:r>
          </a:p>
        </p:txBody>
      </p:sp>
      <p:sp>
        <p:nvSpPr>
          <p:cNvPr id="5216" name="exstream_shape1817"/>
          <p:cNvSpPr>
            <a:spLocks noChangeArrowheads="1"/>
          </p:cNvSpPr>
          <p:nvPr/>
        </p:nvSpPr>
        <p:spPr bwMode="auto">
          <a:xfrm>
            <a:off x="2238375" y="64008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$14,811</a:t>
            </a:r>
          </a:p>
        </p:txBody>
      </p:sp>
      <p:sp>
        <p:nvSpPr>
          <p:cNvPr id="5215" name="exstream_shape1818"/>
          <p:cNvSpPr>
            <a:spLocks noChangeArrowheads="1"/>
          </p:cNvSpPr>
          <p:nvPr/>
        </p:nvSpPr>
        <p:spPr bwMode="auto">
          <a:xfrm>
            <a:off x="2790825" y="64008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14" name="exstream_shape1819"/>
          <p:cNvSpPr>
            <a:spLocks noChangeArrowheads="1"/>
          </p:cNvSpPr>
          <p:nvPr/>
        </p:nvSpPr>
        <p:spPr bwMode="auto">
          <a:xfrm>
            <a:off x="2876550" y="64008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Duragesic</a:t>
            </a:r>
          </a:p>
        </p:txBody>
      </p:sp>
      <p:sp>
        <p:nvSpPr>
          <p:cNvPr id="5213" name="exstream_shape1820"/>
          <p:cNvSpPr>
            <a:spLocks noChangeArrowheads="1"/>
          </p:cNvSpPr>
          <p:nvPr/>
        </p:nvSpPr>
        <p:spPr bwMode="auto">
          <a:xfrm>
            <a:off x="4410075" y="64008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$16,275</a:t>
            </a:r>
          </a:p>
        </p:txBody>
      </p:sp>
      <p:sp>
        <p:nvSpPr>
          <p:cNvPr id="5212" name="exstream_shape1821"/>
          <p:cNvSpPr>
            <a:spLocks noChangeArrowheads="1"/>
          </p:cNvSpPr>
          <p:nvPr/>
        </p:nvSpPr>
        <p:spPr bwMode="auto">
          <a:xfrm>
            <a:off x="685800" y="6553200"/>
            <a:ext cx="1552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Humatrope</a:t>
            </a:r>
          </a:p>
        </p:txBody>
      </p:sp>
      <p:sp>
        <p:nvSpPr>
          <p:cNvPr id="5211" name="exstream_shape1822"/>
          <p:cNvSpPr>
            <a:spLocks noChangeArrowheads="1"/>
          </p:cNvSpPr>
          <p:nvPr/>
        </p:nvSpPr>
        <p:spPr bwMode="auto">
          <a:xfrm>
            <a:off x="2238375" y="65532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$13,315</a:t>
            </a:r>
          </a:p>
        </p:txBody>
      </p:sp>
      <p:sp>
        <p:nvSpPr>
          <p:cNvPr id="5210" name="exstream_shape1823"/>
          <p:cNvSpPr>
            <a:spLocks noChangeArrowheads="1"/>
          </p:cNvSpPr>
          <p:nvPr/>
        </p:nvSpPr>
        <p:spPr bwMode="auto">
          <a:xfrm>
            <a:off x="2790825" y="65532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09" name="exstream_shape1824"/>
          <p:cNvSpPr>
            <a:spLocks noChangeArrowheads="1"/>
          </p:cNvSpPr>
          <p:nvPr/>
        </p:nvSpPr>
        <p:spPr bwMode="auto">
          <a:xfrm>
            <a:off x="2876550" y="65532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Lyrica</a:t>
            </a:r>
          </a:p>
        </p:txBody>
      </p:sp>
      <p:sp>
        <p:nvSpPr>
          <p:cNvPr id="5208" name="exstream_shape1825"/>
          <p:cNvSpPr>
            <a:spLocks noChangeArrowheads="1"/>
          </p:cNvSpPr>
          <p:nvPr/>
        </p:nvSpPr>
        <p:spPr bwMode="auto">
          <a:xfrm>
            <a:off x="4410075" y="65532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$7,941</a:t>
            </a:r>
          </a:p>
        </p:txBody>
      </p:sp>
      <p:sp>
        <p:nvSpPr>
          <p:cNvPr id="5207" name="exstream_shape1826"/>
          <p:cNvSpPr>
            <a:spLocks noChangeArrowheads="1"/>
          </p:cNvSpPr>
          <p:nvPr/>
        </p:nvSpPr>
        <p:spPr bwMode="auto">
          <a:xfrm>
            <a:off x="685800" y="6705600"/>
            <a:ext cx="1552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Asacol</a:t>
            </a:r>
          </a:p>
        </p:txBody>
      </p:sp>
      <p:sp>
        <p:nvSpPr>
          <p:cNvPr id="5206" name="exstream_shape1827"/>
          <p:cNvSpPr>
            <a:spLocks noChangeArrowheads="1"/>
          </p:cNvSpPr>
          <p:nvPr/>
        </p:nvSpPr>
        <p:spPr bwMode="auto">
          <a:xfrm>
            <a:off x="2238375" y="67056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$8,107</a:t>
            </a:r>
          </a:p>
        </p:txBody>
      </p:sp>
      <p:sp>
        <p:nvSpPr>
          <p:cNvPr id="5205" name="exstream_shape1828"/>
          <p:cNvSpPr>
            <a:spLocks noChangeArrowheads="1"/>
          </p:cNvSpPr>
          <p:nvPr/>
        </p:nvSpPr>
        <p:spPr bwMode="auto">
          <a:xfrm>
            <a:off x="2790825" y="67056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204" name="exstream_shape1829"/>
          <p:cNvSpPr>
            <a:spLocks noChangeArrowheads="1"/>
          </p:cNvSpPr>
          <p:nvPr/>
        </p:nvSpPr>
        <p:spPr bwMode="auto">
          <a:xfrm>
            <a:off x="2876550" y="67056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Advair Diskus</a:t>
            </a:r>
          </a:p>
        </p:txBody>
      </p:sp>
      <p:sp>
        <p:nvSpPr>
          <p:cNvPr id="5203" name="exstream_shape1830"/>
          <p:cNvSpPr>
            <a:spLocks noChangeArrowheads="1"/>
          </p:cNvSpPr>
          <p:nvPr/>
        </p:nvSpPr>
        <p:spPr bwMode="auto">
          <a:xfrm>
            <a:off x="4410075" y="6705600"/>
            <a:ext cx="552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$5,865</a:t>
            </a:r>
          </a:p>
        </p:txBody>
      </p:sp>
      <p:sp>
        <p:nvSpPr>
          <p:cNvPr id="5202" name="exstream_shape1831"/>
          <p:cNvSpPr>
            <a:spLocks noChangeArrowheads="1"/>
          </p:cNvSpPr>
          <p:nvPr/>
        </p:nvSpPr>
        <p:spPr bwMode="auto">
          <a:xfrm>
            <a:off x="5248275" y="1685925"/>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Payment Statistics</a:t>
            </a:r>
          </a:p>
        </p:txBody>
      </p:sp>
      <p:sp>
        <p:nvSpPr>
          <p:cNvPr id="5201" name="exstream_shape1832"/>
          <p:cNvSpPr>
            <a:spLocks noChangeArrowheads="1"/>
          </p:cNvSpPr>
          <p:nvPr/>
        </p:nvSpPr>
        <p:spPr bwMode="auto">
          <a:xfrm>
            <a:off x="8172450" y="1685925"/>
            <a:ext cx="638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5200" name="exstream_shape1833"/>
          <p:cNvSpPr>
            <a:spLocks noChangeArrowheads="1"/>
          </p:cNvSpPr>
          <p:nvPr/>
        </p:nvSpPr>
        <p:spPr bwMode="auto">
          <a:xfrm>
            <a:off x="8810625" y="1685925"/>
            <a:ext cx="628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5199" name="exstream_shape1834"/>
          <p:cNvSpPr>
            <a:spLocks noChangeArrowheads="1"/>
          </p:cNvSpPr>
          <p:nvPr/>
        </p:nvSpPr>
        <p:spPr bwMode="auto">
          <a:xfrm>
            <a:off x="5248275" y="1962150"/>
            <a:ext cx="2924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Plan Cost PEPY - Pharmacy</a:t>
            </a:r>
          </a:p>
        </p:txBody>
      </p:sp>
      <p:sp>
        <p:nvSpPr>
          <p:cNvPr id="5198" name="exstream_shape1835"/>
          <p:cNvSpPr>
            <a:spLocks noChangeArrowheads="1"/>
          </p:cNvSpPr>
          <p:nvPr/>
        </p:nvSpPr>
        <p:spPr bwMode="auto">
          <a:xfrm>
            <a:off x="8172450" y="1962150"/>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$3,345</a:t>
            </a:r>
          </a:p>
        </p:txBody>
      </p:sp>
      <p:sp>
        <p:nvSpPr>
          <p:cNvPr id="5197" name="exstream_shape1836"/>
          <p:cNvSpPr>
            <a:spLocks noChangeArrowheads="1"/>
          </p:cNvSpPr>
          <p:nvPr/>
        </p:nvSpPr>
        <p:spPr bwMode="auto">
          <a:xfrm>
            <a:off x="8810625" y="1962150"/>
            <a:ext cx="6286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$2,738</a:t>
            </a:r>
          </a:p>
        </p:txBody>
      </p:sp>
      <p:sp>
        <p:nvSpPr>
          <p:cNvPr id="5196" name="exstream_shape1837"/>
          <p:cNvSpPr>
            <a:spLocks noChangeArrowheads="1"/>
          </p:cNvSpPr>
          <p:nvPr/>
        </p:nvSpPr>
        <p:spPr bwMode="auto">
          <a:xfrm>
            <a:off x="5248275" y="2114550"/>
            <a:ext cx="2924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Plan Cost PMPY - Pharmacy</a:t>
            </a:r>
          </a:p>
        </p:txBody>
      </p:sp>
      <p:sp>
        <p:nvSpPr>
          <p:cNvPr id="5195" name="exstream_shape1838"/>
          <p:cNvSpPr>
            <a:spLocks noChangeArrowheads="1"/>
          </p:cNvSpPr>
          <p:nvPr/>
        </p:nvSpPr>
        <p:spPr bwMode="auto">
          <a:xfrm>
            <a:off x="8172450" y="2114550"/>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$1,321</a:t>
            </a:r>
          </a:p>
        </p:txBody>
      </p:sp>
      <p:sp>
        <p:nvSpPr>
          <p:cNvPr id="5194" name="exstream_shape1839"/>
          <p:cNvSpPr>
            <a:spLocks noChangeArrowheads="1"/>
          </p:cNvSpPr>
          <p:nvPr/>
        </p:nvSpPr>
        <p:spPr bwMode="auto">
          <a:xfrm>
            <a:off x="8810625" y="2114550"/>
            <a:ext cx="6286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$1,123</a:t>
            </a:r>
          </a:p>
        </p:txBody>
      </p:sp>
      <p:sp>
        <p:nvSpPr>
          <p:cNvPr id="5193" name="exstream_shape1840"/>
          <p:cNvSpPr>
            <a:spLocks noChangeArrowheads="1"/>
          </p:cNvSpPr>
          <p:nvPr/>
        </p:nvSpPr>
        <p:spPr bwMode="auto">
          <a:xfrm>
            <a:off x="5248275" y="2266950"/>
            <a:ext cx="2924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Cost Share PMPY - Pharmacy</a:t>
            </a:r>
          </a:p>
        </p:txBody>
      </p:sp>
      <p:sp>
        <p:nvSpPr>
          <p:cNvPr id="5192" name="exstream_shape1841"/>
          <p:cNvSpPr>
            <a:spLocks noChangeArrowheads="1"/>
          </p:cNvSpPr>
          <p:nvPr/>
        </p:nvSpPr>
        <p:spPr bwMode="auto">
          <a:xfrm>
            <a:off x="8172450" y="2266950"/>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$172</a:t>
            </a:r>
          </a:p>
        </p:txBody>
      </p:sp>
      <p:sp>
        <p:nvSpPr>
          <p:cNvPr id="5191" name="exstream_shape1842"/>
          <p:cNvSpPr>
            <a:spLocks noChangeArrowheads="1"/>
          </p:cNvSpPr>
          <p:nvPr/>
        </p:nvSpPr>
        <p:spPr bwMode="auto">
          <a:xfrm>
            <a:off x="8810625" y="2266950"/>
            <a:ext cx="6286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$189</a:t>
            </a:r>
          </a:p>
        </p:txBody>
      </p:sp>
      <p:sp>
        <p:nvSpPr>
          <p:cNvPr id="5190" name="exstream_shape1843"/>
          <p:cNvSpPr>
            <a:spLocks noChangeArrowheads="1"/>
          </p:cNvSpPr>
          <p:nvPr/>
        </p:nvSpPr>
        <p:spPr bwMode="auto">
          <a:xfrm>
            <a:off x="5248275" y="2419350"/>
            <a:ext cx="2924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Prescriptions PMPY</a:t>
            </a:r>
          </a:p>
        </p:txBody>
      </p:sp>
      <p:sp>
        <p:nvSpPr>
          <p:cNvPr id="5189" name="exstream_shape1844"/>
          <p:cNvSpPr>
            <a:spLocks noChangeArrowheads="1"/>
          </p:cNvSpPr>
          <p:nvPr/>
        </p:nvSpPr>
        <p:spPr bwMode="auto">
          <a:xfrm>
            <a:off x="8172450" y="2419350"/>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8.3</a:t>
            </a:r>
          </a:p>
        </p:txBody>
      </p:sp>
      <p:sp>
        <p:nvSpPr>
          <p:cNvPr id="5188" name="exstream_shape1845"/>
          <p:cNvSpPr>
            <a:spLocks noChangeArrowheads="1"/>
          </p:cNvSpPr>
          <p:nvPr/>
        </p:nvSpPr>
        <p:spPr bwMode="auto">
          <a:xfrm>
            <a:off x="8810625" y="2419350"/>
            <a:ext cx="6286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a:t>
            </a:r>
          </a:p>
        </p:txBody>
      </p:sp>
      <p:sp>
        <p:nvSpPr>
          <p:cNvPr id="5187" name="exstream_shape1846"/>
          <p:cNvSpPr>
            <a:spLocks noChangeArrowheads="1"/>
          </p:cNvSpPr>
          <p:nvPr/>
        </p:nvSpPr>
        <p:spPr bwMode="auto">
          <a:xfrm>
            <a:off x="5248275" y="2628900"/>
            <a:ext cx="423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Statistics by Gender</a:t>
            </a:r>
          </a:p>
        </p:txBody>
      </p:sp>
      <p:sp>
        <p:nvSpPr>
          <p:cNvPr id="5186" name="exstream_shape1847"/>
          <p:cNvSpPr>
            <a:spLocks noChangeArrowheads="1"/>
          </p:cNvSpPr>
          <p:nvPr/>
        </p:nvSpPr>
        <p:spPr bwMode="auto">
          <a:xfrm>
            <a:off x="5248275" y="2905125"/>
            <a:ext cx="1619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85" name="exstream_shape1848"/>
          <p:cNvSpPr>
            <a:spLocks noChangeArrowheads="1"/>
          </p:cNvSpPr>
          <p:nvPr/>
        </p:nvSpPr>
        <p:spPr bwMode="auto">
          <a:xfrm>
            <a:off x="5410200" y="2905125"/>
            <a:ext cx="1524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84" name="exstream_shape1849"/>
          <p:cNvSpPr>
            <a:spLocks noChangeArrowheads="1"/>
          </p:cNvSpPr>
          <p:nvPr/>
        </p:nvSpPr>
        <p:spPr bwMode="auto">
          <a:xfrm>
            <a:off x="6934200" y="2905125"/>
            <a:ext cx="12763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Base</a:t>
            </a:r>
          </a:p>
        </p:txBody>
      </p:sp>
      <p:sp>
        <p:nvSpPr>
          <p:cNvPr id="5183" name="exstream_shape1850"/>
          <p:cNvSpPr>
            <a:spLocks noChangeArrowheads="1"/>
          </p:cNvSpPr>
          <p:nvPr/>
        </p:nvSpPr>
        <p:spPr bwMode="auto">
          <a:xfrm>
            <a:off x="8210550" y="2905125"/>
            <a:ext cx="12763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Current</a:t>
            </a:r>
          </a:p>
        </p:txBody>
      </p:sp>
      <p:sp>
        <p:nvSpPr>
          <p:cNvPr id="5182" name="exstream_shape1851"/>
          <p:cNvSpPr>
            <a:spLocks noChangeArrowheads="1"/>
          </p:cNvSpPr>
          <p:nvPr/>
        </p:nvSpPr>
        <p:spPr bwMode="auto">
          <a:xfrm>
            <a:off x="5248275" y="3048000"/>
            <a:ext cx="1619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81" name="exstream_shape1852"/>
          <p:cNvSpPr>
            <a:spLocks noChangeArrowheads="1"/>
          </p:cNvSpPr>
          <p:nvPr/>
        </p:nvSpPr>
        <p:spPr bwMode="auto">
          <a:xfrm>
            <a:off x="5410200" y="3048000"/>
            <a:ext cx="1524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80" name="exstream_shape1853"/>
          <p:cNvSpPr>
            <a:spLocks noChangeArrowheads="1"/>
          </p:cNvSpPr>
          <p:nvPr/>
        </p:nvSpPr>
        <p:spPr bwMode="auto">
          <a:xfrm>
            <a:off x="6934200" y="3048000"/>
            <a:ext cx="6381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Female</a:t>
            </a:r>
          </a:p>
        </p:txBody>
      </p:sp>
      <p:sp>
        <p:nvSpPr>
          <p:cNvPr id="5179" name="exstream_shape1854"/>
          <p:cNvSpPr>
            <a:spLocks noChangeArrowheads="1"/>
          </p:cNvSpPr>
          <p:nvPr/>
        </p:nvSpPr>
        <p:spPr bwMode="auto">
          <a:xfrm>
            <a:off x="7572375" y="3048000"/>
            <a:ext cx="6381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Male</a:t>
            </a:r>
          </a:p>
        </p:txBody>
      </p:sp>
      <p:sp>
        <p:nvSpPr>
          <p:cNvPr id="5178" name="exstream_shape1855"/>
          <p:cNvSpPr>
            <a:spLocks noChangeArrowheads="1"/>
          </p:cNvSpPr>
          <p:nvPr/>
        </p:nvSpPr>
        <p:spPr bwMode="auto">
          <a:xfrm>
            <a:off x="8210550" y="3048000"/>
            <a:ext cx="6381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Female</a:t>
            </a:r>
          </a:p>
        </p:txBody>
      </p:sp>
      <p:sp>
        <p:nvSpPr>
          <p:cNvPr id="5177" name="exstream_shape1856"/>
          <p:cNvSpPr>
            <a:spLocks noChangeArrowheads="1"/>
          </p:cNvSpPr>
          <p:nvPr/>
        </p:nvSpPr>
        <p:spPr bwMode="auto">
          <a:xfrm>
            <a:off x="8848725" y="3048000"/>
            <a:ext cx="6381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Male</a:t>
            </a:r>
          </a:p>
        </p:txBody>
      </p:sp>
      <p:sp>
        <p:nvSpPr>
          <p:cNvPr id="5176" name="exstream_shape1857"/>
          <p:cNvSpPr>
            <a:spLocks noChangeArrowheads="1"/>
          </p:cNvSpPr>
          <p:nvPr/>
        </p:nvSpPr>
        <p:spPr bwMode="auto">
          <a:xfrm>
            <a:off x="5248275" y="3190875"/>
            <a:ext cx="1685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Percent of Prescriptions</a:t>
            </a:r>
          </a:p>
        </p:txBody>
      </p:sp>
      <p:sp>
        <p:nvSpPr>
          <p:cNvPr id="5175" name="exstream_shape1858"/>
          <p:cNvSpPr>
            <a:spLocks noChangeArrowheads="1"/>
          </p:cNvSpPr>
          <p:nvPr/>
        </p:nvSpPr>
        <p:spPr bwMode="auto">
          <a:xfrm>
            <a:off x="6934200" y="31908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46.8%</a:t>
            </a:r>
          </a:p>
        </p:txBody>
      </p:sp>
      <p:sp>
        <p:nvSpPr>
          <p:cNvPr id="5174" name="exstream_shape1859"/>
          <p:cNvSpPr>
            <a:spLocks noChangeArrowheads="1"/>
          </p:cNvSpPr>
          <p:nvPr/>
        </p:nvSpPr>
        <p:spPr bwMode="auto">
          <a:xfrm>
            <a:off x="7572375" y="31908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53.2%</a:t>
            </a:r>
          </a:p>
        </p:txBody>
      </p:sp>
      <p:sp>
        <p:nvSpPr>
          <p:cNvPr id="5173" name="exstream_shape1860"/>
          <p:cNvSpPr>
            <a:spLocks noChangeArrowheads="1"/>
          </p:cNvSpPr>
          <p:nvPr/>
        </p:nvSpPr>
        <p:spPr bwMode="auto">
          <a:xfrm>
            <a:off x="8210550" y="31908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54.2%</a:t>
            </a:r>
          </a:p>
        </p:txBody>
      </p:sp>
      <p:sp>
        <p:nvSpPr>
          <p:cNvPr id="5172" name="exstream_shape1861"/>
          <p:cNvSpPr>
            <a:spLocks noChangeArrowheads="1"/>
          </p:cNvSpPr>
          <p:nvPr/>
        </p:nvSpPr>
        <p:spPr bwMode="auto">
          <a:xfrm>
            <a:off x="8848725" y="31908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45.8%</a:t>
            </a:r>
          </a:p>
        </p:txBody>
      </p:sp>
      <p:sp>
        <p:nvSpPr>
          <p:cNvPr id="5171" name="exstream_shape1862"/>
          <p:cNvSpPr>
            <a:spLocks noChangeArrowheads="1"/>
          </p:cNvSpPr>
          <p:nvPr/>
        </p:nvSpPr>
        <p:spPr bwMode="auto">
          <a:xfrm>
            <a:off x="5248275" y="3343275"/>
            <a:ext cx="1685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Percent of Payments</a:t>
            </a:r>
          </a:p>
        </p:txBody>
      </p:sp>
      <p:sp>
        <p:nvSpPr>
          <p:cNvPr id="5170" name="exstream_shape1863"/>
          <p:cNvSpPr>
            <a:spLocks noChangeArrowheads="1"/>
          </p:cNvSpPr>
          <p:nvPr/>
        </p:nvSpPr>
        <p:spPr bwMode="auto">
          <a:xfrm>
            <a:off x="6934200" y="33432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36.6%</a:t>
            </a:r>
          </a:p>
        </p:txBody>
      </p:sp>
      <p:sp>
        <p:nvSpPr>
          <p:cNvPr id="5169" name="exstream_shape1864"/>
          <p:cNvSpPr>
            <a:spLocks noChangeArrowheads="1"/>
          </p:cNvSpPr>
          <p:nvPr/>
        </p:nvSpPr>
        <p:spPr bwMode="auto">
          <a:xfrm>
            <a:off x="7572375" y="33432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63.4%</a:t>
            </a:r>
          </a:p>
        </p:txBody>
      </p:sp>
      <p:sp>
        <p:nvSpPr>
          <p:cNvPr id="5168" name="exstream_shape1865"/>
          <p:cNvSpPr>
            <a:spLocks noChangeArrowheads="1"/>
          </p:cNvSpPr>
          <p:nvPr/>
        </p:nvSpPr>
        <p:spPr bwMode="auto">
          <a:xfrm>
            <a:off x="8210550" y="33432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28.6%</a:t>
            </a:r>
          </a:p>
        </p:txBody>
      </p:sp>
      <p:sp>
        <p:nvSpPr>
          <p:cNvPr id="5167" name="exstream_shape1866"/>
          <p:cNvSpPr>
            <a:spLocks noChangeArrowheads="1"/>
          </p:cNvSpPr>
          <p:nvPr/>
        </p:nvSpPr>
        <p:spPr bwMode="auto">
          <a:xfrm>
            <a:off x="8848725" y="33432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71.4%</a:t>
            </a:r>
          </a:p>
        </p:txBody>
      </p:sp>
      <p:sp>
        <p:nvSpPr>
          <p:cNvPr id="5166" name="exstream_shape1867"/>
          <p:cNvSpPr>
            <a:spLocks noChangeArrowheads="1"/>
          </p:cNvSpPr>
          <p:nvPr/>
        </p:nvSpPr>
        <p:spPr bwMode="auto">
          <a:xfrm>
            <a:off x="5248275" y="3495675"/>
            <a:ext cx="1685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Avg Number of Scripts</a:t>
            </a:r>
          </a:p>
        </p:txBody>
      </p:sp>
      <p:sp>
        <p:nvSpPr>
          <p:cNvPr id="5165" name="exstream_shape1868"/>
          <p:cNvSpPr>
            <a:spLocks noChangeArrowheads="1"/>
          </p:cNvSpPr>
          <p:nvPr/>
        </p:nvSpPr>
        <p:spPr bwMode="auto">
          <a:xfrm>
            <a:off x="6934200" y="34956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11.3</a:t>
            </a:r>
          </a:p>
        </p:txBody>
      </p:sp>
      <p:sp>
        <p:nvSpPr>
          <p:cNvPr id="5164" name="exstream_shape1869"/>
          <p:cNvSpPr>
            <a:spLocks noChangeArrowheads="1"/>
          </p:cNvSpPr>
          <p:nvPr/>
        </p:nvSpPr>
        <p:spPr bwMode="auto">
          <a:xfrm>
            <a:off x="7572375" y="34956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11.0</a:t>
            </a:r>
          </a:p>
        </p:txBody>
      </p:sp>
      <p:sp>
        <p:nvSpPr>
          <p:cNvPr id="5163" name="exstream_shape1870"/>
          <p:cNvSpPr>
            <a:spLocks noChangeArrowheads="1"/>
          </p:cNvSpPr>
          <p:nvPr/>
        </p:nvSpPr>
        <p:spPr bwMode="auto">
          <a:xfrm>
            <a:off x="8210550" y="34956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10.9</a:t>
            </a:r>
          </a:p>
        </p:txBody>
      </p:sp>
      <p:sp>
        <p:nvSpPr>
          <p:cNvPr id="5162" name="exstream_shape1871"/>
          <p:cNvSpPr>
            <a:spLocks noChangeArrowheads="1"/>
          </p:cNvSpPr>
          <p:nvPr/>
        </p:nvSpPr>
        <p:spPr bwMode="auto">
          <a:xfrm>
            <a:off x="8848725" y="34956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9.1</a:t>
            </a:r>
          </a:p>
        </p:txBody>
      </p:sp>
      <p:sp>
        <p:nvSpPr>
          <p:cNvPr id="5161" name="exstream_shape1872"/>
          <p:cNvSpPr>
            <a:spLocks noChangeArrowheads="1"/>
          </p:cNvSpPr>
          <p:nvPr/>
        </p:nvSpPr>
        <p:spPr bwMode="auto">
          <a:xfrm>
            <a:off x="5248275" y="3648075"/>
            <a:ext cx="1685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Avg Payment per Claimant</a:t>
            </a:r>
          </a:p>
        </p:txBody>
      </p:sp>
      <p:sp>
        <p:nvSpPr>
          <p:cNvPr id="5160" name="exstream_shape1873"/>
          <p:cNvSpPr>
            <a:spLocks noChangeArrowheads="1"/>
          </p:cNvSpPr>
          <p:nvPr/>
        </p:nvSpPr>
        <p:spPr bwMode="auto">
          <a:xfrm>
            <a:off x="6934200" y="36480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$1,415</a:t>
            </a:r>
          </a:p>
        </p:txBody>
      </p:sp>
      <p:sp>
        <p:nvSpPr>
          <p:cNvPr id="5159" name="exstream_shape1874"/>
          <p:cNvSpPr>
            <a:spLocks noChangeArrowheads="1"/>
          </p:cNvSpPr>
          <p:nvPr/>
        </p:nvSpPr>
        <p:spPr bwMode="auto">
          <a:xfrm>
            <a:off x="7572375" y="36480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$2,094</a:t>
            </a:r>
          </a:p>
        </p:txBody>
      </p:sp>
      <p:sp>
        <p:nvSpPr>
          <p:cNvPr id="5158" name="exstream_shape1875"/>
          <p:cNvSpPr>
            <a:spLocks noChangeArrowheads="1"/>
          </p:cNvSpPr>
          <p:nvPr/>
        </p:nvSpPr>
        <p:spPr bwMode="auto">
          <a:xfrm>
            <a:off x="8210550" y="36480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$817</a:t>
            </a:r>
          </a:p>
        </p:txBody>
      </p:sp>
      <p:sp>
        <p:nvSpPr>
          <p:cNvPr id="5157" name="exstream_shape1876"/>
          <p:cNvSpPr>
            <a:spLocks noChangeArrowheads="1"/>
          </p:cNvSpPr>
          <p:nvPr/>
        </p:nvSpPr>
        <p:spPr bwMode="auto">
          <a:xfrm>
            <a:off x="8848725" y="3648075"/>
            <a:ext cx="6381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$2,021</a:t>
            </a:r>
          </a:p>
        </p:txBody>
      </p:sp>
      <p:sp>
        <p:nvSpPr>
          <p:cNvPr id="5156" name="exstream_shape1877"/>
          <p:cNvSpPr>
            <a:spLocks noChangeArrowheads="1"/>
          </p:cNvSpPr>
          <p:nvPr/>
        </p:nvSpPr>
        <p:spPr bwMode="auto">
          <a:xfrm>
            <a:off x="5248275" y="5972175"/>
            <a:ext cx="423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Top 5 Prescribed Drugs by Total # of Prescriptions</a:t>
            </a:r>
          </a:p>
        </p:txBody>
      </p:sp>
      <p:sp>
        <p:nvSpPr>
          <p:cNvPr id="5155" name="exstream_shape1878"/>
          <p:cNvSpPr>
            <a:spLocks noChangeArrowheads="1"/>
          </p:cNvSpPr>
          <p:nvPr/>
        </p:nvSpPr>
        <p:spPr bwMode="auto">
          <a:xfrm>
            <a:off x="5248275" y="62484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54" name="exstream_shape1879"/>
          <p:cNvSpPr>
            <a:spLocks noChangeArrowheads="1"/>
          </p:cNvSpPr>
          <p:nvPr/>
        </p:nvSpPr>
        <p:spPr bwMode="auto">
          <a:xfrm>
            <a:off x="6781800" y="6248400"/>
            <a:ext cx="6191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5153" name="exstream_shape1880"/>
          <p:cNvSpPr>
            <a:spLocks noChangeArrowheads="1"/>
          </p:cNvSpPr>
          <p:nvPr/>
        </p:nvSpPr>
        <p:spPr bwMode="auto">
          <a:xfrm>
            <a:off x="7400925" y="62484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52" name="exstream_shape1881"/>
          <p:cNvSpPr>
            <a:spLocks noChangeArrowheads="1"/>
          </p:cNvSpPr>
          <p:nvPr/>
        </p:nvSpPr>
        <p:spPr bwMode="auto">
          <a:xfrm>
            <a:off x="7486650" y="62484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51" name="exstream_shape1882"/>
          <p:cNvSpPr>
            <a:spLocks noChangeArrowheads="1"/>
          </p:cNvSpPr>
          <p:nvPr/>
        </p:nvSpPr>
        <p:spPr bwMode="auto">
          <a:xfrm>
            <a:off x="9020175" y="6248400"/>
            <a:ext cx="466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5150" name="exstream_shape1883"/>
          <p:cNvSpPr>
            <a:spLocks noChangeArrowheads="1"/>
          </p:cNvSpPr>
          <p:nvPr/>
        </p:nvSpPr>
        <p:spPr bwMode="auto">
          <a:xfrm>
            <a:off x="5248275" y="64008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Simvastatin</a:t>
            </a:r>
          </a:p>
        </p:txBody>
      </p:sp>
      <p:sp>
        <p:nvSpPr>
          <p:cNvPr id="5149" name="exstream_shape1884"/>
          <p:cNvSpPr>
            <a:spLocks noChangeArrowheads="1"/>
          </p:cNvSpPr>
          <p:nvPr/>
        </p:nvSpPr>
        <p:spPr bwMode="auto">
          <a:xfrm>
            <a:off x="6781800" y="6400800"/>
            <a:ext cx="6191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65</a:t>
            </a:r>
          </a:p>
        </p:txBody>
      </p:sp>
      <p:sp>
        <p:nvSpPr>
          <p:cNvPr id="5148" name="exstream_shape1885"/>
          <p:cNvSpPr>
            <a:spLocks noChangeArrowheads="1"/>
          </p:cNvSpPr>
          <p:nvPr/>
        </p:nvSpPr>
        <p:spPr bwMode="auto">
          <a:xfrm>
            <a:off x="7400925" y="64008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47" name="exstream_shape1886"/>
          <p:cNvSpPr>
            <a:spLocks noChangeArrowheads="1"/>
          </p:cNvSpPr>
          <p:nvPr/>
        </p:nvSpPr>
        <p:spPr bwMode="auto">
          <a:xfrm>
            <a:off x="7486650" y="64008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Simvastatin</a:t>
            </a:r>
          </a:p>
        </p:txBody>
      </p:sp>
      <p:sp>
        <p:nvSpPr>
          <p:cNvPr id="5146" name="exstream_shape1887"/>
          <p:cNvSpPr>
            <a:spLocks noChangeArrowheads="1"/>
          </p:cNvSpPr>
          <p:nvPr/>
        </p:nvSpPr>
        <p:spPr bwMode="auto">
          <a:xfrm>
            <a:off x="9020175" y="6400800"/>
            <a:ext cx="466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a:t>
            </a:r>
          </a:p>
        </p:txBody>
      </p:sp>
      <p:sp>
        <p:nvSpPr>
          <p:cNvPr id="5145" name="exstream_shape1888"/>
          <p:cNvSpPr>
            <a:spLocks noChangeArrowheads="1"/>
          </p:cNvSpPr>
          <p:nvPr/>
        </p:nvSpPr>
        <p:spPr bwMode="auto">
          <a:xfrm>
            <a:off x="5248275" y="65532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Lisinopril</a:t>
            </a:r>
          </a:p>
        </p:txBody>
      </p:sp>
      <p:sp>
        <p:nvSpPr>
          <p:cNvPr id="5144" name="exstream_shape1889"/>
          <p:cNvSpPr>
            <a:spLocks noChangeArrowheads="1"/>
          </p:cNvSpPr>
          <p:nvPr/>
        </p:nvSpPr>
        <p:spPr bwMode="auto">
          <a:xfrm>
            <a:off x="6781800" y="6553200"/>
            <a:ext cx="6191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46</a:t>
            </a:r>
          </a:p>
        </p:txBody>
      </p:sp>
      <p:sp>
        <p:nvSpPr>
          <p:cNvPr id="5143" name="exstream_shape1890"/>
          <p:cNvSpPr>
            <a:spLocks noChangeArrowheads="1"/>
          </p:cNvSpPr>
          <p:nvPr/>
        </p:nvSpPr>
        <p:spPr bwMode="auto">
          <a:xfrm>
            <a:off x="7400925" y="65532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42" name="exstream_shape1891"/>
          <p:cNvSpPr>
            <a:spLocks noChangeArrowheads="1"/>
          </p:cNvSpPr>
          <p:nvPr/>
        </p:nvSpPr>
        <p:spPr bwMode="auto">
          <a:xfrm>
            <a:off x="7486650" y="65532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Azithromycin</a:t>
            </a:r>
          </a:p>
        </p:txBody>
      </p:sp>
      <p:sp>
        <p:nvSpPr>
          <p:cNvPr id="5141" name="exstream_shape1892"/>
          <p:cNvSpPr>
            <a:spLocks noChangeArrowheads="1"/>
          </p:cNvSpPr>
          <p:nvPr/>
        </p:nvSpPr>
        <p:spPr bwMode="auto">
          <a:xfrm>
            <a:off x="9020175" y="6553200"/>
            <a:ext cx="466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53</a:t>
            </a:r>
          </a:p>
        </p:txBody>
      </p:sp>
      <p:sp>
        <p:nvSpPr>
          <p:cNvPr id="5140" name="exstream_shape1893"/>
          <p:cNvSpPr>
            <a:spLocks noChangeArrowheads="1"/>
          </p:cNvSpPr>
          <p:nvPr/>
        </p:nvSpPr>
        <p:spPr bwMode="auto">
          <a:xfrm>
            <a:off x="5248275" y="67056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Loestrin 24 Fe</a:t>
            </a:r>
          </a:p>
        </p:txBody>
      </p:sp>
      <p:sp>
        <p:nvSpPr>
          <p:cNvPr id="5139" name="exstream_shape1894"/>
          <p:cNvSpPr>
            <a:spLocks noChangeArrowheads="1"/>
          </p:cNvSpPr>
          <p:nvPr/>
        </p:nvSpPr>
        <p:spPr bwMode="auto">
          <a:xfrm>
            <a:off x="6781800" y="6705600"/>
            <a:ext cx="6191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44</a:t>
            </a:r>
          </a:p>
        </p:txBody>
      </p:sp>
      <p:sp>
        <p:nvSpPr>
          <p:cNvPr id="5138" name="exstream_shape1895"/>
          <p:cNvSpPr>
            <a:spLocks noChangeArrowheads="1"/>
          </p:cNvSpPr>
          <p:nvPr/>
        </p:nvSpPr>
        <p:spPr bwMode="auto">
          <a:xfrm>
            <a:off x="7400925" y="67056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37" name="exstream_shape1896"/>
          <p:cNvSpPr>
            <a:spLocks noChangeArrowheads="1"/>
          </p:cNvSpPr>
          <p:nvPr/>
        </p:nvSpPr>
        <p:spPr bwMode="auto">
          <a:xfrm>
            <a:off x="7486650" y="67056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Loestrin 24 Fe</a:t>
            </a:r>
          </a:p>
        </p:txBody>
      </p:sp>
      <p:sp>
        <p:nvSpPr>
          <p:cNvPr id="5136" name="exstream_shape1897"/>
          <p:cNvSpPr>
            <a:spLocks noChangeArrowheads="1"/>
          </p:cNvSpPr>
          <p:nvPr/>
        </p:nvSpPr>
        <p:spPr bwMode="auto">
          <a:xfrm>
            <a:off x="9020175" y="6705600"/>
            <a:ext cx="466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a:t>
            </a:r>
          </a:p>
        </p:txBody>
      </p:sp>
      <p:sp>
        <p:nvSpPr>
          <p:cNvPr id="5135" name="exstream_shape1898"/>
          <p:cNvSpPr>
            <a:spLocks noChangeArrowheads="1"/>
          </p:cNvSpPr>
          <p:nvPr/>
        </p:nvSpPr>
        <p:spPr bwMode="auto">
          <a:xfrm>
            <a:off x="5248275" y="68580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Azithromycin</a:t>
            </a:r>
          </a:p>
        </p:txBody>
      </p:sp>
      <p:sp>
        <p:nvSpPr>
          <p:cNvPr id="5134" name="exstream_shape1899"/>
          <p:cNvSpPr>
            <a:spLocks noChangeArrowheads="1"/>
          </p:cNvSpPr>
          <p:nvPr/>
        </p:nvSpPr>
        <p:spPr bwMode="auto">
          <a:xfrm>
            <a:off x="6781800" y="6858000"/>
            <a:ext cx="6191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42</a:t>
            </a:r>
          </a:p>
        </p:txBody>
      </p:sp>
      <p:sp>
        <p:nvSpPr>
          <p:cNvPr id="5133" name="exstream_shape1900"/>
          <p:cNvSpPr>
            <a:spLocks noChangeArrowheads="1"/>
          </p:cNvSpPr>
          <p:nvPr/>
        </p:nvSpPr>
        <p:spPr bwMode="auto">
          <a:xfrm>
            <a:off x="7400925" y="68580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32" name="exstream_shape1901"/>
          <p:cNvSpPr>
            <a:spLocks noChangeArrowheads="1"/>
          </p:cNvSpPr>
          <p:nvPr/>
        </p:nvSpPr>
        <p:spPr bwMode="auto">
          <a:xfrm>
            <a:off x="7486650" y="68580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Levothyroxine Sodium</a:t>
            </a:r>
          </a:p>
        </p:txBody>
      </p:sp>
      <p:sp>
        <p:nvSpPr>
          <p:cNvPr id="5131" name="exstream_shape1902"/>
          <p:cNvSpPr>
            <a:spLocks noChangeArrowheads="1"/>
          </p:cNvSpPr>
          <p:nvPr/>
        </p:nvSpPr>
        <p:spPr bwMode="auto">
          <a:xfrm>
            <a:off x="9020175" y="6858000"/>
            <a:ext cx="466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a:t>
            </a:r>
          </a:p>
        </p:txBody>
      </p:sp>
      <p:sp>
        <p:nvSpPr>
          <p:cNvPr id="5130" name="exstream_shape1903"/>
          <p:cNvSpPr>
            <a:spLocks noChangeArrowheads="1"/>
          </p:cNvSpPr>
          <p:nvPr/>
        </p:nvSpPr>
        <p:spPr bwMode="auto">
          <a:xfrm>
            <a:off x="5248275" y="70104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Sertraline Hcl</a:t>
            </a:r>
          </a:p>
        </p:txBody>
      </p:sp>
      <p:sp>
        <p:nvSpPr>
          <p:cNvPr id="5129" name="exstream_shape1904"/>
          <p:cNvSpPr>
            <a:spLocks noChangeArrowheads="1"/>
          </p:cNvSpPr>
          <p:nvPr/>
        </p:nvSpPr>
        <p:spPr bwMode="auto">
          <a:xfrm>
            <a:off x="6781800" y="7010400"/>
            <a:ext cx="6191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a:t>
            </a:r>
          </a:p>
        </p:txBody>
      </p:sp>
      <p:sp>
        <p:nvSpPr>
          <p:cNvPr id="5128" name="exstream_shape1905"/>
          <p:cNvSpPr>
            <a:spLocks noChangeArrowheads="1"/>
          </p:cNvSpPr>
          <p:nvPr/>
        </p:nvSpPr>
        <p:spPr bwMode="auto">
          <a:xfrm>
            <a:off x="7400925" y="7010400"/>
            <a:ext cx="85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27" name="exstream_shape1906"/>
          <p:cNvSpPr>
            <a:spLocks noChangeArrowheads="1"/>
          </p:cNvSpPr>
          <p:nvPr/>
        </p:nvSpPr>
        <p:spPr bwMode="auto">
          <a:xfrm>
            <a:off x="7486650" y="7010400"/>
            <a:ext cx="1533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Amoxicillin</a:t>
            </a:r>
          </a:p>
        </p:txBody>
      </p:sp>
      <p:sp>
        <p:nvSpPr>
          <p:cNvPr id="5126" name="exstream_shape1907"/>
          <p:cNvSpPr>
            <a:spLocks noChangeArrowheads="1"/>
          </p:cNvSpPr>
          <p:nvPr/>
        </p:nvSpPr>
        <p:spPr bwMode="auto">
          <a:xfrm>
            <a:off x="9020175" y="7010400"/>
            <a:ext cx="4667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a:t>
            </a:r>
          </a:p>
        </p:txBody>
      </p:sp>
    </p:spTree>
    <p:extLst>
      <p:ext uri="{BB962C8B-B14F-4D97-AF65-F5344CB8AC3E}">
        <p14:creationId xmlns:p14="http://schemas.microsoft.com/office/powerpoint/2010/main" val="192785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8" name="exstream_shape11066"/>
          <p:cNvSpPr>
            <a:spLocks noChangeArrowheads="1"/>
          </p:cNvSpPr>
          <p:nvPr/>
        </p:nvSpPr>
        <p:spPr bwMode="auto">
          <a:xfrm>
            <a:off x="457200" y="457200"/>
            <a:ext cx="13430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77" name="exstream_shape11067"/>
          <p:cNvSpPr>
            <a:spLocks noChangeArrowheads="1"/>
          </p:cNvSpPr>
          <p:nvPr/>
        </p:nvSpPr>
        <p:spPr bwMode="auto">
          <a:xfrm>
            <a:off x="457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6176" name="exstream_shape11068"/>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6175" name="exstream_shape11069"/>
          <p:cNvSpPr>
            <a:spLocks noChangeArrowheads="1"/>
          </p:cNvSpPr>
          <p:nvPr/>
        </p:nvSpPr>
        <p:spPr bwMode="auto">
          <a:xfrm>
            <a:off x="1800225" y="457200"/>
            <a:ext cx="3228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74" name="exstream_shape11070"/>
          <p:cNvSpPr>
            <a:spLocks noChangeArrowheads="1"/>
          </p:cNvSpPr>
          <p:nvPr/>
        </p:nvSpPr>
        <p:spPr bwMode="auto">
          <a:xfrm>
            <a:off x="1800225" y="457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6173" name="exstream_shape11071"/>
          <p:cNvSpPr>
            <a:spLocks noChangeArrowheads="1"/>
          </p:cNvSpPr>
          <p:nvPr/>
        </p:nvSpPr>
        <p:spPr bwMode="auto">
          <a:xfrm>
            <a:off x="5029200" y="457200"/>
            <a:ext cx="4572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72" name="exstream_shape11072"/>
          <p:cNvSpPr>
            <a:spLocks noChangeArrowheads="1"/>
          </p:cNvSpPr>
          <p:nvPr/>
        </p:nvSpPr>
        <p:spPr bwMode="auto">
          <a:xfrm>
            <a:off x="9601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6171" name="exstream_shape11073"/>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6170" name="exstream_shape11074"/>
          <p:cNvSpPr>
            <a:spLocks noChangeArrowheads="1"/>
          </p:cNvSpPr>
          <p:nvPr/>
        </p:nvSpPr>
        <p:spPr bwMode="auto">
          <a:xfrm>
            <a:off x="457200" y="1400175"/>
            <a:ext cx="13430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69" name="exstream_shape11075"/>
          <p:cNvSpPr>
            <a:spLocks noChangeArrowheads="1"/>
          </p:cNvSpPr>
          <p:nvPr/>
        </p:nvSpPr>
        <p:spPr bwMode="auto">
          <a:xfrm>
            <a:off x="457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6168" name="exstream_shape11076"/>
          <p:cNvSpPr>
            <a:spLocks noChangeArrowheads="1"/>
          </p:cNvSpPr>
          <p:nvPr/>
        </p:nvSpPr>
        <p:spPr bwMode="auto">
          <a:xfrm>
            <a:off x="1800225" y="1400175"/>
            <a:ext cx="32289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67" name="exstream_shape11077"/>
          <p:cNvSpPr>
            <a:spLocks noChangeArrowheads="1"/>
          </p:cNvSpPr>
          <p:nvPr/>
        </p:nvSpPr>
        <p:spPr bwMode="auto">
          <a:xfrm>
            <a:off x="5029200" y="1400175"/>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66" name="exstream_shape11078"/>
          <p:cNvSpPr>
            <a:spLocks noChangeArrowheads="1"/>
          </p:cNvSpPr>
          <p:nvPr/>
        </p:nvSpPr>
        <p:spPr bwMode="auto">
          <a:xfrm>
            <a:off x="9601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6165" name="exstream_shape11079"/>
          <p:cNvSpPr>
            <a:spLocks noChangeArrowheads="1"/>
          </p:cNvSpPr>
          <p:nvPr/>
        </p:nvSpPr>
        <p:spPr bwMode="auto">
          <a:xfrm>
            <a:off x="457200" y="1533525"/>
            <a:ext cx="13430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64" name="exstream_shape11080"/>
          <p:cNvSpPr>
            <a:spLocks noChangeArrowheads="1"/>
          </p:cNvSpPr>
          <p:nvPr/>
        </p:nvSpPr>
        <p:spPr bwMode="auto">
          <a:xfrm>
            <a:off x="457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6163" name="exstream_shape11081"/>
          <p:cNvSpPr>
            <a:spLocks noChangeArrowheads="1"/>
          </p:cNvSpPr>
          <p:nvPr/>
        </p:nvSpPr>
        <p:spPr bwMode="auto">
          <a:xfrm>
            <a:off x="1800225" y="1533525"/>
            <a:ext cx="322897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62" name="exstream_shape11082"/>
          <p:cNvSpPr>
            <a:spLocks noChangeArrowheads="1"/>
          </p:cNvSpPr>
          <p:nvPr/>
        </p:nvSpPr>
        <p:spPr bwMode="auto">
          <a:xfrm>
            <a:off x="5029200" y="1533525"/>
            <a:ext cx="4572000"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61" name="exstream_shape11083"/>
          <p:cNvSpPr>
            <a:spLocks noChangeArrowheads="1"/>
          </p:cNvSpPr>
          <p:nvPr/>
        </p:nvSpPr>
        <p:spPr bwMode="auto">
          <a:xfrm>
            <a:off x="9601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6160" name="exstream_shape11084"/>
          <p:cNvSpPr>
            <a:spLocks noChangeArrowheads="1"/>
          </p:cNvSpPr>
          <p:nvPr/>
        </p:nvSpPr>
        <p:spPr bwMode="auto">
          <a:xfrm>
            <a:off x="457200" y="5086350"/>
            <a:ext cx="13430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59" name="exstream_shape11085"/>
          <p:cNvSpPr>
            <a:spLocks noChangeArrowheads="1"/>
          </p:cNvSpPr>
          <p:nvPr/>
        </p:nvSpPr>
        <p:spPr bwMode="auto">
          <a:xfrm>
            <a:off x="457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6158" name="exstream_shape11086"/>
          <p:cNvSpPr>
            <a:spLocks noChangeArrowheads="1"/>
          </p:cNvSpPr>
          <p:nvPr/>
        </p:nvSpPr>
        <p:spPr bwMode="auto">
          <a:xfrm>
            <a:off x="457200" y="7229475"/>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6157" name="exstream_shape11087"/>
          <p:cNvSpPr>
            <a:spLocks noChangeArrowheads="1"/>
          </p:cNvSpPr>
          <p:nvPr/>
        </p:nvSpPr>
        <p:spPr bwMode="auto">
          <a:xfrm>
            <a:off x="1800225" y="5086350"/>
            <a:ext cx="322897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56" name="exstream_shape11088"/>
          <p:cNvSpPr>
            <a:spLocks noChangeArrowheads="1"/>
          </p:cNvSpPr>
          <p:nvPr/>
        </p:nvSpPr>
        <p:spPr bwMode="auto">
          <a:xfrm>
            <a:off x="1800225" y="7229475"/>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6155" name="exstream_shape11089"/>
          <p:cNvSpPr>
            <a:spLocks noChangeArrowheads="1"/>
          </p:cNvSpPr>
          <p:nvPr/>
        </p:nvSpPr>
        <p:spPr bwMode="auto">
          <a:xfrm>
            <a:off x="5029200" y="5086350"/>
            <a:ext cx="4572000"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54" name="exstream_shape11090"/>
          <p:cNvSpPr>
            <a:spLocks noChangeArrowheads="1"/>
          </p:cNvSpPr>
          <p:nvPr/>
        </p:nvSpPr>
        <p:spPr bwMode="auto">
          <a:xfrm>
            <a:off x="9601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6153" name="exstream_shape11091"/>
          <p:cNvSpPr>
            <a:spLocks noChangeArrowheads="1"/>
          </p:cNvSpPr>
          <p:nvPr/>
        </p:nvSpPr>
        <p:spPr bwMode="auto">
          <a:xfrm>
            <a:off x="5029200" y="7229475"/>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6152" name="exstream_shape11092"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6151" name="exstream_shape11093"/>
          <p:cNvSpPr>
            <a:spLocks noChangeArrowheads="1"/>
          </p:cNvSpPr>
          <p:nvPr/>
        </p:nvSpPr>
        <p:spPr bwMode="auto">
          <a:xfrm>
            <a:off x="1390650" y="790575"/>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Glossary</a:t>
            </a:r>
          </a:p>
        </p:txBody>
      </p:sp>
      <p:sp>
        <p:nvSpPr>
          <p:cNvPr id="6150" name="exstream_shape11094"/>
          <p:cNvSpPr>
            <a:spLocks noChangeArrowheads="1"/>
          </p:cNvSpPr>
          <p:nvPr/>
        </p:nvSpPr>
        <p:spPr bwMode="auto">
          <a:xfrm>
            <a:off x="1390650" y="1095375"/>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149" name="exstream_shape11095"/>
          <p:cNvSpPr txBox="1">
            <a:spLocks noChangeArrowheads="1"/>
          </p:cNvSpPr>
          <p:nvPr/>
        </p:nvSpPr>
        <p:spPr bwMode="auto">
          <a:xfrm>
            <a:off x="514350" y="1609725"/>
            <a:ext cx="4448175"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48" name="exstream_shape11096"/>
          <p:cNvSpPr txBox="1">
            <a:spLocks noChangeArrowheads="1"/>
          </p:cNvSpPr>
          <p:nvPr/>
        </p:nvSpPr>
        <p:spPr bwMode="auto">
          <a:xfrm>
            <a:off x="514350" y="1609725"/>
            <a:ext cx="4448175"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ACE inhibitors</a:t>
            </a:r>
            <a:r>
              <a:rPr lang="en-US" sz="1000">
                <a:solidFill>
                  <a:srgbClr val="000000"/>
                </a:solidFill>
              </a:rPr>
              <a:t/>
            </a:r>
            <a:br>
              <a:rPr lang="en-US" sz="1000">
                <a:solidFill>
                  <a:srgbClr val="000000"/>
                </a:solidFill>
              </a:rPr>
            </a:br>
            <a:r>
              <a:rPr lang="en-US" sz="1000">
                <a:solidFill>
                  <a:srgbClr val="000000"/>
                </a:solidFill>
              </a:rPr>
              <a:t>Inhibitors of Angiotensin-Converting Enzymeare a group of pharmaceuticals that are used in treatment of hypertension and congestive heart failure.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Acute</a:t>
            </a:r>
            <a:r>
              <a:rPr lang="en-US" sz="1000">
                <a:solidFill>
                  <a:srgbClr val="000000"/>
                </a:solidFill>
              </a:rPr>
              <a:t/>
            </a:r>
            <a:br>
              <a:rPr lang="en-US" sz="1000">
                <a:solidFill>
                  <a:srgbClr val="000000"/>
                </a:solidFill>
              </a:rPr>
            </a:br>
            <a:r>
              <a:rPr lang="en-US" sz="1000">
                <a:solidFill>
                  <a:srgbClr val="000000"/>
                </a:solidFill>
              </a:rPr>
              <a:t>An illness of short duration (as opposed to chronic illness).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Acute Major</a:t>
            </a:r>
            <a:r>
              <a:rPr lang="en-US" sz="1000">
                <a:solidFill>
                  <a:srgbClr val="000000"/>
                </a:solidFill>
              </a:rPr>
              <a:t/>
            </a:r>
            <a:br>
              <a:rPr lang="en-US" sz="1000">
                <a:solidFill>
                  <a:srgbClr val="000000"/>
                </a:solidFill>
              </a:rPr>
            </a:br>
            <a:r>
              <a:rPr lang="en-US" sz="1000">
                <a:solidFill>
                  <a:srgbClr val="000000"/>
                </a:solidFill>
              </a:rPr>
              <a:t>Experienced episodes of care greater than $500 that are not a chronic/healthy/maternity.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Acute Minor</a:t>
            </a:r>
            <a:r>
              <a:rPr lang="en-US" sz="1000">
                <a:solidFill>
                  <a:srgbClr val="000000"/>
                </a:solidFill>
              </a:rPr>
              <a:t/>
            </a:r>
            <a:br>
              <a:rPr lang="en-US" sz="1000">
                <a:solidFill>
                  <a:srgbClr val="000000"/>
                </a:solidFill>
              </a:rPr>
            </a:br>
            <a:r>
              <a:rPr lang="en-US" sz="1000">
                <a:solidFill>
                  <a:srgbClr val="000000"/>
                </a:solidFill>
              </a:rPr>
              <a:t>Experienced episodes of care less than $500 that are not chronic/healthy/maternity and have a low amount of facility related costs.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Admission</a:t>
            </a:r>
            <a:r>
              <a:rPr lang="en-US" sz="1000">
                <a:solidFill>
                  <a:srgbClr val="000000"/>
                </a:solidFill>
              </a:rPr>
              <a:t/>
            </a:r>
            <a:br>
              <a:rPr lang="en-US" sz="1000">
                <a:solidFill>
                  <a:srgbClr val="000000"/>
                </a:solidFill>
              </a:rPr>
            </a:br>
            <a:r>
              <a:rPr lang="en-US" sz="1000">
                <a:solidFill>
                  <a:srgbClr val="000000"/>
                </a:solidFill>
              </a:rPr>
              <a:t>An overnight confinement to a facility.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Admissions Reviewed</a:t>
            </a:r>
            <a:r>
              <a:rPr lang="en-US" sz="1000">
                <a:solidFill>
                  <a:srgbClr val="000000"/>
                </a:solidFill>
              </a:rPr>
              <a:t/>
            </a:r>
            <a:br>
              <a:rPr lang="en-US" sz="1000">
                <a:solidFill>
                  <a:srgbClr val="000000"/>
                </a:solidFill>
              </a:rPr>
            </a:br>
            <a:r>
              <a:rPr lang="en-US" sz="1000">
                <a:solidFill>
                  <a:srgbClr val="000000"/>
                </a:solidFill>
              </a:rPr>
              <a:t>Activity performed by a nurse prior to a scheduled admission to identify and address any issues challenges or gaps.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Asthma Inhaled Corticosteroids</a:t>
            </a:r>
            <a:r>
              <a:rPr lang="en-US" sz="1000">
                <a:solidFill>
                  <a:srgbClr val="000000"/>
                </a:solidFill>
              </a:rPr>
              <a:t/>
            </a:r>
            <a:br>
              <a:rPr lang="en-US" sz="1000">
                <a:solidFill>
                  <a:srgbClr val="000000"/>
                </a:solidFill>
              </a:rPr>
            </a:br>
            <a:r>
              <a:rPr lang="en-US" sz="1000">
                <a:solidFill>
                  <a:srgbClr val="000000"/>
                </a:solidFill>
              </a:rPr>
              <a:t>Asthma Inhaled Corticosteroids are often prescribed as a treatment for asthma.</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Breast Cancer Screening</a:t>
            </a:r>
            <a:r>
              <a:rPr lang="en-US" sz="1000">
                <a:solidFill>
                  <a:srgbClr val="000000"/>
                </a:solidFill>
              </a:rPr>
              <a:t/>
            </a:r>
            <a:br>
              <a:rPr lang="en-US" sz="1000">
                <a:solidFill>
                  <a:srgbClr val="000000"/>
                </a:solidFill>
              </a:rPr>
            </a:br>
            <a:r>
              <a:rPr lang="en-US" sz="1000">
                <a:solidFill>
                  <a:srgbClr val="000000"/>
                </a:solidFill>
              </a:rPr>
              <a:t>Measures the percent of qualified women 40-69 years of age that are compliant with mammogram screening.</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Capitation</a:t>
            </a:r>
            <a:r>
              <a:rPr lang="en-US" sz="1000">
                <a:solidFill>
                  <a:srgbClr val="000000"/>
                </a:solidFill>
              </a:rPr>
              <a:t/>
            </a:r>
            <a:br>
              <a:rPr lang="en-US" sz="1000">
                <a:solidFill>
                  <a:srgbClr val="000000"/>
                </a:solidFill>
              </a:rPr>
            </a:br>
            <a:r>
              <a:rPr lang="en-US" sz="1000">
                <a:solidFill>
                  <a:srgbClr val="000000"/>
                </a:solidFill>
              </a:rPr>
              <a:t>Arrangement where network providers receive a set dollar amount of money per covered member assigned to their practice even if no services rendered.</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Cardiac catheterization</a:t>
            </a:r>
            <a:r>
              <a:rPr lang="en-US" sz="1000">
                <a:solidFill>
                  <a:srgbClr val="000000"/>
                </a:solidFill>
              </a:rPr>
              <a:t/>
            </a:r>
            <a:br>
              <a:rPr lang="en-US" sz="1000">
                <a:solidFill>
                  <a:srgbClr val="000000"/>
                </a:solidFill>
              </a:rPr>
            </a:br>
            <a:r>
              <a:rPr lang="en-US" sz="1000">
                <a:solidFill>
                  <a:srgbClr val="000000"/>
                </a:solidFill>
              </a:rPr>
              <a:t>A medical procedure used to diagnose and treat certain heart conditions.</a:t>
            </a:r>
            <a:br>
              <a:rPr lang="en-US" sz="1000">
                <a:solidFill>
                  <a:srgbClr val="000000"/>
                </a:solidFill>
              </a:rPr>
            </a:br>
            <a:endParaRPr lang="en-US" sz="1000">
              <a:solidFill>
                <a:srgbClr val="000000"/>
              </a:solidFill>
            </a:endParaRPr>
          </a:p>
        </p:txBody>
      </p:sp>
      <p:sp>
        <p:nvSpPr>
          <p:cNvPr id="6147" name="exstream_shape11097"/>
          <p:cNvSpPr txBox="1">
            <a:spLocks noChangeArrowheads="1"/>
          </p:cNvSpPr>
          <p:nvPr/>
        </p:nvSpPr>
        <p:spPr bwMode="auto">
          <a:xfrm>
            <a:off x="5105400" y="1609725"/>
            <a:ext cx="4448175"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46" name="exstream_shape11098"/>
          <p:cNvSpPr txBox="1">
            <a:spLocks noChangeArrowheads="1"/>
          </p:cNvSpPr>
          <p:nvPr/>
        </p:nvSpPr>
        <p:spPr bwMode="auto">
          <a:xfrm>
            <a:off x="5105400" y="1609725"/>
            <a:ext cx="4448175"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Case Management</a:t>
            </a:r>
            <a:r>
              <a:rPr lang="en-US" sz="1000">
                <a:solidFill>
                  <a:srgbClr val="000000"/>
                </a:solidFill>
              </a:rPr>
              <a:t/>
            </a:r>
            <a:br>
              <a:rPr lang="en-US" sz="1000">
                <a:solidFill>
                  <a:srgbClr val="000000"/>
                </a:solidFill>
              </a:rPr>
            </a:br>
            <a:r>
              <a:rPr lang="en-US" sz="1000">
                <a:solidFill>
                  <a:srgbClr val="000000"/>
                </a:solidFill>
              </a:rPr>
              <a:t>Coordination of services to help meet a patient's health care needs usually when the patient requires multiple services from multiple providers.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Catastrophic</a:t>
            </a:r>
            <a:r>
              <a:rPr lang="en-US" sz="1000">
                <a:solidFill>
                  <a:srgbClr val="000000"/>
                </a:solidFill>
              </a:rPr>
              <a:t/>
            </a:r>
            <a:br>
              <a:rPr lang="en-US" sz="1000">
                <a:solidFill>
                  <a:srgbClr val="000000"/>
                </a:solidFill>
              </a:rPr>
            </a:br>
            <a:r>
              <a:rPr lang="en-US" sz="1000">
                <a:solidFill>
                  <a:srgbClr val="000000"/>
                </a:solidFill>
              </a:rPr>
              <a:t>Term used to describe when a member has accumulated payments in excess of $50 000 for a specified time period.</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Centers of Excellence</a:t>
            </a:r>
            <a:r>
              <a:rPr lang="en-US" sz="1000">
                <a:solidFill>
                  <a:srgbClr val="000000"/>
                </a:solidFill>
              </a:rPr>
              <a:t/>
            </a:r>
            <a:br>
              <a:rPr lang="en-US" sz="1000">
                <a:solidFill>
                  <a:srgbClr val="000000"/>
                </a:solidFill>
              </a:rPr>
            </a:br>
            <a:r>
              <a:rPr lang="en-US" sz="1000">
                <a:solidFill>
                  <a:srgbClr val="000000"/>
                </a:solidFill>
              </a:rPr>
              <a:t>Cigna's defined network of facilities deemed superior in status due to their clinical and financial performance in providing patient care.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Cervical Cancer Screening</a:t>
            </a:r>
            <a:r>
              <a:rPr lang="en-US" sz="1000">
                <a:solidFill>
                  <a:srgbClr val="000000"/>
                </a:solidFill>
              </a:rPr>
              <a:t/>
            </a:r>
            <a:br>
              <a:rPr lang="en-US" sz="1000">
                <a:solidFill>
                  <a:srgbClr val="000000"/>
                </a:solidFill>
              </a:rPr>
            </a:br>
            <a:r>
              <a:rPr lang="en-US" sz="1000">
                <a:solidFill>
                  <a:srgbClr val="000000"/>
                </a:solidFill>
              </a:rPr>
              <a:t>Measures the percent of qualified members greater than 29 years of age who received at least one pap smear.</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Chronic</a:t>
            </a:r>
            <a:r>
              <a:rPr lang="en-US" sz="1000">
                <a:solidFill>
                  <a:srgbClr val="000000"/>
                </a:solidFill>
              </a:rPr>
              <a:t/>
            </a:r>
            <a:br>
              <a:rPr lang="en-US" sz="1000">
                <a:solidFill>
                  <a:srgbClr val="000000"/>
                </a:solidFill>
              </a:rPr>
            </a:br>
            <a:r>
              <a:rPr lang="en-US" sz="1000">
                <a:solidFill>
                  <a:srgbClr val="000000"/>
                </a:solidFill>
              </a:rPr>
              <a:t>Defined as an illness or sickness that is not curable but may be controlled with treatment.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Chronic Obstructive Pulmonary Disease (COPD)</a:t>
            </a:r>
            <a:r>
              <a:rPr lang="en-US" sz="1000">
                <a:solidFill>
                  <a:srgbClr val="000000"/>
                </a:solidFill>
              </a:rPr>
              <a:t/>
            </a:r>
            <a:br>
              <a:rPr lang="en-US" sz="1000">
                <a:solidFill>
                  <a:srgbClr val="000000"/>
                </a:solidFill>
              </a:rPr>
            </a:br>
            <a:r>
              <a:rPr lang="en-US" sz="1000">
                <a:solidFill>
                  <a:srgbClr val="000000"/>
                </a:solidFill>
              </a:rPr>
              <a:t>Defines a group of diseases characterized by airflow obstruction and includes chronic bronchitis and emphysema.</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Churn</a:t>
            </a:r>
            <a:r>
              <a:rPr lang="en-US" sz="1000">
                <a:solidFill>
                  <a:srgbClr val="000000"/>
                </a:solidFill>
              </a:rPr>
              <a:t/>
            </a:r>
            <a:br>
              <a:rPr lang="en-US" sz="1000">
                <a:solidFill>
                  <a:srgbClr val="000000"/>
                </a:solidFill>
              </a:rPr>
            </a:br>
            <a:r>
              <a:rPr lang="en-US" sz="1000">
                <a:solidFill>
                  <a:srgbClr val="000000"/>
                </a:solidFill>
              </a:rPr>
              <a:t>Those members who either enrolled or disenrolled or did both during the analysis period (includes newborns).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Coinsurance</a:t>
            </a:r>
            <a:r>
              <a:rPr lang="en-US" sz="1000">
                <a:solidFill>
                  <a:srgbClr val="000000"/>
                </a:solidFill>
              </a:rPr>
              <a:t/>
            </a:r>
            <a:br>
              <a:rPr lang="en-US" sz="1000">
                <a:solidFill>
                  <a:srgbClr val="000000"/>
                </a:solidFill>
              </a:rPr>
            </a:br>
            <a:r>
              <a:rPr lang="en-US" sz="1000">
                <a:solidFill>
                  <a:srgbClr val="000000"/>
                </a:solidFill>
              </a:rPr>
              <a:t>The percentage of covered expenses paid by the member when costs are being shared by both the plan and the individual member.</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Colon Cancer Screening</a:t>
            </a:r>
            <a:r>
              <a:rPr lang="en-US" sz="1000">
                <a:solidFill>
                  <a:srgbClr val="000000"/>
                </a:solidFill>
              </a:rPr>
              <a:t/>
            </a:r>
            <a:br>
              <a:rPr lang="en-US" sz="1000">
                <a:solidFill>
                  <a:srgbClr val="000000"/>
                </a:solidFill>
              </a:rPr>
            </a:br>
            <a:r>
              <a:rPr lang="en-US" sz="1000">
                <a:solidFill>
                  <a:srgbClr val="000000"/>
                </a:solidFill>
              </a:rPr>
              <a:t>Colorectal Cancer Screening (CRC) can detect pre-malignant polyps and guide their removal which in theory can prevent the development of colon cancer.</a:t>
            </a:r>
            <a:br>
              <a:rPr lang="en-US" sz="1000">
                <a:solidFill>
                  <a:srgbClr val="000000"/>
                </a:solidFill>
              </a:rPr>
            </a:br>
            <a:endParaRPr lang="en-US" sz="1000">
              <a:solidFill>
                <a:srgbClr val="000000"/>
              </a:solidFill>
            </a:endParaRPr>
          </a:p>
        </p:txBody>
      </p:sp>
    </p:spTree>
    <p:extLst>
      <p:ext uri="{BB962C8B-B14F-4D97-AF65-F5344CB8AC3E}">
        <p14:creationId xmlns:p14="http://schemas.microsoft.com/office/powerpoint/2010/main" val="3618128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4" name="exstream_shape11099"/>
          <p:cNvSpPr>
            <a:spLocks noChangeArrowheads="1"/>
          </p:cNvSpPr>
          <p:nvPr/>
        </p:nvSpPr>
        <p:spPr bwMode="auto">
          <a:xfrm>
            <a:off x="457200" y="457200"/>
            <a:ext cx="13430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53" name="exstream_shape11100"/>
          <p:cNvSpPr>
            <a:spLocks noChangeArrowheads="1"/>
          </p:cNvSpPr>
          <p:nvPr/>
        </p:nvSpPr>
        <p:spPr bwMode="auto">
          <a:xfrm>
            <a:off x="457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5152" name="exstream_shape11101"/>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5151" name="exstream_shape11102"/>
          <p:cNvSpPr>
            <a:spLocks noChangeArrowheads="1"/>
          </p:cNvSpPr>
          <p:nvPr/>
        </p:nvSpPr>
        <p:spPr bwMode="auto">
          <a:xfrm>
            <a:off x="1800225" y="457200"/>
            <a:ext cx="3228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50" name="exstream_shape11103"/>
          <p:cNvSpPr>
            <a:spLocks noChangeArrowheads="1"/>
          </p:cNvSpPr>
          <p:nvPr/>
        </p:nvSpPr>
        <p:spPr bwMode="auto">
          <a:xfrm>
            <a:off x="1800225" y="457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5149" name="exstream_shape11104"/>
          <p:cNvSpPr>
            <a:spLocks noChangeArrowheads="1"/>
          </p:cNvSpPr>
          <p:nvPr/>
        </p:nvSpPr>
        <p:spPr bwMode="auto">
          <a:xfrm>
            <a:off x="5029200" y="457200"/>
            <a:ext cx="4572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48" name="exstream_shape11105"/>
          <p:cNvSpPr>
            <a:spLocks noChangeArrowheads="1"/>
          </p:cNvSpPr>
          <p:nvPr/>
        </p:nvSpPr>
        <p:spPr bwMode="auto">
          <a:xfrm>
            <a:off x="9601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5147" name="exstream_shape11106"/>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5146" name="exstream_shape11107"/>
          <p:cNvSpPr>
            <a:spLocks noChangeArrowheads="1"/>
          </p:cNvSpPr>
          <p:nvPr/>
        </p:nvSpPr>
        <p:spPr bwMode="auto">
          <a:xfrm>
            <a:off x="457200" y="1400175"/>
            <a:ext cx="13430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45" name="exstream_shape11108"/>
          <p:cNvSpPr>
            <a:spLocks noChangeArrowheads="1"/>
          </p:cNvSpPr>
          <p:nvPr/>
        </p:nvSpPr>
        <p:spPr bwMode="auto">
          <a:xfrm>
            <a:off x="457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5144" name="exstream_shape11109"/>
          <p:cNvSpPr>
            <a:spLocks noChangeArrowheads="1"/>
          </p:cNvSpPr>
          <p:nvPr/>
        </p:nvSpPr>
        <p:spPr bwMode="auto">
          <a:xfrm>
            <a:off x="1800225" y="1400175"/>
            <a:ext cx="32289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43" name="exstream_shape11110"/>
          <p:cNvSpPr>
            <a:spLocks noChangeArrowheads="1"/>
          </p:cNvSpPr>
          <p:nvPr/>
        </p:nvSpPr>
        <p:spPr bwMode="auto">
          <a:xfrm>
            <a:off x="5029200" y="1400175"/>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42" name="exstream_shape11111"/>
          <p:cNvSpPr>
            <a:spLocks noChangeArrowheads="1"/>
          </p:cNvSpPr>
          <p:nvPr/>
        </p:nvSpPr>
        <p:spPr bwMode="auto">
          <a:xfrm>
            <a:off x="9601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5141" name="exstream_shape11112"/>
          <p:cNvSpPr>
            <a:spLocks noChangeArrowheads="1"/>
          </p:cNvSpPr>
          <p:nvPr/>
        </p:nvSpPr>
        <p:spPr bwMode="auto">
          <a:xfrm>
            <a:off x="457200" y="1533525"/>
            <a:ext cx="13430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40" name="exstream_shape11113"/>
          <p:cNvSpPr>
            <a:spLocks noChangeArrowheads="1"/>
          </p:cNvSpPr>
          <p:nvPr/>
        </p:nvSpPr>
        <p:spPr bwMode="auto">
          <a:xfrm>
            <a:off x="457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5139" name="exstream_shape11114"/>
          <p:cNvSpPr>
            <a:spLocks noChangeArrowheads="1"/>
          </p:cNvSpPr>
          <p:nvPr/>
        </p:nvSpPr>
        <p:spPr bwMode="auto">
          <a:xfrm>
            <a:off x="1800225" y="1533525"/>
            <a:ext cx="322897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38" name="exstream_shape11115"/>
          <p:cNvSpPr>
            <a:spLocks noChangeArrowheads="1"/>
          </p:cNvSpPr>
          <p:nvPr/>
        </p:nvSpPr>
        <p:spPr bwMode="auto">
          <a:xfrm>
            <a:off x="5029200" y="1533525"/>
            <a:ext cx="4572000"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37" name="exstream_shape11116"/>
          <p:cNvSpPr>
            <a:spLocks noChangeArrowheads="1"/>
          </p:cNvSpPr>
          <p:nvPr/>
        </p:nvSpPr>
        <p:spPr bwMode="auto">
          <a:xfrm>
            <a:off x="9601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5136" name="exstream_shape11117"/>
          <p:cNvSpPr>
            <a:spLocks noChangeArrowheads="1"/>
          </p:cNvSpPr>
          <p:nvPr/>
        </p:nvSpPr>
        <p:spPr bwMode="auto">
          <a:xfrm>
            <a:off x="457200" y="5086350"/>
            <a:ext cx="13430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35" name="exstream_shape11118"/>
          <p:cNvSpPr>
            <a:spLocks noChangeArrowheads="1"/>
          </p:cNvSpPr>
          <p:nvPr/>
        </p:nvSpPr>
        <p:spPr bwMode="auto">
          <a:xfrm>
            <a:off x="457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5134" name="exstream_shape11119"/>
          <p:cNvSpPr>
            <a:spLocks noChangeArrowheads="1"/>
          </p:cNvSpPr>
          <p:nvPr/>
        </p:nvSpPr>
        <p:spPr bwMode="auto">
          <a:xfrm>
            <a:off x="457200" y="7229475"/>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5133" name="exstream_shape11120"/>
          <p:cNvSpPr>
            <a:spLocks noChangeArrowheads="1"/>
          </p:cNvSpPr>
          <p:nvPr/>
        </p:nvSpPr>
        <p:spPr bwMode="auto">
          <a:xfrm>
            <a:off x="1800225" y="5086350"/>
            <a:ext cx="322897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32" name="exstream_shape11121"/>
          <p:cNvSpPr>
            <a:spLocks noChangeArrowheads="1"/>
          </p:cNvSpPr>
          <p:nvPr/>
        </p:nvSpPr>
        <p:spPr bwMode="auto">
          <a:xfrm>
            <a:off x="1800225" y="7229475"/>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5131" name="exstream_shape11122"/>
          <p:cNvSpPr>
            <a:spLocks noChangeArrowheads="1"/>
          </p:cNvSpPr>
          <p:nvPr/>
        </p:nvSpPr>
        <p:spPr bwMode="auto">
          <a:xfrm>
            <a:off x="5029200" y="5086350"/>
            <a:ext cx="4572000"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30" name="exstream_shape11123"/>
          <p:cNvSpPr>
            <a:spLocks noChangeArrowheads="1"/>
          </p:cNvSpPr>
          <p:nvPr/>
        </p:nvSpPr>
        <p:spPr bwMode="auto">
          <a:xfrm>
            <a:off x="9601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5129" name="exstream_shape11124"/>
          <p:cNvSpPr>
            <a:spLocks noChangeArrowheads="1"/>
          </p:cNvSpPr>
          <p:nvPr/>
        </p:nvSpPr>
        <p:spPr bwMode="auto">
          <a:xfrm>
            <a:off x="5029200" y="7229475"/>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5128" name="exstream_shape11125"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5127" name="exstream_shape11126"/>
          <p:cNvSpPr>
            <a:spLocks noChangeArrowheads="1"/>
          </p:cNvSpPr>
          <p:nvPr/>
        </p:nvSpPr>
        <p:spPr bwMode="auto">
          <a:xfrm>
            <a:off x="1390650" y="771525"/>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Glossary</a:t>
            </a:r>
          </a:p>
        </p:txBody>
      </p:sp>
      <p:sp>
        <p:nvSpPr>
          <p:cNvPr id="5126" name="exstream_shape11127"/>
          <p:cNvSpPr>
            <a:spLocks noChangeArrowheads="1"/>
          </p:cNvSpPr>
          <p:nvPr/>
        </p:nvSpPr>
        <p:spPr bwMode="auto">
          <a:xfrm>
            <a:off x="1390650" y="1076325"/>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125" name="exstream_shape11128"/>
          <p:cNvSpPr txBox="1">
            <a:spLocks noChangeArrowheads="1"/>
          </p:cNvSpPr>
          <p:nvPr/>
        </p:nvSpPr>
        <p:spPr bwMode="auto">
          <a:xfrm>
            <a:off x="514350" y="1600200"/>
            <a:ext cx="4448175"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124" name="exstream_shape11129"/>
          <p:cNvSpPr txBox="1">
            <a:spLocks noChangeArrowheads="1"/>
          </p:cNvSpPr>
          <p:nvPr/>
        </p:nvSpPr>
        <p:spPr bwMode="auto">
          <a:xfrm>
            <a:off x="514350" y="1600200"/>
            <a:ext cx="4448175"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Convenience Care</a:t>
            </a:r>
            <a:r>
              <a:rPr lang="en-US" sz="1000">
                <a:solidFill>
                  <a:srgbClr val="000000"/>
                </a:solidFill>
              </a:rPr>
              <a:t/>
            </a:r>
            <a:br>
              <a:rPr lang="en-US" sz="1000">
                <a:solidFill>
                  <a:srgbClr val="000000"/>
                </a:solidFill>
              </a:rPr>
            </a:br>
            <a:r>
              <a:rPr lang="en-US" sz="1000">
                <a:solidFill>
                  <a:srgbClr val="000000"/>
                </a:solidFill>
              </a:rPr>
              <a:t>Treatment for common family ailments such as strep throat pinkeye and athlete's foot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Coordination of Benefits (COB)</a:t>
            </a:r>
            <a:r>
              <a:rPr lang="en-US" sz="1000">
                <a:solidFill>
                  <a:srgbClr val="000000"/>
                </a:solidFill>
              </a:rPr>
              <a:t/>
            </a:r>
            <a:br>
              <a:rPr lang="en-US" sz="1000">
                <a:solidFill>
                  <a:srgbClr val="000000"/>
                </a:solidFill>
              </a:rPr>
            </a:br>
            <a:r>
              <a:rPr lang="en-US" sz="1000">
                <a:solidFill>
                  <a:srgbClr val="000000"/>
                </a:solidFill>
              </a:rPr>
              <a:t>The amount saved when Cigna is the secondary insurer. It represents the difference between what Cigna pays and (COB) what it would have paid if it were primary.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Copay</a:t>
            </a:r>
            <a:r>
              <a:rPr lang="en-US" sz="1000">
                <a:solidFill>
                  <a:srgbClr val="000000"/>
                </a:solidFill>
              </a:rPr>
              <a:t/>
            </a:r>
            <a:br>
              <a:rPr lang="en-US" sz="1000">
                <a:solidFill>
                  <a:srgbClr val="000000"/>
                </a:solidFill>
              </a:rPr>
            </a:br>
            <a:r>
              <a:rPr lang="en-US" sz="1000">
                <a:solidFill>
                  <a:srgbClr val="000000"/>
                </a:solidFill>
              </a:rPr>
              <a:t>Predetermined fees for medical services covered by a benefit plan which are paid by the member at the time of service.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Coronary angioplasty</a:t>
            </a:r>
            <a:r>
              <a:rPr lang="en-US" sz="1000">
                <a:solidFill>
                  <a:srgbClr val="000000"/>
                </a:solidFill>
              </a:rPr>
              <a:t/>
            </a:r>
            <a:br>
              <a:rPr lang="en-US" sz="1000">
                <a:solidFill>
                  <a:srgbClr val="000000"/>
                </a:solidFill>
              </a:rPr>
            </a:br>
            <a:r>
              <a:rPr lang="en-US" sz="1000">
                <a:solidFill>
                  <a:srgbClr val="000000"/>
                </a:solidFill>
              </a:rPr>
              <a:t>A medical procedure in which a balloon is used to open a blockage in a coronary (heart) artery narrowed by atherosclerosis improving blood flow.</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Coronary Artery Bypass Graft (CABG)</a:t>
            </a:r>
            <a:r>
              <a:rPr lang="en-US" sz="1000">
                <a:solidFill>
                  <a:srgbClr val="000000"/>
                </a:solidFill>
              </a:rPr>
              <a:t/>
            </a:r>
            <a:br>
              <a:rPr lang="en-US" sz="1000">
                <a:solidFill>
                  <a:srgbClr val="000000"/>
                </a:solidFill>
              </a:rPr>
            </a:br>
            <a:r>
              <a:rPr lang="en-US" sz="1000">
                <a:solidFill>
                  <a:srgbClr val="000000"/>
                </a:solidFill>
              </a:rPr>
              <a:t>Surgery where blood flow is rerouted through a new artery or vein that is grafted around diseased sections of coronary arteries.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Cost Share</a:t>
            </a:r>
            <a:r>
              <a:rPr lang="en-US" sz="1000">
                <a:solidFill>
                  <a:srgbClr val="000000"/>
                </a:solidFill>
              </a:rPr>
              <a:t/>
            </a:r>
            <a:br>
              <a:rPr lang="en-US" sz="1000">
                <a:solidFill>
                  <a:srgbClr val="000000"/>
                </a:solidFill>
              </a:rPr>
            </a:br>
            <a:r>
              <a:rPr lang="en-US" sz="1000">
                <a:solidFill>
                  <a:srgbClr val="000000"/>
                </a:solidFill>
              </a:rPr>
              <a:t>Benefit plan arrangement requiring that the participant pay a portion of the costs. This includes copayments coinsurance and deductibles.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Covered Charges</a:t>
            </a:r>
            <a:r>
              <a:rPr lang="en-US" sz="1000">
                <a:solidFill>
                  <a:srgbClr val="000000"/>
                </a:solidFill>
              </a:rPr>
              <a:t/>
            </a:r>
            <a:br>
              <a:rPr lang="en-US" sz="1000">
                <a:solidFill>
                  <a:srgbClr val="000000"/>
                </a:solidFill>
              </a:rPr>
            </a:br>
            <a:r>
              <a:rPr lang="en-US" sz="1000">
                <a:solidFill>
                  <a:srgbClr val="000000"/>
                </a:solidFill>
              </a:rPr>
              <a:t>Net charges minus the items not covered by the benefit plan. Items not covered include charges for ineligible services network discounts etc.</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CT</a:t>
            </a:r>
            <a:r>
              <a:rPr lang="en-US" sz="1000">
                <a:solidFill>
                  <a:srgbClr val="000000"/>
                </a:solidFill>
              </a:rPr>
              <a:t/>
            </a:r>
            <a:br>
              <a:rPr lang="en-US" sz="1000">
                <a:solidFill>
                  <a:srgbClr val="000000"/>
                </a:solidFill>
              </a:rPr>
            </a:br>
            <a:r>
              <a:rPr lang="en-US" sz="1000">
                <a:solidFill>
                  <a:srgbClr val="000000"/>
                </a:solidFill>
              </a:rPr>
              <a:t>A diagnostic imaging scan also called a "Cat Scan" (computed tomography).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Deductible</a:t>
            </a:r>
            <a:r>
              <a:rPr lang="en-US" sz="1000">
                <a:solidFill>
                  <a:srgbClr val="000000"/>
                </a:solidFill>
              </a:rPr>
              <a:t/>
            </a:r>
            <a:br>
              <a:rPr lang="en-US" sz="1000">
                <a:solidFill>
                  <a:srgbClr val="000000"/>
                </a:solidFill>
              </a:rPr>
            </a:br>
            <a:r>
              <a:rPr lang="en-US" sz="1000">
                <a:solidFill>
                  <a:srgbClr val="000000"/>
                </a:solidFill>
              </a:rPr>
              <a:t>An amount specified in plan design that must be paid by member for covered expenses in a benefit period before the plan will pay benefits.</a:t>
            </a:r>
            <a:br>
              <a:rPr lang="en-US" sz="1000">
                <a:solidFill>
                  <a:srgbClr val="000000"/>
                </a:solidFill>
              </a:rPr>
            </a:br>
            <a:endParaRPr lang="en-US" sz="1000">
              <a:solidFill>
                <a:srgbClr val="000000"/>
              </a:solidFill>
            </a:endParaRPr>
          </a:p>
        </p:txBody>
      </p:sp>
      <p:sp>
        <p:nvSpPr>
          <p:cNvPr id="5123" name="exstream_shape11130"/>
          <p:cNvSpPr txBox="1">
            <a:spLocks noChangeArrowheads="1"/>
          </p:cNvSpPr>
          <p:nvPr/>
        </p:nvSpPr>
        <p:spPr bwMode="auto">
          <a:xfrm>
            <a:off x="5086350" y="1600200"/>
            <a:ext cx="4448175"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122" name="exstream_shape11131"/>
          <p:cNvSpPr txBox="1">
            <a:spLocks noChangeArrowheads="1"/>
          </p:cNvSpPr>
          <p:nvPr/>
        </p:nvSpPr>
        <p:spPr bwMode="auto">
          <a:xfrm>
            <a:off x="5086350" y="1600200"/>
            <a:ext cx="4448175"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Demographic Risk Score</a:t>
            </a:r>
            <a:r>
              <a:rPr lang="en-US" sz="1000">
                <a:solidFill>
                  <a:srgbClr val="000000"/>
                </a:solidFill>
              </a:rPr>
              <a:t/>
            </a:r>
            <a:br>
              <a:rPr lang="en-US" sz="1000">
                <a:solidFill>
                  <a:srgbClr val="000000"/>
                </a:solidFill>
              </a:rPr>
            </a:br>
            <a:r>
              <a:rPr lang="en-US" sz="1000">
                <a:solidFill>
                  <a:srgbClr val="000000"/>
                </a:solidFill>
              </a:rPr>
              <a:t>Risks based on gender and age of the member.</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Denied Charges</a:t>
            </a:r>
            <a:r>
              <a:rPr lang="en-US" sz="1000">
                <a:solidFill>
                  <a:srgbClr val="000000"/>
                </a:solidFill>
              </a:rPr>
              <a:t/>
            </a:r>
            <a:br>
              <a:rPr lang="en-US" sz="1000">
                <a:solidFill>
                  <a:srgbClr val="000000"/>
                </a:solidFill>
              </a:rPr>
            </a:br>
            <a:r>
              <a:rPr lang="en-US" sz="1000">
                <a:solidFill>
                  <a:srgbClr val="000000"/>
                </a:solidFill>
              </a:rPr>
              <a:t>Amounts not covered due to lack of information about the claim.</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Diabetes retinopathy</a:t>
            </a:r>
            <a:r>
              <a:rPr lang="en-US" sz="1000">
                <a:solidFill>
                  <a:srgbClr val="000000"/>
                </a:solidFill>
              </a:rPr>
              <a:t/>
            </a:r>
            <a:br>
              <a:rPr lang="en-US" sz="1000">
                <a:solidFill>
                  <a:srgbClr val="000000"/>
                </a:solidFill>
              </a:rPr>
            </a:br>
            <a:r>
              <a:rPr lang="en-US" sz="1000">
                <a:solidFill>
                  <a:srgbClr val="000000"/>
                </a:solidFill>
              </a:rPr>
              <a:t>Diabetic retinopathy is the most common diabetic eye disease and a leading cause of blindness in American adults.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Diagnostic Testing</a:t>
            </a:r>
            <a:r>
              <a:rPr lang="en-US" sz="1000">
                <a:solidFill>
                  <a:srgbClr val="000000"/>
                </a:solidFill>
              </a:rPr>
              <a:t/>
            </a:r>
            <a:br>
              <a:rPr lang="en-US" sz="1000">
                <a:solidFill>
                  <a:srgbClr val="000000"/>
                </a:solidFill>
              </a:rPr>
            </a:br>
            <a:r>
              <a:rPr lang="en-US" sz="1000">
                <a:solidFill>
                  <a:srgbClr val="000000"/>
                </a:solidFill>
              </a:rPr>
              <a:t>Refers to other significant testing procedures not named - examples include: doppler electrocardiograph cardiac ultrasound and sleep studies.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Discounts</a:t>
            </a:r>
            <a:r>
              <a:rPr lang="en-US" sz="1000">
                <a:solidFill>
                  <a:srgbClr val="000000"/>
                </a:solidFill>
              </a:rPr>
              <a:t/>
            </a:r>
            <a:br>
              <a:rPr lang="en-US" sz="1000">
                <a:solidFill>
                  <a:srgbClr val="000000"/>
                </a:solidFill>
              </a:rPr>
            </a:br>
            <a:r>
              <a:rPr lang="en-US" sz="1000">
                <a:solidFill>
                  <a:srgbClr val="000000"/>
                </a:solidFill>
              </a:rPr>
              <a:t>Amounts reduced by a contractual fee arrangement with network participating providers prompt pay arrangements or Hospital Savings Program (HSP).</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Emergency Room - Diagnostic Groupings</a:t>
            </a:r>
            <a:r>
              <a:rPr lang="en-US" sz="1000">
                <a:solidFill>
                  <a:srgbClr val="000000"/>
                </a:solidFill>
              </a:rPr>
              <a:t/>
            </a:r>
            <a:br>
              <a:rPr lang="en-US" sz="1000">
                <a:solidFill>
                  <a:srgbClr val="000000"/>
                </a:solidFill>
              </a:rPr>
            </a:br>
            <a:r>
              <a:rPr lang="en-US" sz="1000">
                <a:solidFill>
                  <a:srgbClr val="000000"/>
                </a:solidFill>
              </a:rPr>
              <a:t>Musc - Musculoskeletal</a:t>
            </a:r>
            <a:br>
              <a:rPr lang="en-US" sz="1000">
                <a:solidFill>
                  <a:srgbClr val="000000"/>
                </a:solidFill>
              </a:rPr>
            </a:br>
            <a:r>
              <a:rPr lang="en-US" sz="1000">
                <a:solidFill>
                  <a:srgbClr val="000000"/>
                </a:solidFill>
              </a:rPr>
              <a:t>ENT - Ear/Nose/Throat </a:t>
            </a:r>
            <a:br>
              <a:rPr lang="en-US" sz="1000">
                <a:solidFill>
                  <a:srgbClr val="000000"/>
                </a:solidFill>
              </a:rPr>
            </a:br>
            <a:r>
              <a:rPr lang="en-US" sz="1000">
                <a:solidFill>
                  <a:srgbClr val="000000"/>
                </a:solidFill>
              </a:rPr>
              <a:t>Skin - Skin </a:t>
            </a:r>
            <a:br>
              <a:rPr lang="en-US" sz="1000">
                <a:solidFill>
                  <a:srgbClr val="000000"/>
                </a:solidFill>
              </a:rPr>
            </a:br>
            <a:r>
              <a:rPr lang="en-US" sz="1000">
                <a:solidFill>
                  <a:srgbClr val="000000"/>
                </a:solidFill>
              </a:rPr>
              <a:t>Resp - Respiratory </a:t>
            </a:r>
            <a:br>
              <a:rPr lang="en-US" sz="1000">
                <a:solidFill>
                  <a:srgbClr val="000000"/>
                </a:solidFill>
              </a:rPr>
            </a:br>
            <a:r>
              <a:rPr lang="en-US" sz="1000">
                <a:solidFill>
                  <a:srgbClr val="000000"/>
                </a:solidFill>
              </a:rPr>
              <a:t>Circ - Circulatory </a:t>
            </a:r>
            <a:br>
              <a:rPr lang="en-US" sz="1000">
                <a:solidFill>
                  <a:srgbClr val="000000"/>
                </a:solidFill>
              </a:rPr>
            </a:br>
            <a:r>
              <a:rPr lang="en-US" sz="1000">
                <a:solidFill>
                  <a:srgbClr val="000000"/>
                </a:solidFill>
              </a:rPr>
              <a:t>Dig - Digestive </a:t>
            </a:r>
            <a:br>
              <a:rPr lang="en-US" sz="1000">
                <a:solidFill>
                  <a:srgbClr val="000000"/>
                </a:solidFill>
              </a:rPr>
            </a:br>
            <a:r>
              <a:rPr lang="en-US" sz="1000">
                <a:solidFill>
                  <a:srgbClr val="000000"/>
                </a:solidFill>
              </a:rPr>
              <a:t>Inj - Injury </a:t>
            </a:r>
            <a:br>
              <a:rPr lang="en-US" sz="1000">
                <a:solidFill>
                  <a:srgbClr val="000000"/>
                </a:solidFill>
              </a:rPr>
            </a:br>
            <a:r>
              <a:rPr lang="en-US" sz="1000">
                <a:solidFill>
                  <a:srgbClr val="000000"/>
                </a:solidFill>
              </a:rPr>
              <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Episode Risk Group (ERG)</a:t>
            </a:r>
            <a:r>
              <a:rPr lang="en-US" sz="1000">
                <a:solidFill>
                  <a:srgbClr val="000000"/>
                </a:solidFill>
              </a:rPr>
              <a:t/>
            </a:r>
            <a:br>
              <a:rPr lang="en-US" sz="1000">
                <a:solidFill>
                  <a:srgbClr val="000000"/>
                </a:solidFill>
              </a:rPr>
            </a:br>
            <a:r>
              <a:rPr lang="en-US" sz="1000">
                <a:solidFill>
                  <a:srgbClr val="000000"/>
                </a:solidFill>
              </a:rPr>
              <a:t>Uses pre-determined weights and a member's profile to calculate a risk score. This risk assessment is intended to evaluate current and future risks.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Episode Treatment Group (ETG)</a:t>
            </a:r>
            <a:r>
              <a:rPr lang="en-US" sz="1000">
                <a:solidFill>
                  <a:srgbClr val="000000"/>
                </a:solidFill>
              </a:rPr>
              <a:t/>
            </a:r>
            <a:br>
              <a:rPr lang="en-US" sz="1000">
                <a:solidFill>
                  <a:srgbClr val="000000"/>
                </a:solidFill>
              </a:rPr>
            </a:br>
            <a:r>
              <a:rPr lang="en-US" sz="1000">
                <a:solidFill>
                  <a:srgbClr val="000000"/>
                </a:solidFill>
              </a:rPr>
              <a:t>An illness classification methodology derived by analyzing actual claim experience and clinical review.</a:t>
            </a:r>
            <a:br>
              <a:rPr lang="en-US" sz="1000">
                <a:solidFill>
                  <a:srgbClr val="000000"/>
                </a:solidFill>
              </a:rPr>
            </a:br>
            <a:endParaRPr lang="en-US" sz="1000">
              <a:solidFill>
                <a:srgbClr val="000000"/>
              </a:solidFill>
            </a:endParaRPr>
          </a:p>
        </p:txBody>
      </p:sp>
    </p:spTree>
    <p:extLst>
      <p:ext uri="{BB962C8B-B14F-4D97-AF65-F5344CB8AC3E}">
        <p14:creationId xmlns:p14="http://schemas.microsoft.com/office/powerpoint/2010/main" val="1980583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0" name="exstream_shape11099"/>
          <p:cNvSpPr>
            <a:spLocks noChangeArrowheads="1"/>
          </p:cNvSpPr>
          <p:nvPr/>
        </p:nvSpPr>
        <p:spPr bwMode="auto">
          <a:xfrm>
            <a:off x="457200" y="457200"/>
            <a:ext cx="13430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9" name="exstream_shape11100"/>
          <p:cNvSpPr>
            <a:spLocks noChangeArrowheads="1"/>
          </p:cNvSpPr>
          <p:nvPr/>
        </p:nvSpPr>
        <p:spPr bwMode="auto">
          <a:xfrm>
            <a:off x="457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4128" name="exstream_shape11101"/>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4127" name="exstream_shape11102"/>
          <p:cNvSpPr>
            <a:spLocks noChangeArrowheads="1"/>
          </p:cNvSpPr>
          <p:nvPr/>
        </p:nvSpPr>
        <p:spPr bwMode="auto">
          <a:xfrm>
            <a:off x="1800225" y="457200"/>
            <a:ext cx="3228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6" name="exstream_shape11103"/>
          <p:cNvSpPr>
            <a:spLocks noChangeArrowheads="1"/>
          </p:cNvSpPr>
          <p:nvPr/>
        </p:nvSpPr>
        <p:spPr bwMode="auto">
          <a:xfrm>
            <a:off x="1800225" y="457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4125" name="exstream_shape11104"/>
          <p:cNvSpPr>
            <a:spLocks noChangeArrowheads="1"/>
          </p:cNvSpPr>
          <p:nvPr/>
        </p:nvSpPr>
        <p:spPr bwMode="auto">
          <a:xfrm>
            <a:off x="5029200" y="457200"/>
            <a:ext cx="4572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4" name="exstream_shape11105"/>
          <p:cNvSpPr>
            <a:spLocks noChangeArrowheads="1"/>
          </p:cNvSpPr>
          <p:nvPr/>
        </p:nvSpPr>
        <p:spPr bwMode="auto">
          <a:xfrm>
            <a:off x="9601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4123" name="exstream_shape11106"/>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4122" name="exstream_shape11107"/>
          <p:cNvSpPr>
            <a:spLocks noChangeArrowheads="1"/>
          </p:cNvSpPr>
          <p:nvPr/>
        </p:nvSpPr>
        <p:spPr bwMode="auto">
          <a:xfrm>
            <a:off x="457200" y="1400175"/>
            <a:ext cx="13430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1" name="exstream_shape11108"/>
          <p:cNvSpPr>
            <a:spLocks noChangeArrowheads="1"/>
          </p:cNvSpPr>
          <p:nvPr/>
        </p:nvSpPr>
        <p:spPr bwMode="auto">
          <a:xfrm>
            <a:off x="457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4120" name="exstream_shape11109"/>
          <p:cNvSpPr>
            <a:spLocks noChangeArrowheads="1"/>
          </p:cNvSpPr>
          <p:nvPr/>
        </p:nvSpPr>
        <p:spPr bwMode="auto">
          <a:xfrm>
            <a:off x="1800225" y="1400175"/>
            <a:ext cx="32289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9" name="exstream_shape11110"/>
          <p:cNvSpPr>
            <a:spLocks noChangeArrowheads="1"/>
          </p:cNvSpPr>
          <p:nvPr/>
        </p:nvSpPr>
        <p:spPr bwMode="auto">
          <a:xfrm>
            <a:off x="5029200" y="1400175"/>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8" name="exstream_shape11111"/>
          <p:cNvSpPr>
            <a:spLocks noChangeArrowheads="1"/>
          </p:cNvSpPr>
          <p:nvPr/>
        </p:nvSpPr>
        <p:spPr bwMode="auto">
          <a:xfrm>
            <a:off x="9601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4117" name="exstream_shape11112"/>
          <p:cNvSpPr>
            <a:spLocks noChangeArrowheads="1"/>
          </p:cNvSpPr>
          <p:nvPr/>
        </p:nvSpPr>
        <p:spPr bwMode="auto">
          <a:xfrm>
            <a:off x="457200" y="1533525"/>
            <a:ext cx="13430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6" name="exstream_shape11113"/>
          <p:cNvSpPr>
            <a:spLocks noChangeArrowheads="1"/>
          </p:cNvSpPr>
          <p:nvPr/>
        </p:nvSpPr>
        <p:spPr bwMode="auto">
          <a:xfrm>
            <a:off x="457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4115" name="exstream_shape11114"/>
          <p:cNvSpPr>
            <a:spLocks noChangeArrowheads="1"/>
          </p:cNvSpPr>
          <p:nvPr/>
        </p:nvSpPr>
        <p:spPr bwMode="auto">
          <a:xfrm>
            <a:off x="1800225" y="1533525"/>
            <a:ext cx="322897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4" name="exstream_shape11115"/>
          <p:cNvSpPr>
            <a:spLocks noChangeArrowheads="1"/>
          </p:cNvSpPr>
          <p:nvPr/>
        </p:nvSpPr>
        <p:spPr bwMode="auto">
          <a:xfrm>
            <a:off x="5029200" y="1533525"/>
            <a:ext cx="4572000"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3" name="exstream_shape11116"/>
          <p:cNvSpPr>
            <a:spLocks noChangeArrowheads="1"/>
          </p:cNvSpPr>
          <p:nvPr/>
        </p:nvSpPr>
        <p:spPr bwMode="auto">
          <a:xfrm>
            <a:off x="9601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4112" name="exstream_shape11117"/>
          <p:cNvSpPr>
            <a:spLocks noChangeArrowheads="1"/>
          </p:cNvSpPr>
          <p:nvPr/>
        </p:nvSpPr>
        <p:spPr bwMode="auto">
          <a:xfrm>
            <a:off x="457200" y="5086350"/>
            <a:ext cx="13430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1" name="exstream_shape11118"/>
          <p:cNvSpPr>
            <a:spLocks noChangeArrowheads="1"/>
          </p:cNvSpPr>
          <p:nvPr/>
        </p:nvSpPr>
        <p:spPr bwMode="auto">
          <a:xfrm>
            <a:off x="457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4110" name="exstream_shape11119"/>
          <p:cNvSpPr>
            <a:spLocks noChangeArrowheads="1"/>
          </p:cNvSpPr>
          <p:nvPr/>
        </p:nvSpPr>
        <p:spPr bwMode="auto">
          <a:xfrm>
            <a:off x="457200" y="7229475"/>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4109" name="exstream_shape11120"/>
          <p:cNvSpPr>
            <a:spLocks noChangeArrowheads="1"/>
          </p:cNvSpPr>
          <p:nvPr/>
        </p:nvSpPr>
        <p:spPr bwMode="auto">
          <a:xfrm>
            <a:off x="1800225" y="5086350"/>
            <a:ext cx="322897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8" name="exstream_shape11121"/>
          <p:cNvSpPr>
            <a:spLocks noChangeArrowheads="1"/>
          </p:cNvSpPr>
          <p:nvPr/>
        </p:nvSpPr>
        <p:spPr bwMode="auto">
          <a:xfrm>
            <a:off x="1800225" y="7229475"/>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4107" name="exstream_shape11122"/>
          <p:cNvSpPr>
            <a:spLocks noChangeArrowheads="1"/>
          </p:cNvSpPr>
          <p:nvPr/>
        </p:nvSpPr>
        <p:spPr bwMode="auto">
          <a:xfrm>
            <a:off x="5029200" y="5086350"/>
            <a:ext cx="4572000"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6" name="exstream_shape11123"/>
          <p:cNvSpPr>
            <a:spLocks noChangeArrowheads="1"/>
          </p:cNvSpPr>
          <p:nvPr/>
        </p:nvSpPr>
        <p:spPr bwMode="auto">
          <a:xfrm>
            <a:off x="9601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4105" name="exstream_shape11124"/>
          <p:cNvSpPr>
            <a:spLocks noChangeArrowheads="1"/>
          </p:cNvSpPr>
          <p:nvPr/>
        </p:nvSpPr>
        <p:spPr bwMode="auto">
          <a:xfrm>
            <a:off x="5029200" y="7229475"/>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4104" name="exstream_shape11125"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4103" name="exstream_shape11132"/>
          <p:cNvSpPr>
            <a:spLocks noChangeArrowheads="1"/>
          </p:cNvSpPr>
          <p:nvPr/>
        </p:nvSpPr>
        <p:spPr bwMode="auto">
          <a:xfrm>
            <a:off x="1390650" y="771525"/>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Glossary</a:t>
            </a:r>
          </a:p>
        </p:txBody>
      </p:sp>
      <p:sp>
        <p:nvSpPr>
          <p:cNvPr id="4102" name="exstream_shape11133"/>
          <p:cNvSpPr>
            <a:spLocks noChangeArrowheads="1"/>
          </p:cNvSpPr>
          <p:nvPr/>
        </p:nvSpPr>
        <p:spPr bwMode="auto">
          <a:xfrm>
            <a:off x="1390650" y="1076325"/>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1" name="exstream_shape11134"/>
          <p:cNvSpPr txBox="1">
            <a:spLocks noChangeArrowheads="1"/>
          </p:cNvSpPr>
          <p:nvPr/>
        </p:nvSpPr>
        <p:spPr bwMode="auto">
          <a:xfrm>
            <a:off x="514350" y="1600200"/>
            <a:ext cx="4448175"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00" name="exstream_shape11135"/>
          <p:cNvSpPr txBox="1">
            <a:spLocks noChangeArrowheads="1"/>
          </p:cNvSpPr>
          <p:nvPr/>
        </p:nvSpPr>
        <p:spPr bwMode="auto">
          <a:xfrm>
            <a:off x="514350" y="1600200"/>
            <a:ext cx="4448175"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Esophagitis (digestive)</a:t>
            </a:r>
            <a:r>
              <a:rPr lang="en-US" sz="1000">
                <a:solidFill>
                  <a:srgbClr val="000000"/>
                </a:solidFill>
              </a:rPr>
              <a:t/>
            </a:r>
            <a:br>
              <a:rPr lang="en-US" sz="1000">
                <a:solidFill>
                  <a:srgbClr val="000000"/>
                </a:solidFill>
              </a:rPr>
            </a:br>
            <a:r>
              <a:rPr lang="en-US" sz="1000">
                <a:solidFill>
                  <a:srgbClr val="000000"/>
                </a:solidFill>
              </a:rPr>
              <a:t>Inflammation of the lining of the esophagus the tube that carries food from the throat to the stomach.</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Evaluation and Management (E&amp;M)</a:t>
            </a:r>
            <a:r>
              <a:rPr lang="en-US" sz="1000">
                <a:solidFill>
                  <a:srgbClr val="000000"/>
                </a:solidFill>
              </a:rPr>
              <a:t/>
            </a:r>
            <a:br>
              <a:rPr lang="en-US" sz="1000">
                <a:solidFill>
                  <a:srgbClr val="000000"/>
                </a:solidFill>
              </a:rPr>
            </a:br>
            <a:r>
              <a:rPr lang="en-US" sz="1000">
                <a:solidFill>
                  <a:srgbClr val="000000"/>
                </a:solidFill>
              </a:rPr>
              <a:t>E&amp;M services refer to visits and consultations furnished by physicians.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Facility</a:t>
            </a:r>
            <a:r>
              <a:rPr lang="en-US" sz="1000">
                <a:solidFill>
                  <a:srgbClr val="000000"/>
                </a:solidFill>
              </a:rPr>
              <a:t/>
            </a:r>
            <a:br>
              <a:rPr lang="en-US" sz="1000">
                <a:solidFill>
                  <a:srgbClr val="000000"/>
                </a:solidFill>
              </a:rPr>
            </a:br>
            <a:r>
              <a:rPr lang="en-US" sz="1000">
                <a:solidFill>
                  <a:srgbClr val="000000"/>
                </a:solidFill>
              </a:rPr>
              <a:t>A site where health care services are delivered including hospitals convalescent units skilled nursing facilities and birthing centers.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Facility Outpatient</a:t>
            </a:r>
            <a:r>
              <a:rPr lang="en-US" sz="1000">
                <a:solidFill>
                  <a:srgbClr val="000000"/>
                </a:solidFill>
              </a:rPr>
              <a:t/>
            </a:r>
            <a:br>
              <a:rPr lang="en-US" sz="1000">
                <a:solidFill>
                  <a:srgbClr val="000000"/>
                </a:solidFill>
              </a:rPr>
            </a:br>
            <a:r>
              <a:rPr lang="en-US" sz="1000">
                <a:solidFill>
                  <a:srgbClr val="000000"/>
                </a:solidFill>
              </a:rPr>
              <a:t>Refers to services and costs that are incurred at a facility but did not result in an admission.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Fee for Service</a:t>
            </a:r>
            <a:r>
              <a:rPr lang="en-US" sz="1000">
                <a:solidFill>
                  <a:srgbClr val="000000"/>
                </a:solidFill>
              </a:rPr>
              <a:t/>
            </a:r>
            <a:br>
              <a:rPr lang="en-US" sz="1000">
                <a:solidFill>
                  <a:srgbClr val="000000"/>
                </a:solidFill>
              </a:rPr>
            </a:br>
            <a:r>
              <a:rPr lang="en-US" sz="1000">
                <a:solidFill>
                  <a:srgbClr val="000000"/>
                </a:solidFill>
              </a:rPr>
              <a:t>Compensating providers for rendering patient care which is based on an as services are rendered basis.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Gaps In Care</a:t>
            </a:r>
            <a:r>
              <a:rPr lang="en-US" sz="1000">
                <a:solidFill>
                  <a:srgbClr val="000000"/>
                </a:solidFill>
              </a:rPr>
              <a:t/>
            </a:r>
            <a:br>
              <a:rPr lang="en-US" sz="1000">
                <a:solidFill>
                  <a:srgbClr val="000000"/>
                </a:solidFill>
              </a:rPr>
            </a:br>
            <a:r>
              <a:rPr lang="en-US" sz="1000">
                <a:solidFill>
                  <a:srgbClr val="000000"/>
                </a:solidFill>
              </a:rPr>
              <a:t>Occurs when individuals do not receive or adhere to care that is consistent with medically proven guidelines for prevention and treatment.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Gastroenteritis (digestive)</a:t>
            </a:r>
            <a:r>
              <a:rPr lang="en-US" sz="1000">
                <a:solidFill>
                  <a:srgbClr val="000000"/>
                </a:solidFill>
              </a:rPr>
              <a:t/>
            </a:r>
            <a:br>
              <a:rPr lang="en-US" sz="1000">
                <a:solidFill>
                  <a:srgbClr val="000000"/>
                </a:solidFill>
              </a:rPr>
            </a:br>
            <a:r>
              <a:rPr lang="en-US" sz="1000">
                <a:solidFill>
                  <a:srgbClr val="000000"/>
                </a:solidFill>
              </a:rPr>
              <a:t>A condition that causes irritation and inflammation of the stomach and intestines (the gastrointestinal tract).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Generic Drug</a:t>
            </a:r>
            <a:r>
              <a:rPr lang="en-US" sz="1000">
                <a:solidFill>
                  <a:srgbClr val="000000"/>
                </a:solidFill>
              </a:rPr>
              <a:t/>
            </a:r>
            <a:br>
              <a:rPr lang="en-US" sz="1000">
                <a:solidFill>
                  <a:srgbClr val="000000"/>
                </a:solidFill>
              </a:rPr>
            </a:br>
            <a:r>
              <a:rPr lang="en-US" sz="1000">
                <a:solidFill>
                  <a:srgbClr val="000000"/>
                </a:solidFill>
              </a:rPr>
              <a:t>A prescription drug that has the same active-ingredient formula as a brand-name drug.</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HbA1c Test</a:t>
            </a:r>
            <a:r>
              <a:rPr lang="en-US" sz="1000">
                <a:solidFill>
                  <a:srgbClr val="000000"/>
                </a:solidFill>
              </a:rPr>
              <a:t/>
            </a:r>
            <a:br>
              <a:rPr lang="en-US" sz="1000">
                <a:solidFill>
                  <a:srgbClr val="000000"/>
                </a:solidFill>
              </a:rPr>
            </a:br>
            <a:r>
              <a:rPr lang="en-US" sz="1000">
                <a:solidFill>
                  <a:srgbClr val="000000"/>
                </a:solidFill>
              </a:rPr>
              <a:t>Glycohemoglobin blood test measures the average blood glucose level over the past 120 days.</a:t>
            </a:r>
            <a:br>
              <a:rPr lang="en-US" sz="1000">
                <a:solidFill>
                  <a:srgbClr val="000000"/>
                </a:solidFill>
              </a:rPr>
            </a:br>
            <a:endParaRPr lang="en-US" sz="1000">
              <a:solidFill>
                <a:srgbClr val="000000"/>
              </a:solidFill>
            </a:endParaRPr>
          </a:p>
        </p:txBody>
      </p:sp>
      <p:sp>
        <p:nvSpPr>
          <p:cNvPr id="4099" name="exstream_shape11136"/>
          <p:cNvSpPr txBox="1">
            <a:spLocks noChangeArrowheads="1"/>
          </p:cNvSpPr>
          <p:nvPr/>
        </p:nvSpPr>
        <p:spPr bwMode="auto">
          <a:xfrm>
            <a:off x="5086350" y="1600200"/>
            <a:ext cx="4448175"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8" name="exstream_shape11137"/>
          <p:cNvSpPr txBox="1">
            <a:spLocks noChangeArrowheads="1"/>
          </p:cNvSpPr>
          <p:nvPr/>
        </p:nvSpPr>
        <p:spPr bwMode="auto">
          <a:xfrm>
            <a:off x="5086350" y="1600200"/>
            <a:ext cx="4448175"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Health Advisor (HA)</a:t>
            </a:r>
            <a:r>
              <a:rPr lang="en-US" sz="1000">
                <a:solidFill>
                  <a:srgbClr val="000000"/>
                </a:solidFill>
              </a:rPr>
              <a:t/>
            </a:r>
            <a:br>
              <a:rPr lang="en-US" sz="1000">
                <a:solidFill>
                  <a:srgbClr val="000000"/>
                </a:solidFill>
              </a:rPr>
            </a:br>
            <a:r>
              <a:rPr lang="en-US" sz="1000">
                <a:solidFill>
                  <a:srgbClr val="000000"/>
                </a:solidFill>
              </a:rPr>
              <a:t>Registered nurses provide highly personalized management outreach and coaching to help members navigate through healthcare choices.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Health Advocacy</a:t>
            </a:r>
            <a:r>
              <a:rPr lang="en-US" sz="1000">
                <a:solidFill>
                  <a:srgbClr val="000000"/>
                </a:solidFill>
              </a:rPr>
              <a:t/>
            </a:r>
            <a:br>
              <a:rPr lang="en-US" sz="1000">
                <a:solidFill>
                  <a:srgbClr val="000000"/>
                </a:solidFill>
              </a:rPr>
            </a:br>
            <a:r>
              <a:rPr lang="en-US" sz="1000">
                <a:solidFill>
                  <a:srgbClr val="000000"/>
                </a:solidFill>
              </a:rPr>
              <a:t>Health Advocacy is the term Cigna uses to describe the process we use to improve health and lower costs for our customers and members.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Health Information Lines (HIL)</a:t>
            </a:r>
            <a:r>
              <a:rPr lang="en-US" sz="1000">
                <a:solidFill>
                  <a:srgbClr val="000000"/>
                </a:solidFill>
              </a:rPr>
              <a:t/>
            </a:r>
            <a:br>
              <a:rPr lang="en-US" sz="1000">
                <a:solidFill>
                  <a:srgbClr val="000000"/>
                </a:solidFill>
              </a:rPr>
            </a:br>
            <a:r>
              <a:rPr lang="en-US" sz="1000">
                <a:solidFill>
                  <a:srgbClr val="000000"/>
                </a:solidFill>
              </a:rPr>
              <a:t>Supports effective self care offsite by providing convenient access to a registered nurse and audio library.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Healthy Babies Program</a:t>
            </a:r>
            <a:r>
              <a:rPr lang="en-US" sz="1000">
                <a:solidFill>
                  <a:srgbClr val="000000"/>
                </a:solidFill>
              </a:rPr>
              <a:t/>
            </a:r>
            <a:br>
              <a:rPr lang="en-US" sz="1000">
                <a:solidFill>
                  <a:srgbClr val="000000"/>
                </a:solidFill>
              </a:rPr>
            </a:br>
            <a:r>
              <a:rPr lang="en-US" sz="1000">
                <a:solidFill>
                  <a:srgbClr val="000000"/>
                </a:solidFill>
              </a:rPr>
              <a:t>A voluntary prenatal program which offers expectant parents educational materials. Early prenatal care is essential in reducing infant mortality.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Healthy Pregnancies Healthy Babies Program (HPHB)</a:t>
            </a:r>
            <a:r>
              <a:rPr lang="en-US" sz="1000">
                <a:solidFill>
                  <a:srgbClr val="000000"/>
                </a:solidFill>
              </a:rPr>
              <a:t/>
            </a:r>
            <a:br>
              <a:rPr lang="en-US" sz="1000">
                <a:solidFill>
                  <a:srgbClr val="000000"/>
                </a:solidFill>
              </a:rPr>
            </a:br>
            <a:r>
              <a:rPr lang="en-US" sz="1000">
                <a:solidFill>
                  <a:srgbClr val="000000"/>
                </a:solidFill>
              </a:rPr>
              <a:t>HPHB is a comprehensive maternity management program where goal is to reduce the number of pre-term and underweight babies.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In-Network</a:t>
            </a:r>
            <a:r>
              <a:rPr lang="en-US" sz="1000">
                <a:solidFill>
                  <a:srgbClr val="000000"/>
                </a:solidFill>
              </a:rPr>
              <a:t/>
            </a:r>
            <a:br>
              <a:rPr lang="en-US" sz="1000">
                <a:solidFill>
                  <a:srgbClr val="000000"/>
                </a:solidFill>
              </a:rPr>
            </a:br>
            <a:r>
              <a:rPr lang="en-US" sz="1000">
                <a:solidFill>
                  <a:srgbClr val="000000"/>
                </a:solidFill>
              </a:rPr>
              <a:t>Services rendered by providers who are part of a network and with whom Cigna has a contractual relationship.</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Inpatient</a:t>
            </a:r>
            <a:r>
              <a:rPr lang="en-US" sz="1000">
                <a:solidFill>
                  <a:srgbClr val="000000"/>
                </a:solidFill>
              </a:rPr>
              <a:t/>
            </a:r>
            <a:br>
              <a:rPr lang="en-US" sz="1000">
                <a:solidFill>
                  <a:srgbClr val="000000"/>
                </a:solidFill>
              </a:rPr>
            </a:br>
            <a:r>
              <a:rPr lang="en-US" sz="1000">
                <a:solidFill>
                  <a:srgbClr val="000000"/>
                </a:solidFill>
              </a:rPr>
              <a:t>Refers to services and costs that are incurred during a facility admission.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LDL-C Screening</a:t>
            </a:r>
            <a:r>
              <a:rPr lang="en-US" sz="1000">
                <a:solidFill>
                  <a:srgbClr val="000000"/>
                </a:solidFill>
              </a:rPr>
              <a:t/>
            </a:r>
            <a:br>
              <a:rPr lang="en-US" sz="1000">
                <a:solidFill>
                  <a:srgbClr val="000000"/>
                </a:solidFill>
              </a:rPr>
            </a:br>
            <a:r>
              <a:rPr lang="en-US" sz="1000">
                <a:solidFill>
                  <a:srgbClr val="000000"/>
                </a:solidFill>
              </a:rPr>
              <a:t>Blood test which measures low-density lipoprotein cholesterol.</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Mail Order Drugs</a:t>
            </a:r>
            <a:r>
              <a:rPr lang="en-US" sz="1000">
                <a:solidFill>
                  <a:srgbClr val="000000"/>
                </a:solidFill>
              </a:rPr>
              <a:t/>
            </a:r>
            <a:br>
              <a:rPr lang="en-US" sz="1000">
                <a:solidFill>
                  <a:srgbClr val="000000"/>
                </a:solidFill>
              </a:rPr>
            </a:br>
            <a:r>
              <a:rPr lang="en-US" sz="1000">
                <a:solidFill>
                  <a:srgbClr val="000000"/>
                </a:solidFill>
              </a:rPr>
              <a:t>A feature of a pharmacy program that enables a participant to send their prescription (and any applicable copay) directly to a mail-order vendor.</a:t>
            </a:r>
            <a:br>
              <a:rPr lang="en-US" sz="1000">
                <a:solidFill>
                  <a:srgbClr val="000000"/>
                </a:solidFill>
              </a:rPr>
            </a:br>
            <a:endParaRPr lang="en-US" sz="1000">
              <a:solidFill>
                <a:srgbClr val="000000"/>
              </a:solidFill>
            </a:endParaRPr>
          </a:p>
        </p:txBody>
      </p:sp>
    </p:spTree>
    <p:extLst>
      <p:ext uri="{BB962C8B-B14F-4D97-AF65-F5344CB8AC3E}">
        <p14:creationId xmlns:p14="http://schemas.microsoft.com/office/powerpoint/2010/main" val="2649176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6" name="exstream_shape11099"/>
          <p:cNvSpPr>
            <a:spLocks noChangeArrowheads="1"/>
          </p:cNvSpPr>
          <p:nvPr/>
        </p:nvSpPr>
        <p:spPr bwMode="auto">
          <a:xfrm>
            <a:off x="457200" y="457200"/>
            <a:ext cx="13430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105" name="exstream_shape11100"/>
          <p:cNvSpPr>
            <a:spLocks noChangeArrowheads="1"/>
          </p:cNvSpPr>
          <p:nvPr/>
        </p:nvSpPr>
        <p:spPr bwMode="auto">
          <a:xfrm>
            <a:off x="457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3104" name="exstream_shape11101"/>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3103" name="exstream_shape11102"/>
          <p:cNvSpPr>
            <a:spLocks noChangeArrowheads="1"/>
          </p:cNvSpPr>
          <p:nvPr/>
        </p:nvSpPr>
        <p:spPr bwMode="auto">
          <a:xfrm>
            <a:off x="1800225" y="457200"/>
            <a:ext cx="3228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102" name="exstream_shape11103"/>
          <p:cNvSpPr>
            <a:spLocks noChangeArrowheads="1"/>
          </p:cNvSpPr>
          <p:nvPr/>
        </p:nvSpPr>
        <p:spPr bwMode="auto">
          <a:xfrm>
            <a:off x="1800225" y="457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3101" name="exstream_shape11104"/>
          <p:cNvSpPr>
            <a:spLocks noChangeArrowheads="1"/>
          </p:cNvSpPr>
          <p:nvPr/>
        </p:nvSpPr>
        <p:spPr bwMode="auto">
          <a:xfrm>
            <a:off x="5029200" y="457200"/>
            <a:ext cx="4572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100" name="exstream_shape11105"/>
          <p:cNvSpPr>
            <a:spLocks noChangeArrowheads="1"/>
          </p:cNvSpPr>
          <p:nvPr/>
        </p:nvSpPr>
        <p:spPr bwMode="auto">
          <a:xfrm>
            <a:off x="9601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3099" name="exstream_shape11106"/>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3098" name="exstream_shape11107"/>
          <p:cNvSpPr>
            <a:spLocks noChangeArrowheads="1"/>
          </p:cNvSpPr>
          <p:nvPr/>
        </p:nvSpPr>
        <p:spPr bwMode="auto">
          <a:xfrm>
            <a:off x="457200" y="1400175"/>
            <a:ext cx="13430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7" name="exstream_shape11108"/>
          <p:cNvSpPr>
            <a:spLocks noChangeArrowheads="1"/>
          </p:cNvSpPr>
          <p:nvPr/>
        </p:nvSpPr>
        <p:spPr bwMode="auto">
          <a:xfrm>
            <a:off x="457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3096" name="exstream_shape11109"/>
          <p:cNvSpPr>
            <a:spLocks noChangeArrowheads="1"/>
          </p:cNvSpPr>
          <p:nvPr/>
        </p:nvSpPr>
        <p:spPr bwMode="auto">
          <a:xfrm>
            <a:off x="1800225" y="1400175"/>
            <a:ext cx="32289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5" name="exstream_shape11110"/>
          <p:cNvSpPr>
            <a:spLocks noChangeArrowheads="1"/>
          </p:cNvSpPr>
          <p:nvPr/>
        </p:nvSpPr>
        <p:spPr bwMode="auto">
          <a:xfrm>
            <a:off x="5029200" y="1400175"/>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4" name="exstream_shape11111"/>
          <p:cNvSpPr>
            <a:spLocks noChangeArrowheads="1"/>
          </p:cNvSpPr>
          <p:nvPr/>
        </p:nvSpPr>
        <p:spPr bwMode="auto">
          <a:xfrm>
            <a:off x="9601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3093" name="exstream_shape11112"/>
          <p:cNvSpPr>
            <a:spLocks noChangeArrowheads="1"/>
          </p:cNvSpPr>
          <p:nvPr/>
        </p:nvSpPr>
        <p:spPr bwMode="auto">
          <a:xfrm>
            <a:off x="457200" y="1533525"/>
            <a:ext cx="13430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2" name="exstream_shape11113"/>
          <p:cNvSpPr>
            <a:spLocks noChangeArrowheads="1"/>
          </p:cNvSpPr>
          <p:nvPr/>
        </p:nvSpPr>
        <p:spPr bwMode="auto">
          <a:xfrm>
            <a:off x="457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3091" name="exstream_shape11114"/>
          <p:cNvSpPr>
            <a:spLocks noChangeArrowheads="1"/>
          </p:cNvSpPr>
          <p:nvPr/>
        </p:nvSpPr>
        <p:spPr bwMode="auto">
          <a:xfrm>
            <a:off x="1800225" y="1533525"/>
            <a:ext cx="322897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0" name="exstream_shape11115"/>
          <p:cNvSpPr>
            <a:spLocks noChangeArrowheads="1"/>
          </p:cNvSpPr>
          <p:nvPr/>
        </p:nvSpPr>
        <p:spPr bwMode="auto">
          <a:xfrm>
            <a:off x="5029200" y="1533525"/>
            <a:ext cx="4572000"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89" name="exstream_shape11116"/>
          <p:cNvSpPr>
            <a:spLocks noChangeArrowheads="1"/>
          </p:cNvSpPr>
          <p:nvPr/>
        </p:nvSpPr>
        <p:spPr bwMode="auto">
          <a:xfrm>
            <a:off x="9601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3088" name="exstream_shape11117"/>
          <p:cNvSpPr>
            <a:spLocks noChangeArrowheads="1"/>
          </p:cNvSpPr>
          <p:nvPr/>
        </p:nvSpPr>
        <p:spPr bwMode="auto">
          <a:xfrm>
            <a:off x="457200" y="5086350"/>
            <a:ext cx="13430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87" name="exstream_shape11118"/>
          <p:cNvSpPr>
            <a:spLocks noChangeArrowheads="1"/>
          </p:cNvSpPr>
          <p:nvPr/>
        </p:nvSpPr>
        <p:spPr bwMode="auto">
          <a:xfrm>
            <a:off x="457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3086" name="exstream_shape11119"/>
          <p:cNvSpPr>
            <a:spLocks noChangeArrowheads="1"/>
          </p:cNvSpPr>
          <p:nvPr/>
        </p:nvSpPr>
        <p:spPr bwMode="auto">
          <a:xfrm>
            <a:off x="457200" y="7229475"/>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3085" name="exstream_shape11120"/>
          <p:cNvSpPr>
            <a:spLocks noChangeArrowheads="1"/>
          </p:cNvSpPr>
          <p:nvPr/>
        </p:nvSpPr>
        <p:spPr bwMode="auto">
          <a:xfrm>
            <a:off x="1800225" y="5086350"/>
            <a:ext cx="322897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84" name="exstream_shape11121"/>
          <p:cNvSpPr>
            <a:spLocks noChangeArrowheads="1"/>
          </p:cNvSpPr>
          <p:nvPr/>
        </p:nvSpPr>
        <p:spPr bwMode="auto">
          <a:xfrm>
            <a:off x="1800225" y="7229475"/>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3083" name="exstream_shape11122"/>
          <p:cNvSpPr>
            <a:spLocks noChangeArrowheads="1"/>
          </p:cNvSpPr>
          <p:nvPr/>
        </p:nvSpPr>
        <p:spPr bwMode="auto">
          <a:xfrm>
            <a:off x="5029200" y="5086350"/>
            <a:ext cx="4572000"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82" name="exstream_shape11123"/>
          <p:cNvSpPr>
            <a:spLocks noChangeArrowheads="1"/>
          </p:cNvSpPr>
          <p:nvPr/>
        </p:nvSpPr>
        <p:spPr bwMode="auto">
          <a:xfrm>
            <a:off x="9601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3081" name="exstream_shape11124"/>
          <p:cNvSpPr>
            <a:spLocks noChangeArrowheads="1"/>
          </p:cNvSpPr>
          <p:nvPr/>
        </p:nvSpPr>
        <p:spPr bwMode="auto">
          <a:xfrm>
            <a:off x="5029200" y="7229475"/>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3080" name="exstream_shape11125"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3079" name="exstream_shape11138"/>
          <p:cNvSpPr>
            <a:spLocks noChangeArrowheads="1"/>
          </p:cNvSpPr>
          <p:nvPr/>
        </p:nvSpPr>
        <p:spPr bwMode="auto">
          <a:xfrm>
            <a:off x="1390650" y="771525"/>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Glossary</a:t>
            </a:r>
          </a:p>
        </p:txBody>
      </p:sp>
      <p:sp>
        <p:nvSpPr>
          <p:cNvPr id="3078" name="exstream_shape11139"/>
          <p:cNvSpPr>
            <a:spLocks noChangeArrowheads="1"/>
          </p:cNvSpPr>
          <p:nvPr/>
        </p:nvSpPr>
        <p:spPr bwMode="auto">
          <a:xfrm>
            <a:off x="1390650" y="1076325"/>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77" name="exstream_shape11140"/>
          <p:cNvSpPr txBox="1">
            <a:spLocks noChangeArrowheads="1"/>
          </p:cNvSpPr>
          <p:nvPr/>
        </p:nvSpPr>
        <p:spPr bwMode="auto">
          <a:xfrm>
            <a:off x="514350" y="1600200"/>
            <a:ext cx="444817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076" name="exstream_shape11141"/>
          <p:cNvSpPr txBox="1">
            <a:spLocks noChangeArrowheads="1"/>
          </p:cNvSpPr>
          <p:nvPr/>
        </p:nvSpPr>
        <p:spPr bwMode="auto">
          <a:xfrm>
            <a:off x="514350" y="1600200"/>
            <a:ext cx="444817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Major Diagnostic Categories (MDC)</a:t>
            </a:r>
            <a:r>
              <a:rPr lang="en-US" sz="1000">
                <a:solidFill>
                  <a:srgbClr val="000000"/>
                </a:solidFill>
              </a:rPr>
              <a:t/>
            </a:r>
            <a:br>
              <a:rPr lang="en-US" sz="1000">
                <a:solidFill>
                  <a:srgbClr val="000000"/>
                </a:solidFill>
              </a:rPr>
            </a:br>
            <a:r>
              <a:rPr lang="en-US" sz="1000">
                <a:solidFill>
                  <a:srgbClr val="000000"/>
                </a:solidFill>
              </a:rPr>
              <a:t>Industry standard groupings of ICD-9 diagnostic codes which relate to various body systems for inpatient and outpatient claims.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Major Joint (musculoskeletal)</a:t>
            </a:r>
            <a:r>
              <a:rPr lang="en-US" sz="1000">
                <a:solidFill>
                  <a:srgbClr val="000000"/>
                </a:solidFill>
              </a:rPr>
              <a:t/>
            </a:r>
            <a:br>
              <a:rPr lang="en-US" sz="1000">
                <a:solidFill>
                  <a:srgbClr val="000000"/>
                </a:solidFill>
              </a:rPr>
            </a:br>
            <a:r>
              <a:rPr lang="en-US" sz="1000">
                <a:solidFill>
                  <a:srgbClr val="000000"/>
                </a:solidFill>
              </a:rPr>
              <a:t>Examples of what comprises this category are: major joint and limb reattachments hip or knee replacement.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Medication Adherence</a:t>
            </a:r>
            <a:r>
              <a:rPr lang="en-US" sz="1000">
                <a:solidFill>
                  <a:srgbClr val="000000"/>
                </a:solidFill>
              </a:rPr>
              <a:t/>
            </a:r>
            <a:br>
              <a:rPr lang="en-US" sz="1000">
                <a:solidFill>
                  <a:srgbClr val="000000"/>
                </a:solidFill>
              </a:rPr>
            </a:br>
            <a:r>
              <a:rPr lang="en-US" sz="1000">
                <a:solidFill>
                  <a:srgbClr val="000000"/>
                </a:solidFill>
              </a:rPr>
              <a:t>Reflection of the degree to which the patient is adhering to the prescribed medication treatment regimen.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MRI</a:t>
            </a:r>
            <a:r>
              <a:rPr lang="en-US" sz="1000">
                <a:solidFill>
                  <a:srgbClr val="000000"/>
                </a:solidFill>
              </a:rPr>
              <a:t/>
            </a:r>
            <a:br>
              <a:rPr lang="en-US" sz="1000">
                <a:solidFill>
                  <a:srgbClr val="000000"/>
                </a:solidFill>
              </a:rPr>
            </a:br>
            <a:r>
              <a:rPr lang="en-US" sz="1000">
                <a:solidFill>
                  <a:srgbClr val="000000"/>
                </a:solidFill>
              </a:rPr>
              <a:t>Magnetic Resonance Imaging - a type of diagnostic test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Network Dollar Penetration</a:t>
            </a:r>
            <a:r>
              <a:rPr lang="en-US" sz="1000">
                <a:solidFill>
                  <a:srgbClr val="000000"/>
                </a:solidFill>
              </a:rPr>
              <a:t/>
            </a:r>
            <a:br>
              <a:rPr lang="en-US" sz="1000">
                <a:solidFill>
                  <a:srgbClr val="000000"/>
                </a:solidFill>
              </a:rPr>
            </a:br>
            <a:r>
              <a:rPr lang="en-US" sz="1000">
                <a:solidFill>
                  <a:srgbClr val="000000"/>
                </a:solidFill>
              </a:rPr>
              <a:t>All charges submitted by in-network providers as a percentage of overall charges.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NICU</a:t>
            </a:r>
            <a:r>
              <a:rPr lang="en-US" sz="1000">
                <a:solidFill>
                  <a:srgbClr val="000000"/>
                </a:solidFill>
              </a:rPr>
              <a:t/>
            </a:r>
            <a:br>
              <a:rPr lang="en-US" sz="1000">
                <a:solidFill>
                  <a:srgbClr val="000000"/>
                </a:solidFill>
              </a:rPr>
            </a:br>
            <a:r>
              <a:rPr lang="en-US" sz="1000">
                <a:solidFill>
                  <a:srgbClr val="000000"/>
                </a:solidFill>
              </a:rPr>
              <a:t>Neonatal Intensive Care Unit which provides a high level of intensive care to premature infants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Non-Users</a:t>
            </a:r>
            <a:r>
              <a:rPr lang="en-US" sz="1000">
                <a:solidFill>
                  <a:srgbClr val="000000"/>
                </a:solidFill>
              </a:rPr>
              <a:t/>
            </a:r>
            <a:br>
              <a:rPr lang="en-US" sz="1000">
                <a:solidFill>
                  <a:srgbClr val="000000"/>
                </a:solidFill>
              </a:rPr>
            </a:br>
            <a:r>
              <a:rPr lang="en-US" sz="1000">
                <a:solidFill>
                  <a:srgbClr val="000000"/>
                </a:solidFill>
              </a:rPr>
              <a:t>A member that had no episode of care medical or pharmacy.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Norm</a:t>
            </a:r>
            <a:r>
              <a:rPr lang="en-US" sz="1000">
                <a:solidFill>
                  <a:srgbClr val="000000"/>
                </a:solidFill>
              </a:rPr>
              <a:t/>
            </a:r>
            <a:br>
              <a:rPr lang="en-US" sz="1000">
                <a:solidFill>
                  <a:srgbClr val="000000"/>
                </a:solidFill>
              </a:rPr>
            </a:br>
            <a:r>
              <a:rPr lang="en-US" sz="1000">
                <a:solidFill>
                  <a:srgbClr val="000000"/>
                </a:solidFill>
              </a:rPr>
              <a:t>Norm refers to the comparison group referenced based on book of business experience for the defined parameters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Office visit</a:t>
            </a:r>
            <a:r>
              <a:rPr lang="en-US" sz="1000">
                <a:solidFill>
                  <a:srgbClr val="000000"/>
                </a:solidFill>
              </a:rPr>
              <a:t/>
            </a:r>
            <a:br>
              <a:rPr lang="en-US" sz="1000">
                <a:solidFill>
                  <a:srgbClr val="000000"/>
                </a:solidFill>
              </a:rPr>
            </a:br>
            <a:r>
              <a:rPr lang="en-US" sz="1000">
                <a:solidFill>
                  <a:srgbClr val="000000"/>
                </a:solidFill>
              </a:rPr>
              <a:t>Services delivered by a physician clinician or practitioner within the confines of a professional office setting.</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Orthopedic</a:t>
            </a:r>
            <a:r>
              <a:rPr lang="en-US" sz="1000">
                <a:solidFill>
                  <a:srgbClr val="000000"/>
                </a:solidFill>
              </a:rPr>
              <a:t/>
            </a:r>
            <a:br>
              <a:rPr lang="en-US" sz="1000">
                <a:solidFill>
                  <a:srgbClr val="000000"/>
                </a:solidFill>
              </a:rPr>
            </a:br>
            <a:r>
              <a:rPr lang="en-US" sz="1000">
                <a:solidFill>
                  <a:srgbClr val="000000"/>
                </a:solidFill>
              </a:rPr>
              <a:t>A branch of medicine concerned with the correction or prevention of deformities disorders or injuries of the skeleton (tendons and ligaments)</a:t>
            </a:r>
            <a:br>
              <a:rPr lang="en-US" sz="1000">
                <a:solidFill>
                  <a:srgbClr val="000000"/>
                </a:solidFill>
              </a:rPr>
            </a:br>
            <a:endParaRPr lang="en-US" sz="1000">
              <a:solidFill>
                <a:srgbClr val="000000"/>
              </a:solidFill>
            </a:endParaRPr>
          </a:p>
        </p:txBody>
      </p:sp>
      <p:sp>
        <p:nvSpPr>
          <p:cNvPr id="3075" name="exstream_shape11142"/>
          <p:cNvSpPr txBox="1">
            <a:spLocks noChangeArrowheads="1"/>
          </p:cNvSpPr>
          <p:nvPr/>
        </p:nvSpPr>
        <p:spPr bwMode="auto">
          <a:xfrm>
            <a:off x="5086350" y="1600200"/>
            <a:ext cx="444817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074" name="exstream_shape11143"/>
          <p:cNvSpPr txBox="1">
            <a:spLocks noChangeArrowheads="1"/>
          </p:cNvSpPr>
          <p:nvPr/>
        </p:nvSpPr>
        <p:spPr bwMode="auto">
          <a:xfrm>
            <a:off x="5086350" y="1600200"/>
            <a:ext cx="444817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Other Medical (cardiac)</a:t>
            </a:r>
            <a:r>
              <a:rPr lang="en-US" sz="1000">
                <a:solidFill>
                  <a:srgbClr val="000000"/>
                </a:solidFill>
              </a:rPr>
              <a:t/>
            </a:r>
            <a:br>
              <a:rPr lang="en-US" sz="1000">
                <a:solidFill>
                  <a:srgbClr val="000000"/>
                </a:solidFill>
              </a:rPr>
            </a:br>
            <a:r>
              <a:rPr lang="en-US" sz="1000">
                <a:solidFill>
                  <a:srgbClr val="000000"/>
                </a:solidFill>
              </a:rPr>
              <a:t>Some examples of what comprises this category: hypertension vascular procedures and angina.</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Other Surgical (cardiac)</a:t>
            </a:r>
            <a:r>
              <a:rPr lang="en-US" sz="1000">
                <a:solidFill>
                  <a:srgbClr val="000000"/>
                </a:solidFill>
              </a:rPr>
              <a:t/>
            </a:r>
            <a:br>
              <a:rPr lang="en-US" sz="1000">
                <a:solidFill>
                  <a:srgbClr val="000000"/>
                </a:solidFill>
              </a:rPr>
            </a:br>
            <a:r>
              <a:rPr lang="en-US" sz="1000">
                <a:solidFill>
                  <a:srgbClr val="000000"/>
                </a:solidFill>
              </a:rPr>
              <a:t>Some examples of what comprises this category: major cardiovascular procedures circulatory disorders and pacemaker.</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Out-of-Network</a:t>
            </a:r>
            <a:r>
              <a:rPr lang="en-US" sz="1000">
                <a:solidFill>
                  <a:srgbClr val="000000"/>
                </a:solidFill>
              </a:rPr>
              <a:t/>
            </a:r>
            <a:br>
              <a:rPr lang="en-US" sz="1000">
                <a:solidFill>
                  <a:srgbClr val="000000"/>
                </a:solidFill>
              </a:rPr>
            </a:br>
            <a:r>
              <a:rPr lang="en-US" sz="1000">
                <a:solidFill>
                  <a:srgbClr val="000000"/>
                </a:solidFill>
              </a:rPr>
              <a:t>Services rendered by providers who are not part of the Cigna network based on your benefit plan design.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Outpatient</a:t>
            </a:r>
            <a:r>
              <a:rPr lang="en-US" sz="1000">
                <a:solidFill>
                  <a:srgbClr val="000000"/>
                </a:solidFill>
              </a:rPr>
              <a:t/>
            </a:r>
            <a:br>
              <a:rPr lang="en-US" sz="1000">
                <a:solidFill>
                  <a:srgbClr val="000000"/>
                </a:solidFill>
              </a:rPr>
            </a:br>
            <a:r>
              <a:rPr lang="en-US" sz="1000">
                <a:solidFill>
                  <a:srgbClr val="000000"/>
                </a:solidFill>
              </a:rPr>
              <a:t>Refers to services and costs that are incurred outside of a facility admission.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Pathology</a:t>
            </a:r>
            <a:r>
              <a:rPr lang="en-US" sz="1000">
                <a:solidFill>
                  <a:srgbClr val="000000"/>
                </a:solidFill>
              </a:rPr>
              <a:t/>
            </a:r>
            <a:br>
              <a:rPr lang="en-US" sz="1000">
                <a:solidFill>
                  <a:srgbClr val="000000"/>
                </a:solidFill>
              </a:rPr>
            </a:br>
            <a:r>
              <a:rPr lang="en-US" sz="1000">
                <a:solidFill>
                  <a:srgbClr val="000000"/>
                </a:solidFill>
              </a:rPr>
              <a:t>The study and diagnosis of disease through examination of organs tissues bodily fluids and whole bodies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PET scan</a:t>
            </a:r>
            <a:r>
              <a:rPr lang="en-US" sz="1000">
                <a:solidFill>
                  <a:srgbClr val="000000"/>
                </a:solidFill>
              </a:rPr>
              <a:t/>
            </a:r>
            <a:br>
              <a:rPr lang="en-US" sz="1000">
                <a:solidFill>
                  <a:srgbClr val="000000"/>
                </a:solidFill>
              </a:rPr>
            </a:br>
            <a:r>
              <a:rPr lang="en-US" sz="1000">
                <a:solidFill>
                  <a:srgbClr val="000000"/>
                </a:solidFill>
              </a:rPr>
              <a:t>Positron Emission Tomography scan (specialized imaging)</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Pharmacy Payments</a:t>
            </a:r>
            <a:r>
              <a:rPr lang="en-US" sz="1000">
                <a:solidFill>
                  <a:srgbClr val="000000"/>
                </a:solidFill>
              </a:rPr>
              <a:t/>
            </a:r>
            <a:br>
              <a:rPr lang="en-US" sz="1000">
                <a:solidFill>
                  <a:srgbClr val="000000"/>
                </a:solidFill>
              </a:rPr>
            </a:br>
            <a:r>
              <a:rPr lang="en-US" sz="1000">
                <a:solidFill>
                  <a:srgbClr val="000000"/>
                </a:solidFill>
              </a:rPr>
              <a:t>Includes prescription drug expenses paid under a pharmacy program. These expenses would not include drugs covered under the medical benefit plan.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PHS</a:t>
            </a:r>
            <a:r>
              <a:rPr lang="en-US" sz="1000">
                <a:solidFill>
                  <a:srgbClr val="000000"/>
                </a:solidFill>
              </a:rPr>
              <a:t/>
            </a:r>
            <a:br>
              <a:rPr lang="en-US" sz="1000">
                <a:solidFill>
                  <a:srgbClr val="000000"/>
                </a:solidFill>
              </a:rPr>
            </a:br>
            <a:r>
              <a:rPr lang="en-US" sz="1000">
                <a:solidFill>
                  <a:srgbClr val="000000"/>
                </a:solidFill>
              </a:rPr>
              <a:t>PHS requires precertification of coverage primarily for inpatient care.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PHS+</a:t>
            </a:r>
            <a:r>
              <a:rPr lang="en-US" sz="1000">
                <a:solidFill>
                  <a:srgbClr val="000000"/>
                </a:solidFill>
              </a:rPr>
              <a:t/>
            </a:r>
            <a:br>
              <a:rPr lang="en-US" sz="1000">
                <a:solidFill>
                  <a:srgbClr val="000000"/>
                </a:solidFill>
              </a:rPr>
            </a:br>
            <a:r>
              <a:rPr lang="en-US" sz="1000">
                <a:solidFill>
                  <a:srgbClr val="000000"/>
                </a:solidFill>
              </a:rPr>
              <a:t>PHS+ required precertification of coverage for both inpatient care and certain select outpatient services.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Pre-Certification</a:t>
            </a:r>
            <a:r>
              <a:rPr lang="en-US" sz="1000">
                <a:solidFill>
                  <a:srgbClr val="000000"/>
                </a:solidFill>
              </a:rPr>
              <a:t/>
            </a:r>
            <a:br>
              <a:rPr lang="en-US" sz="1000">
                <a:solidFill>
                  <a:srgbClr val="000000"/>
                </a:solidFill>
              </a:rPr>
            </a:br>
            <a:r>
              <a:rPr lang="en-US" sz="1000">
                <a:solidFill>
                  <a:srgbClr val="000000"/>
                </a:solidFill>
              </a:rPr>
              <a:t>Process of confirming eligibility and collecting information prior to inpatient admissions and selected ambulatory procedures and services</a:t>
            </a:r>
            <a:br>
              <a:rPr lang="en-US" sz="1000">
                <a:solidFill>
                  <a:srgbClr val="000000"/>
                </a:solidFill>
              </a:rPr>
            </a:br>
            <a:endParaRPr lang="en-US" sz="1000">
              <a:solidFill>
                <a:srgbClr val="000000"/>
              </a:solidFill>
            </a:endParaRPr>
          </a:p>
        </p:txBody>
      </p:sp>
    </p:spTree>
    <p:extLst>
      <p:ext uri="{BB962C8B-B14F-4D97-AF65-F5344CB8AC3E}">
        <p14:creationId xmlns:p14="http://schemas.microsoft.com/office/powerpoint/2010/main" val="3561513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2" name="exstream_shape11099"/>
          <p:cNvSpPr>
            <a:spLocks noChangeArrowheads="1"/>
          </p:cNvSpPr>
          <p:nvPr/>
        </p:nvSpPr>
        <p:spPr bwMode="auto">
          <a:xfrm>
            <a:off x="457200" y="457200"/>
            <a:ext cx="13430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81" name="exstream_shape11100"/>
          <p:cNvSpPr>
            <a:spLocks noChangeArrowheads="1"/>
          </p:cNvSpPr>
          <p:nvPr/>
        </p:nvSpPr>
        <p:spPr bwMode="auto">
          <a:xfrm>
            <a:off x="457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2080" name="exstream_shape11101"/>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2079" name="exstream_shape11102"/>
          <p:cNvSpPr>
            <a:spLocks noChangeArrowheads="1"/>
          </p:cNvSpPr>
          <p:nvPr/>
        </p:nvSpPr>
        <p:spPr bwMode="auto">
          <a:xfrm>
            <a:off x="1800225" y="457200"/>
            <a:ext cx="3228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8" name="exstream_shape11103"/>
          <p:cNvSpPr>
            <a:spLocks noChangeArrowheads="1"/>
          </p:cNvSpPr>
          <p:nvPr/>
        </p:nvSpPr>
        <p:spPr bwMode="auto">
          <a:xfrm>
            <a:off x="1800225" y="457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2077" name="exstream_shape11104"/>
          <p:cNvSpPr>
            <a:spLocks noChangeArrowheads="1"/>
          </p:cNvSpPr>
          <p:nvPr/>
        </p:nvSpPr>
        <p:spPr bwMode="auto">
          <a:xfrm>
            <a:off x="5029200" y="457200"/>
            <a:ext cx="4572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6" name="exstream_shape11105"/>
          <p:cNvSpPr>
            <a:spLocks noChangeArrowheads="1"/>
          </p:cNvSpPr>
          <p:nvPr/>
        </p:nvSpPr>
        <p:spPr bwMode="auto">
          <a:xfrm>
            <a:off x="9601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2075" name="exstream_shape11106"/>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2074" name="exstream_shape11107"/>
          <p:cNvSpPr>
            <a:spLocks noChangeArrowheads="1"/>
          </p:cNvSpPr>
          <p:nvPr/>
        </p:nvSpPr>
        <p:spPr bwMode="auto">
          <a:xfrm>
            <a:off x="457200" y="1400175"/>
            <a:ext cx="13430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3" name="exstream_shape11108"/>
          <p:cNvSpPr>
            <a:spLocks noChangeArrowheads="1"/>
          </p:cNvSpPr>
          <p:nvPr/>
        </p:nvSpPr>
        <p:spPr bwMode="auto">
          <a:xfrm>
            <a:off x="457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2072" name="exstream_shape11109"/>
          <p:cNvSpPr>
            <a:spLocks noChangeArrowheads="1"/>
          </p:cNvSpPr>
          <p:nvPr/>
        </p:nvSpPr>
        <p:spPr bwMode="auto">
          <a:xfrm>
            <a:off x="1800225" y="1400175"/>
            <a:ext cx="32289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1" name="exstream_shape11110"/>
          <p:cNvSpPr>
            <a:spLocks noChangeArrowheads="1"/>
          </p:cNvSpPr>
          <p:nvPr/>
        </p:nvSpPr>
        <p:spPr bwMode="auto">
          <a:xfrm>
            <a:off x="5029200" y="1400175"/>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0" name="exstream_shape11111"/>
          <p:cNvSpPr>
            <a:spLocks noChangeArrowheads="1"/>
          </p:cNvSpPr>
          <p:nvPr/>
        </p:nvSpPr>
        <p:spPr bwMode="auto">
          <a:xfrm>
            <a:off x="9601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2069" name="exstream_shape11112"/>
          <p:cNvSpPr>
            <a:spLocks noChangeArrowheads="1"/>
          </p:cNvSpPr>
          <p:nvPr/>
        </p:nvSpPr>
        <p:spPr bwMode="auto">
          <a:xfrm>
            <a:off x="457200" y="1533525"/>
            <a:ext cx="13430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8" name="exstream_shape11113"/>
          <p:cNvSpPr>
            <a:spLocks noChangeArrowheads="1"/>
          </p:cNvSpPr>
          <p:nvPr/>
        </p:nvSpPr>
        <p:spPr bwMode="auto">
          <a:xfrm>
            <a:off x="457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2067" name="exstream_shape11114"/>
          <p:cNvSpPr>
            <a:spLocks noChangeArrowheads="1"/>
          </p:cNvSpPr>
          <p:nvPr/>
        </p:nvSpPr>
        <p:spPr bwMode="auto">
          <a:xfrm>
            <a:off x="1800225" y="1533525"/>
            <a:ext cx="322897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6" name="exstream_shape11115"/>
          <p:cNvSpPr>
            <a:spLocks noChangeArrowheads="1"/>
          </p:cNvSpPr>
          <p:nvPr/>
        </p:nvSpPr>
        <p:spPr bwMode="auto">
          <a:xfrm>
            <a:off x="5029200" y="1533525"/>
            <a:ext cx="4572000"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5" name="exstream_shape11116"/>
          <p:cNvSpPr>
            <a:spLocks noChangeArrowheads="1"/>
          </p:cNvSpPr>
          <p:nvPr/>
        </p:nvSpPr>
        <p:spPr bwMode="auto">
          <a:xfrm>
            <a:off x="9601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2064" name="exstream_shape11117"/>
          <p:cNvSpPr>
            <a:spLocks noChangeArrowheads="1"/>
          </p:cNvSpPr>
          <p:nvPr/>
        </p:nvSpPr>
        <p:spPr bwMode="auto">
          <a:xfrm>
            <a:off x="457200" y="5086350"/>
            <a:ext cx="13430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3" name="exstream_shape11118"/>
          <p:cNvSpPr>
            <a:spLocks noChangeArrowheads="1"/>
          </p:cNvSpPr>
          <p:nvPr/>
        </p:nvSpPr>
        <p:spPr bwMode="auto">
          <a:xfrm>
            <a:off x="457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2062" name="exstream_shape11119"/>
          <p:cNvSpPr>
            <a:spLocks noChangeArrowheads="1"/>
          </p:cNvSpPr>
          <p:nvPr/>
        </p:nvSpPr>
        <p:spPr bwMode="auto">
          <a:xfrm>
            <a:off x="457200" y="7229475"/>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2061" name="exstream_shape11120"/>
          <p:cNvSpPr>
            <a:spLocks noChangeArrowheads="1"/>
          </p:cNvSpPr>
          <p:nvPr/>
        </p:nvSpPr>
        <p:spPr bwMode="auto">
          <a:xfrm>
            <a:off x="1800225" y="5086350"/>
            <a:ext cx="322897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0" name="exstream_shape11121"/>
          <p:cNvSpPr>
            <a:spLocks noChangeArrowheads="1"/>
          </p:cNvSpPr>
          <p:nvPr/>
        </p:nvSpPr>
        <p:spPr bwMode="auto">
          <a:xfrm>
            <a:off x="1800225" y="7229475"/>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2059" name="exstream_shape11122"/>
          <p:cNvSpPr>
            <a:spLocks noChangeArrowheads="1"/>
          </p:cNvSpPr>
          <p:nvPr/>
        </p:nvSpPr>
        <p:spPr bwMode="auto">
          <a:xfrm>
            <a:off x="5029200" y="5086350"/>
            <a:ext cx="4572000"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8" name="exstream_shape11123"/>
          <p:cNvSpPr>
            <a:spLocks noChangeArrowheads="1"/>
          </p:cNvSpPr>
          <p:nvPr/>
        </p:nvSpPr>
        <p:spPr bwMode="auto">
          <a:xfrm>
            <a:off x="9601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2057" name="exstream_shape11124"/>
          <p:cNvSpPr>
            <a:spLocks noChangeArrowheads="1"/>
          </p:cNvSpPr>
          <p:nvPr/>
        </p:nvSpPr>
        <p:spPr bwMode="auto">
          <a:xfrm>
            <a:off x="5029200" y="7229475"/>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2056" name="exstream_shape11125"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2055" name="exstream_shape11144"/>
          <p:cNvSpPr>
            <a:spLocks noChangeArrowheads="1"/>
          </p:cNvSpPr>
          <p:nvPr/>
        </p:nvSpPr>
        <p:spPr bwMode="auto">
          <a:xfrm>
            <a:off x="1390650" y="771525"/>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Glossary</a:t>
            </a:r>
          </a:p>
        </p:txBody>
      </p:sp>
      <p:sp>
        <p:nvSpPr>
          <p:cNvPr id="2054" name="exstream_shape11145"/>
          <p:cNvSpPr>
            <a:spLocks noChangeArrowheads="1"/>
          </p:cNvSpPr>
          <p:nvPr/>
        </p:nvSpPr>
        <p:spPr bwMode="auto">
          <a:xfrm>
            <a:off x="1390650" y="1076325"/>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3" name="exstream_shape11146"/>
          <p:cNvSpPr txBox="1">
            <a:spLocks noChangeArrowheads="1"/>
          </p:cNvSpPr>
          <p:nvPr/>
        </p:nvSpPr>
        <p:spPr bwMode="auto">
          <a:xfrm>
            <a:off x="514350" y="1600200"/>
            <a:ext cx="4448175"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52" name="exstream_shape11147"/>
          <p:cNvSpPr txBox="1">
            <a:spLocks noChangeArrowheads="1"/>
          </p:cNvSpPr>
          <p:nvPr/>
        </p:nvSpPr>
        <p:spPr bwMode="auto">
          <a:xfrm>
            <a:off x="514350" y="1600200"/>
            <a:ext cx="4448175"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Predictive Model</a:t>
            </a:r>
            <a:r>
              <a:rPr lang="en-US" sz="1000">
                <a:solidFill>
                  <a:srgbClr val="000000"/>
                </a:solidFill>
              </a:rPr>
              <a:t/>
            </a:r>
            <a:br>
              <a:rPr lang="en-US" sz="1000">
                <a:solidFill>
                  <a:srgbClr val="000000"/>
                </a:solidFill>
              </a:rPr>
            </a:br>
            <a:r>
              <a:rPr lang="en-US" sz="1000">
                <a:solidFill>
                  <a:srgbClr val="000000"/>
                </a:solidFill>
              </a:rPr>
              <a:t>System of using historical claims data to stratify members and identify those who can best benefit from case management and/or disease management.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Preventive Care</a:t>
            </a:r>
            <a:r>
              <a:rPr lang="en-US" sz="1000">
                <a:solidFill>
                  <a:srgbClr val="000000"/>
                </a:solidFill>
              </a:rPr>
              <a:t/>
            </a:r>
            <a:br>
              <a:rPr lang="en-US" sz="1000">
                <a:solidFill>
                  <a:srgbClr val="000000"/>
                </a:solidFill>
              </a:rPr>
            </a:br>
            <a:r>
              <a:rPr lang="en-US" sz="1000">
                <a:solidFill>
                  <a:srgbClr val="000000"/>
                </a:solidFill>
              </a:rPr>
              <a:t>Measures taken to prevent illness or injury and may include examinations/screening tests tailored to an individual's age health and family history.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Primary Care Practitioner</a:t>
            </a:r>
            <a:r>
              <a:rPr lang="en-US" sz="1000">
                <a:solidFill>
                  <a:srgbClr val="000000"/>
                </a:solidFill>
              </a:rPr>
              <a:t/>
            </a:r>
            <a:br>
              <a:rPr lang="en-US" sz="1000">
                <a:solidFill>
                  <a:srgbClr val="000000"/>
                </a:solidFill>
              </a:rPr>
            </a:br>
            <a:r>
              <a:rPr lang="en-US" sz="1000">
                <a:solidFill>
                  <a:srgbClr val="000000"/>
                </a:solidFill>
              </a:rPr>
              <a:t>Include physicians and nonphysician primary care practitioners whom members are able to select as primary care practitioners.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Professional</a:t>
            </a:r>
            <a:r>
              <a:rPr lang="en-US" sz="1000">
                <a:solidFill>
                  <a:srgbClr val="000000"/>
                </a:solidFill>
              </a:rPr>
              <a:t/>
            </a:r>
            <a:br>
              <a:rPr lang="en-US" sz="1000">
                <a:solidFill>
                  <a:srgbClr val="000000"/>
                </a:solidFill>
              </a:rPr>
            </a:br>
            <a:r>
              <a:rPr lang="en-US" sz="1000">
                <a:solidFill>
                  <a:srgbClr val="000000"/>
                </a:solidFill>
              </a:rPr>
              <a:t>This category includes primary care physicians specialists (oncologists cardiologists neurologists obstetricians etc.) surgeons etc..</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Radiology</a:t>
            </a:r>
            <a:r>
              <a:rPr lang="en-US" sz="1000">
                <a:solidFill>
                  <a:srgbClr val="000000"/>
                </a:solidFill>
              </a:rPr>
              <a:t/>
            </a:r>
            <a:br>
              <a:rPr lang="en-US" sz="1000">
                <a:solidFill>
                  <a:srgbClr val="000000"/>
                </a:solidFill>
              </a:rPr>
            </a:br>
            <a:r>
              <a:rPr lang="en-US" sz="1000">
                <a:solidFill>
                  <a:srgbClr val="000000"/>
                </a:solidFill>
              </a:rPr>
              <a:t>Radiology is the medical specialty directing medical imaging technologies to diagnose and treat diseases.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Retail</a:t>
            </a:r>
            <a:r>
              <a:rPr lang="en-US" sz="1000">
                <a:solidFill>
                  <a:srgbClr val="000000"/>
                </a:solidFill>
              </a:rPr>
              <a:t/>
            </a:r>
            <a:br>
              <a:rPr lang="en-US" sz="1000">
                <a:solidFill>
                  <a:srgbClr val="000000"/>
                </a:solidFill>
              </a:rPr>
            </a:br>
            <a:r>
              <a:rPr lang="en-US" sz="1000">
                <a:solidFill>
                  <a:srgbClr val="000000"/>
                </a:solidFill>
              </a:rPr>
              <a:t>Relates to services rendered by participating retail pharmacies.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Script</a:t>
            </a:r>
            <a:r>
              <a:rPr lang="en-US" sz="1000">
                <a:solidFill>
                  <a:srgbClr val="000000"/>
                </a:solidFill>
              </a:rPr>
              <a:t/>
            </a:r>
            <a:br>
              <a:rPr lang="en-US" sz="1000">
                <a:solidFill>
                  <a:srgbClr val="000000"/>
                </a:solidFill>
              </a:rPr>
            </a:br>
            <a:r>
              <a:rPr lang="en-US" sz="1000">
                <a:solidFill>
                  <a:srgbClr val="000000"/>
                </a:solidFill>
              </a:rPr>
              <a:t>A dispensed prescription.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Specialty Case Management</a:t>
            </a:r>
            <a:r>
              <a:rPr lang="en-US" sz="1000">
                <a:solidFill>
                  <a:srgbClr val="000000"/>
                </a:solidFill>
              </a:rPr>
              <a:t/>
            </a:r>
            <a:br>
              <a:rPr lang="en-US" sz="1000">
                <a:solidFill>
                  <a:srgbClr val="000000"/>
                </a:solidFill>
              </a:rPr>
            </a:br>
            <a:r>
              <a:rPr lang="en-US" sz="1000">
                <a:solidFill>
                  <a:srgbClr val="000000"/>
                </a:solidFill>
              </a:rPr>
              <a:t>Case management programs targeted to impact specific diseases and conditions - examples include oncology rehab and high risk maternity.</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Spinal fusion</a:t>
            </a:r>
            <a:r>
              <a:rPr lang="en-US" sz="1000">
                <a:solidFill>
                  <a:srgbClr val="000000"/>
                </a:solidFill>
              </a:rPr>
              <a:t/>
            </a:r>
            <a:br>
              <a:rPr lang="en-US" sz="1000">
                <a:solidFill>
                  <a:srgbClr val="000000"/>
                </a:solidFill>
              </a:rPr>
            </a:br>
            <a:r>
              <a:rPr lang="en-US" sz="1000">
                <a:solidFill>
                  <a:srgbClr val="000000"/>
                </a:solidFill>
              </a:rPr>
              <a:t>A surgical procedure used to correct problems with the bones (vertebrae) of the back (spine).</a:t>
            </a:r>
            <a:br>
              <a:rPr lang="en-US" sz="1000">
                <a:solidFill>
                  <a:srgbClr val="000000"/>
                </a:solidFill>
              </a:rPr>
            </a:br>
            <a:endParaRPr lang="en-US" sz="1000">
              <a:solidFill>
                <a:srgbClr val="000000"/>
              </a:solidFill>
            </a:endParaRPr>
          </a:p>
        </p:txBody>
      </p:sp>
      <p:sp>
        <p:nvSpPr>
          <p:cNvPr id="2051" name="exstream_shape11148"/>
          <p:cNvSpPr txBox="1">
            <a:spLocks noChangeArrowheads="1"/>
          </p:cNvSpPr>
          <p:nvPr/>
        </p:nvSpPr>
        <p:spPr bwMode="auto">
          <a:xfrm>
            <a:off x="5086350" y="1600200"/>
            <a:ext cx="4448175"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50" name="exstream_shape11149"/>
          <p:cNvSpPr txBox="1">
            <a:spLocks noChangeArrowheads="1"/>
          </p:cNvSpPr>
          <p:nvPr/>
        </p:nvSpPr>
        <p:spPr bwMode="auto">
          <a:xfrm>
            <a:off x="5086350" y="1600200"/>
            <a:ext cx="4448175"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Therapeutic Class</a:t>
            </a:r>
            <a:r>
              <a:rPr lang="en-US" sz="1000">
                <a:solidFill>
                  <a:srgbClr val="000000"/>
                </a:solidFill>
              </a:rPr>
              <a:t/>
            </a:r>
            <a:br>
              <a:rPr lang="en-US" sz="1000">
                <a:solidFill>
                  <a:srgbClr val="000000"/>
                </a:solidFill>
              </a:rPr>
            </a:br>
            <a:r>
              <a:rPr lang="en-US" sz="1000">
                <a:solidFill>
                  <a:srgbClr val="000000"/>
                </a:solidFill>
              </a:rPr>
              <a:t>Major therapeutic classes include Central Nervous System Cardiovascular Hormonal Anti-infectives Pain Allergy/Respiratory and other drugs.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Unique Claimants</a:t>
            </a:r>
            <a:r>
              <a:rPr lang="en-US" sz="1000">
                <a:solidFill>
                  <a:srgbClr val="000000"/>
                </a:solidFill>
              </a:rPr>
              <a:t/>
            </a:r>
            <a:br>
              <a:rPr lang="en-US" sz="1000">
                <a:solidFill>
                  <a:srgbClr val="000000"/>
                </a:solidFill>
              </a:rPr>
            </a:br>
            <a:r>
              <a:rPr lang="en-US" sz="1000">
                <a:solidFill>
                  <a:srgbClr val="000000"/>
                </a:solidFill>
              </a:rPr>
              <a:t>A count of members who had one or more claims processed for a benefit plan during a specified time period.</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Valve Replacement</a:t>
            </a:r>
            <a:r>
              <a:rPr lang="en-US" sz="1000">
                <a:solidFill>
                  <a:srgbClr val="000000"/>
                </a:solidFill>
              </a:rPr>
              <a:t/>
            </a:r>
            <a:br>
              <a:rPr lang="en-US" sz="1000">
                <a:solidFill>
                  <a:srgbClr val="000000"/>
                </a:solidFill>
              </a:rPr>
            </a:br>
            <a:r>
              <a:rPr lang="en-US" sz="1000">
                <a:solidFill>
                  <a:srgbClr val="000000"/>
                </a:solidFill>
              </a:rPr>
              <a:t>Example of what comprises this category: cardiac valve and other major cardiothoracic procedures </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Well Visits</a:t>
            </a:r>
            <a:r>
              <a:rPr lang="en-US" sz="1000">
                <a:solidFill>
                  <a:srgbClr val="000000"/>
                </a:solidFill>
              </a:rPr>
              <a:t/>
            </a:r>
            <a:br>
              <a:rPr lang="en-US" sz="1000">
                <a:solidFill>
                  <a:srgbClr val="000000"/>
                </a:solidFill>
              </a:rPr>
            </a:br>
            <a:r>
              <a:rPr lang="en-US" sz="1000">
                <a:solidFill>
                  <a:srgbClr val="000000"/>
                </a:solidFill>
              </a:rPr>
              <a:t>Designed to discuss general health and any problems then focus on general disease prevention and health maintenance on a regular basis</a:t>
            </a:r>
            <a:br>
              <a:rPr lang="en-US" sz="1000">
                <a:solidFill>
                  <a:srgbClr val="000000"/>
                </a:solidFill>
              </a:rPr>
            </a:br>
            <a:endParaRPr lang="en-US" sz="1000">
              <a:solidFill>
                <a:srgbClr val="000000"/>
              </a:solidFill>
            </a:endParaRPr>
          </a:p>
        </p:txBody>
      </p:sp>
    </p:spTree>
    <p:extLst>
      <p:ext uri="{BB962C8B-B14F-4D97-AF65-F5344CB8AC3E}">
        <p14:creationId xmlns:p14="http://schemas.microsoft.com/office/powerpoint/2010/main" val="2567300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6" name="exstream_shape2002"/>
          <p:cNvSpPr>
            <a:spLocks noChangeArrowheads="1"/>
          </p:cNvSpPr>
          <p:nvPr/>
        </p:nvSpPr>
        <p:spPr bwMode="auto">
          <a:xfrm>
            <a:off x="457200" y="457200"/>
            <a:ext cx="13430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105" name="exstream_shape2003"/>
          <p:cNvSpPr>
            <a:spLocks noChangeArrowheads="1"/>
          </p:cNvSpPr>
          <p:nvPr/>
        </p:nvSpPr>
        <p:spPr bwMode="auto">
          <a:xfrm>
            <a:off x="457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3104" name="exstream_shape2004"/>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3103" name="exstream_shape2005"/>
          <p:cNvSpPr>
            <a:spLocks noChangeArrowheads="1"/>
          </p:cNvSpPr>
          <p:nvPr/>
        </p:nvSpPr>
        <p:spPr bwMode="auto">
          <a:xfrm>
            <a:off x="1800225" y="457200"/>
            <a:ext cx="3228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102" name="exstream_shape2006"/>
          <p:cNvSpPr>
            <a:spLocks noChangeArrowheads="1"/>
          </p:cNvSpPr>
          <p:nvPr/>
        </p:nvSpPr>
        <p:spPr bwMode="auto">
          <a:xfrm>
            <a:off x="1800225" y="457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3101" name="exstream_shape2007"/>
          <p:cNvSpPr>
            <a:spLocks noChangeArrowheads="1"/>
          </p:cNvSpPr>
          <p:nvPr/>
        </p:nvSpPr>
        <p:spPr bwMode="auto">
          <a:xfrm>
            <a:off x="5029200" y="457200"/>
            <a:ext cx="4572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100" name="exstream_shape2008"/>
          <p:cNvSpPr>
            <a:spLocks noChangeArrowheads="1"/>
          </p:cNvSpPr>
          <p:nvPr/>
        </p:nvSpPr>
        <p:spPr bwMode="auto">
          <a:xfrm>
            <a:off x="9601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3099" name="exstream_shape2009"/>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3098" name="exstream_shape2010"/>
          <p:cNvSpPr>
            <a:spLocks noChangeArrowheads="1"/>
          </p:cNvSpPr>
          <p:nvPr/>
        </p:nvSpPr>
        <p:spPr bwMode="auto">
          <a:xfrm>
            <a:off x="457200" y="1400175"/>
            <a:ext cx="13430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7" name="exstream_shape2011"/>
          <p:cNvSpPr>
            <a:spLocks noChangeArrowheads="1"/>
          </p:cNvSpPr>
          <p:nvPr/>
        </p:nvSpPr>
        <p:spPr bwMode="auto">
          <a:xfrm>
            <a:off x="457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3096" name="exstream_shape2012"/>
          <p:cNvSpPr>
            <a:spLocks noChangeArrowheads="1"/>
          </p:cNvSpPr>
          <p:nvPr/>
        </p:nvSpPr>
        <p:spPr bwMode="auto">
          <a:xfrm>
            <a:off x="1800225" y="1400175"/>
            <a:ext cx="32289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5" name="exstream_shape2013"/>
          <p:cNvSpPr>
            <a:spLocks noChangeArrowheads="1"/>
          </p:cNvSpPr>
          <p:nvPr/>
        </p:nvSpPr>
        <p:spPr bwMode="auto">
          <a:xfrm>
            <a:off x="5029200" y="1400175"/>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4" name="exstream_shape2014"/>
          <p:cNvSpPr>
            <a:spLocks noChangeArrowheads="1"/>
          </p:cNvSpPr>
          <p:nvPr/>
        </p:nvSpPr>
        <p:spPr bwMode="auto">
          <a:xfrm>
            <a:off x="9601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3093" name="exstream_shape2015"/>
          <p:cNvSpPr>
            <a:spLocks noChangeArrowheads="1"/>
          </p:cNvSpPr>
          <p:nvPr/>
        </p:nvSpPr>
        <p:spPr bwMode="auto">
          <a:xfrm>
            <a:off x="457200" y="1533525"/>
            <a:ext cx="13430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2" name="exstream_shape2016"/>
          <p:cNvSpPr>
            <a:spLocks noChangeArrowheads="1"/>
          </p:cNvSpPr>
          <p:nvPr/>
        </p:nvSpPr>
        <p:spPr bwMode="auto">
          <a:xfrm>
            <a:off x="457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3091" name="exstream_shape2017"/>
          <p:cNvSpPr>
            <a:spLocks noChangeArrowheads="1"/>
          </p:cNvSpPr>
          <p:nvPr/>
        </p:nvSpPr>
        <p:spPr bwMode="auto">
          <a:xfrm>
            <a:off x="1800225" y="1533525"/>
            <a:ext cx="322897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90" name="exstream_shape2018"/>
          <p:cNvSpPr>
            <a:spLocks noChangeArrowheads="1"/>
          </p:cNvSpPr>
          <p:nvPr/>
        </p:nvSpPr>
        <p:spPr bwMode="auto">
          <a:xfrm>
            <a:off x="5029200" y="1533525"/>
            <a:ext cx="4572000"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89" name="exstream_shape2019"/>
          <p:cNvSpPr>
            <a:spLocks noChangeArrowheads="1"/>
          </p:cNvSpPr>
          <p:nvPr/>
        </p:nvSpPr>
        <p:spPr bwMode="auto">
          <a:xfrm>
            <a:off x="9601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3088" name="exstream_shape2020"/>
          <p:cNvSpPr>
            <a:spLocks noChangeArrowheads="1"/>
          </p:cNvSpPr>
          <p:nvPr/>
        </p:nvSpPr>
        <p:spPr bwMode="auto">
          <a:xfrm>
            <a:off x="457200" y="5086350"/>
            <a:ext cx="13430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87" name="exstream_shape2021"/>
          <p:cNvSpPr>
            <a:spLocks noChangeArrowheads="1"/>
          </p:cNvSpPr>
          <p:nvPr/>
        </p:nvSpPr>
        <p:spPr bwMode="auto">
          <a:xfrm>
            <a:off x="457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3086" name="exstream_shape2022"/>
          <p:cNvSpPr>
            <a:spLocks noChangeArrowheads="1"/>
          </p:cNvSpPr>
          <p:nvPr/>
        </p:nvSpPr>
        <p:spPr bwMode="auto">
          <a:xfrm>
            <a:off x="457200" y="7229475"/>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3085" name="exstream_shape2023"/>
          <p:cNvSpPr>
            <a:spLocks noChangeArrowheads="1"/>
          </p:cNvSpPr>
          <p:nvPr/>
        </p:nvSpPr>
        <p:spPr bwMode="auto">
          <a:xfrm>
            <a:off x="1800225" y="5086350"/>
            <a:ext cx="322897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84" name="exstream_shape2024"/>
          <p:cNvSpPr>
            <a:spLocks noChangeArrowheads="1"/>
          </p:cNvSpPr>
          <p:nvPr/>
        </p:nvSpPr>
        <p:spPr bwMode="auto">
          <a:xfrm>
            <a:off x="1800225" y="7229475"/>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3083" name="exstream_shape2025"/>
          <p:cNvSpPr>
            <a:spLocks noChangeArrowheads="1"/>
          </p:cNvSpPr>
          <p:nvPr/>
        </p:nvSpPr>
        <p:spPr bwMode="auto">
          <a:xfrm>
            <a:off x="5029200" y="5086350"/>
            <a:ext cx="4572000"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82" name="exstream_shape2026"/>
          <p:cNvSpPr>
            <a:spLocks noChangeArrowheads="1"/>
          </p:cNvSpPr>
          <p:nvPr/>
        </p:nvSpPr>
        <p:spPr bwMode="auto">
          <a:xfrm>
            <a:off x="9601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3081" name="exstream_shape2027"/>
          <p:cNvSpPr>
            <a:spLocks noChangeArrowheads="1"/>
          </p:cNvSpPr>
          <p:nvPr/>
        </p:nvSpPr>
        <p:spPr bwMode="auto">
          <a:xfrm>
            <a:off x="5029200" y="7229475"/>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3080" name="exstream_shape2028"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3079" name="exstream_shape2029"/>
          <p:cNvSpPr>
            <a:spLocks noChangeArrowheads="1"/>
          </p:cNvSpPr>
          <p:nvPr/>
        </p:nvSpPr>
        <p:spPr bwMode="auto">
          <a:xfrm>
            <a:off x="1390650" y="790575"/>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Glossary</a:t>
            </a:r>
          </a:p>
        </p:txBody>
      </p:sp>
      <p:sp>
        <p:nvSpPr>
          <p:cNvPr id="3078" name="exstream_shape2030"/>
          <p:cNvSpPr>
            <a:spLocks noChangeArrowheads="1"/>
          </p:cNvSpPr>
          <p:nvPr/>
        </p:nvSpPr>
        <p:spPr bwMode="auto">
          <a:xfrm>
            <a:off x="1390650" y="1095375"/>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3077" name="exstream_shape2031"/>
          <p:cNvSpPr txBox="1">
            <a:spLocks noChangeArrowheads="1"/>
          </p:cNvSpPr>
          <p:nvPr/>
        </p:nvSpPr>
        <p:spPr bwMode="auto">
          <a:xfrm>
            <a:off x="514350" y="1609725"/>
            <a:ext cx="4448175"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076" name="exstream_shape2032"/>
          <p:cNvSpPr txBox="1">
            <a:spLocks noChangeArrowheads="1"/>
          </p:cNvSpPr>
          <p:nvPr/>
        </p:nvSpPr>
        <p:spPr bwMode="auto">
          <a:xfrm>
            <a:off x="514350" y="1609725"/>
            <a:ext cx="4448175"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Brand Name</a:t>
            </a:r>
            <a:r>
              <a:rPr lang="en-US" sz="1000">
                <a:solidFill>
                  <a:srgbClr val="000000"/>
                </a:solidFill>
              </a:rPr>
              <a:t/>
            </a:r>
            <a:br>
              <a:rPr lang="en-US" sz="1000">
                <a:solidFill>
                  <a:srgbClr val="000000"/>
                </a:solidFill>
              </a:rPr>
            </a:br>
            <a:r>
              <a:rPr lang="en-US" sz="1000">
                <a:solidFill>
                  <a:srgbClr val="000000"/>
                </a:solidFill>
              </a:rPr>
              <a:t>The proprietary or trade name of the medication.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Cost Share</a:t>
            </a:r>
            <a:r>
              <a:rPr lang="en-US" sz="1000">
                <a:solidFill>
                  <a:srgbClr val="000000"/>
                </a:solidFill>
              </a:rPr>
              <a:t/>
            </a:r>
            <a:br>
              <a:rPr lang="en-US" sz="1000">
                <a:solidFill>
                  <a:srgbClr val="000000"/>
                </a:solidFill>
              </a:rPr>
            </a:br>
            <a:r>
              <a:rPr lang="en-US" sz="1000">
                <a:solidFill>
                  <a:srgbClr val="000000"/>
                </a:solidFill>
              </a:rPr>
              <a:t>Benefit plan arrangement requiring that the participant pay a portion of the costs. This includes copayments coinsurance and deductibles.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Generic Drug</a:t>
            </a:r>
            <a:r>
              <a:rPr lang="en-US" sz="1000">
                <a:solidFill>
                  <a:srgbClr val="000000"/>
                </a:solidFill>
              </a:rPr>
              <a:t/>
            </a:r>
            <a:br>
              <a:rPr lang="en-US" sz="1000">
                <a:solidFill>
                  <a:srgbClr val="000000"/>
                </a:solidFill>
              </a:rPr>
            </a:br>
            <a:r>
              <a:rPr lang="en-US" sz="1000">
                <a:solidFill>
                  <a:srgbClr val="000000"/>
                </a:solidFill>
              </a:rPr>
              <a:t>A prescription drug that has the same active-ingredient formula as a brand-name drug.</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Generic Efficiency</a:t>
            </a:r>
            <a:r>
              <a:rPr lang="en-US" sz="1000">
                <a:solidFill>
                  <a:srgbClr val="000000"/>
                </a:solidFill>
              </a:rPr>
              <a:t/>
            </a:r>
            <a:br>
              <a:rPr lang="en-US" sz="1000">
                <a:solidFill>
                  <a:srgbClr val="000000"/>
                </a:solidFill>
              </a:rPr>
            </a:br>
            <a:r>
              <a:rPr lang="en-US" sz="1000">
                <a:solidFill>
                  <a:srgbClr val="000000"/>
                </a:solidFill>
              </a:rPr>
              <a:t>This metric illustrates the rate of generic utilization for drugs in which a generic option is available.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Lipotropics</a:t>
            </a:r>
            <a:r>
              <a:rPr lang="en-US" sz="1000">
                <a:solidFill>
                  <a:srgbClr val="000000"/>
                </a:solidFill>
              </a:rPr>
              <a:t/>
            </a:r>
            <a:br>
              <a:rPr lang="en-US" sz="1000">
                <a:solidFill>
                  <a:srgbClr val="000000"/>
                </a:solidFill>
              </a:rPr>
            </a:br>
            <a:r>
              <a:rPr lang="en-US" sz="1000">
                <a:solidFill>
                  <a:srgbClr val="000000"/>
                </a:solidFill>
              </a:rPr>
              <a:t>Drugs which are designed to lower cholesterol and triglyceride levels which help reduce amount of overall fatty substances in the blood.</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Mail Order Drugs</a:t>
            </a:r>
            <a:r>
              <a:rPr lang="en-US" sz="1000">
                <a:solidFill>
                  <a:srgbClr val="000000"/>
                </a:solidFill>
              </a:rPr>
              <a:t/>
            </a:r>
            <a:br>
              <a:rPr lang="en-US" sz="1000">
                <a:solidFill>
                  <a:srgbClr val="000000"/>
                </a:solidFill>
              </a:rPr>
            </a:br>
            <a:r>
              <a:rPr lang="en-US" sz="1000">
                <a:solidFill>
                  <a:srgbClr val="000000"/>
                </a:solidFill>
              </a:rPr>
              <a:t>A feature of a pharmacy program that enables a participant to send their prescription (and any applicable copay) directly to a mail-order vendor.</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Maintenance Drugs</a:t>
            </a:r>
            <a:r>
              <a:rPr lang="en-US" sz="1000">
                <a:solidFill>
                  <a:srgbClr val="000000"/>
                </a:solidFill>
              </a:rPr>
              <a:t/>
            </a:r>
            <a:br>
              <a:rPr lang="en-US" sz="1000">
                <a:solidFill>
                  <a:srgbClr val="000000"/>
                </a:solidFill>
              </a:rPr>
            </a:br>
            <a:r>
              <a:rPr lang="en-US" sz="1000">
                <a:solidFill>
                  <a:srgbClr val="000000"/>
                </a:solidFill>
              </a:rPr>
              <a:t>Medications that are prescribed for long-term treatment of chronic conditions such as diabetes high blood pressure or asthma.</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Non-Preferred Brand Drug</a:t>
            </a:r>
            <a:r>
              <a:rPr lang="en-US" sz="1000">
                <a:solidFill>
                  <a:srgbClr val="000000"/>
                </a:solidFill>
              </a:rPr>
              <a:t/>
            </a:r>
            <a:br>
              <a:rPr lang="en-US" sz="1000">
                <a:solidFill>
                  <a:srgbClr val="000000"/>
                </a:solidFill>
              </a:rPr>
            </a:br>
            <a:r>
              <a:rPr lang="en-US" sz="1000">
                <a:solidFill>
                  <a:srgbClr val="000000"/>
                </a:solidFill>
              </a:rPr>
              <a:t>Drugs in the third tier of a pharmacy program brand-name drugs that either have generic equivalents or may have one or more preferred brand options.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Norm</a:t>
            </a:r>
            <a:r>
              <a:rPr lang="en-US" sz="1000">
                <a:solidFill>
                  <a:srgbClr val="000000"/>
                </a:solidFill>
              </a:rPr>
              <a:t/>
            </a:r>
            <a:br>
              <a:rPr lang="en-US" sz="1000">
                <a:solidFill>
                  <a:srgbClr val="000000"/>
                </a:solidFill>
              </a:rPr>
            </a:br>
            <a:r>
              <a:rPr lang="en-US" sz="1000">
                <a:solidFill>
                  <a:srgbClr val="000000"/>
                </a:solidFill>
              </a:rPr>
              <a:t>Norm refers to the comparison group referenced based on book of business experience for the defined parameters</a:t>
            </a:r>
            <a:br>
              <a:rPr lang="en-US" sz="1000">
                <a:solidFill>
                  <a:srgbClr val="000000"/>
                </a:solidFill>
              </a:rPr>
            </a:br>
            <a:endParaRPr lang="en-US" sz="1000">
              <a:solidFill>
                <a:srgbClr val="000000"/>
              </a:solidFill>
            </a:endParaRPr>
          </a:p>
        </p:txBody>
      </p:sp>
      <p:sp>
        <p:nvSpPr>
          <p:cNvPr id="3075" name="exstream_shape2033"/>
          <p:cNvSpPr txBox="1">
            <a:spLocks noChangeArrowheads="1"/>
          </p:cNvSpPr>
          <p:nvPr/>
        </p:nvSpPr>
        <p:spPr bwMode="auto">
          <a:xfrm>
            <a:off x="5105400" y="1609725"/>
            <a:ext cx="4448175"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074" name="exstream_shape2034"/>
          <p:cNvSpPr txBox="1">
            <a:spLocks noChangeArrowheads="1"/>
          </p:cNvSpPr>
          <p:nvPr/>
        </p:nvSpPr>
        <p:spPr bwMode="auto">
          <a:xfrm>
            <a:off x="5105400" y="1609725"/>
            <a:ext cx="4448175"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Pharmacy Payments</a:t>
            </a:r>
            <a:r>
              <a:rPr lang="en-US" sz="1000">
                <a:solidFill>
                  <a:srgbClr val="000000"/>
                </a:solidFill>
              </a:rPr>
              <a:t/>
            </a:r>
            <a:br>
              <a:rPr lang="en-US" sz="1000">
                <a:solidFill>
                  <a:srgbClr val="000000"/>
                </a:solidFill>
              </a:rPr>
            </a:br>
            <a:r>
              <a:rPr lang="en-US" sz="1000">
                <a:solidFill>
                  <a:srgbClr val="000000"/>
                </a:solidFill>
              </a:rPr>
              <a:t>Includes prescription drug expenses paid under a pharmacy program. These expenses would not include drugs covered under the medical benefit plan.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Preferred Brand Drug</a:t>
            </a:r>
            <a:r>
              <a:rPr lang="en-US" sz="1000">
                <a:solidFill>
                  <a:srgbClr val="000000"/>
                </a:solidFill>
              </a:rPr>
              <a:t/>
            </a:r>
            <a:br>
              <a:rPr lang="en-US" sz="1000">
                <a:solidFill>
                  <a:srgbClr val="000000"/>
                </a:solidFill>
              </a:rPr>
            </a:br>
            <a:r>
              <a:rPr lang="en-US" sz="1000">
                <a:solidFill>
                  <a:srgbClr val="000000"/>
                </a:solidFill>
              </a:rPr>
              <a:t>Drugs in the second tier of a Cigna HealthCare two or three tier pharmacy program which have no generic equivalent.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Script</a:t>
            </a:r>
            <a:r>
              <a:rPr lang="en-US" sz="1000">
                <a:solidFill>
                  <a:srgbClr val="000000"/>
                </a:solidFill>
              </a:rPr>
              <a:t/>
            </a:r>
            <a:br>
              <a:rPr lang="en-US" sz="1000">
                <a:solidFill>
                  <a:srgbClr val="000000"/>
                </a:solidFill>
              </a:rPr>
            </a:br>
            <a:r>
              <a:rPr lang="en-US" sz="1000">
                <a:solidFill>
                  <a:srgbClr val="000000"/>
                </a:solidFill>
              </a:rPr>
              <a:t>A dispensed prescription.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Therapeutic Class</a:t>
            </a:r>
            <a:r>
              <a:rPr lang="en-US" sz="1000">
                <a:solidFill>
                  <a:srgbClr val="000000"/>
                </a:solidFill>
              </a:rPr>
              <a:t/>
            </a:r>
            <a:br>
              <a:rPr lang="en-US" sz="1000">
                <a:solidFill>
                  <a:srgbClr val="000000"/>
                </a:solidFill>
              </a:rPr>
            </a:br>
            <a:r>
              <a:rPr lang="en-US" sz="1000">
                <a:solidFill>
                  <a:srgbClr val="000000"/>
                </a:solidFill>
              </a:rPr>
              <a:t>Major therapeutic classes include Central Nervous System Cardiovascular Hormonal Anti-infectives Pain Allergy/Respiratory and other drugs.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Active with Nurse</a:t>
            </a:r>
            <a:r>
              <a:rPr lang="en-US" sz="1000">
                <a:solidFill>
                  <a:srgbClr val="000000"/>
                </a:solidFill>
              </a:rPr>
              <a:t/>
            </a:r>
            <a:br>
              <a:rPr lang="en-US" sz="1000">
                <a:solidFill>
                  <a:srgbClr val="000000"/>
                </a:solidFill>
              </a:rPr>
            </a:br>
            <a:r>
              <a:rPr lang="en-US" sz="1000">
                <a:solidFill>
                  <a:srgbClr val="000000"/>
                </a:solidFill>
              </a:rPr>
              <a:t>Engaged customers with ongoing interactions with a nurse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Active with Pharmacy Services</a:t>
            </a:r>
            <a:r>
              <a:rPr lang="en-US" sz="1000">
                <a:solidFill>
                  <a:srgbClr val="000000"/>
                </a:solidFill>
              </a:rPr>
              <a:t/>
            </a:r>
            <a:br>
              <a:rPr lang="en-US" sz="1000">
                <a:solidFill>
                  <a:srgbClr val="000000"/>
                </a:solidFill>
              </a:rPr>
            </a:br>
            <a:r>
              <a:rPr lang="en-US" sz="1000">
                <a:solidFill>
                  <a:srgbClr val="000000"/>
                </a:solidFill>
              </a:rPr>
              <a:t>Engaged customers with ongoing interactions focused on coordinating medication refills, prior authorizations and assessing customers continued needs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Average Cost</a:t>
            </a:r>
            <a:r>
              <a:rPr lang="en-US" sz="1000">
                <a:solidFill>
                  <a:srgbClr val="000000"/>
                </a:solidFill>
              </a:rPr>
              <a:t/>
            </a:r>
            <a:br>
              <a:rPr lang="en-US" sz="1000">
                <a:solidFill>
                  <a:srgbClr val="000000"/>
                </a:solidFill>
              </a:rPr>
            </a:br>
            <a:r>
              <a:rPr lang="en-US" sz="1000">
                <a:solidFill>
                  <a:srgbClr val="000000"/>
                </a:solidFill>
              </a:rPr>
              <a:t>Sum of total paid claims divided by count of individuals incurring costs for medical and pharmacy services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Co-managed</a:t>
            </a:r>
            <a:r>
              <a:rPr lang="en-US" sz="1000">
                <a:solidFill>
                  <a:srgbClr val="000000"/>
                </a:solidFill>
              </a:rPr>
              <a:t/>
            </a:r>
            <a:br>
              <a:rPr lang="en-US" sz="1000">
                <a:solidFill>
                  <a:srgbClr val="000000"/>
                </a:solidFill>
              </a:rPr>
            </a:br>
            <a:r>
              <a:rPr lang="en-US" sz="1000">
                <a:solidFill>
                  <a:srgbClr val="000000"/>
                </a:solidFill>
              </a:rPr>
              <a:t>Engaged customers working together with TheraCare and another Health Advocacy program(s)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Condition Status</a:t>
            </a:r>
            <a:r>
              <a:rPr lang="en-US" sz="1000">
                <a:solidFill>
                  <a:srgbClr val="000000"/>
                </a:solidFill>
              </a:rPr>
              <a:t/>
            </a:r>
            <a:br>
              <a:rPr lang="en-US" sz="1000">
                <a:solidFill>
                  <a:srgbClr val="000000"/>
                </a:solidFill>
              </a:rPr>
            </a:br>
            <a:r>
              <a:rPr lang="en-US" sz="1000">
                <a:solidFill>
                  <a:srgbClr val="000000"/>
                </a:solidFill>
              </a:rPr>
              <a:t>Engaged customers that have completed a condition-specific assessment that measures disease severity</a:t>
            </a:r>
            <a:br>
              <a:rPr lang="en-US" sz="1000">
                <a:solidFill>
                  <a:srgbClr val="000000"/>
                </a:solidFill>
              </a:rPr>
            </a:br>
            <a:endParaRPr lang="en-US" sz="1000">
              <a:solidFill>
                <a:srgbClr val="000000"/>
              </a:solidFill>
            </a:endParaRPr>
          </a:p>
        </p:txBody>
      </p:sp>
    </p:spTree>
    <p:extLst>
      <p:ext uri="{BB962C8B-B14F-4D97-AF65-F5344CB8AC3E}">
        <p14:creationId xmlns:p14="http://schemas.microsoft.com/office/powerpoint/2010/main" val="435629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2" name="exstream_shape2035"/>
          <p:cNvSpPr>
            <a:spLocks noChangeArrowheads="1"/>
          </p:cNvSpPr>
          <p:nvPr/>
        </p:nvSpPr>
        <p:spPr bwMode="auto">
          <a:xfrm>
            <a:off x="457200" y="457200"/>
            <a:ext cx="13430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81" name="exstream_shape2036"/>
          <p:cNvSpPr>
            <a:spLocks noChangeArrowheads="1"/>
          </p:cNvSpPr>
          <p:nvPr/>
        </p:nvSpPr>
        <p:spPr bwMode="auto">
          <a:xfrm>
            <a:off x="457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2080" name="exstream_shape2037"/>
          <p:cNvSpPr>
            <a:spLocks noChangeArrowheads="1"/>
          </p:cNvSpPr>
          <p:nvPr/>
        </p:nvSpPr>
        <p:spPr bwMode="auto">
          <a:xfrm>
            <a:off x="457200" y="457200"/>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2079" name="exstream_shape2038"/>
          <p:cNvSpPr>
            <a:spLocks noChangeArrowheads="1"/>
          </p:cNvSpPr>
          <p:nvPr/>
        </p:nvSpPr>
        <p:spPr bwMode="auto">
          <a:xfrm>
            <a:off x="1800225" y="457200"/>
            <a:ext cx="3228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8" name="exstream_shape2039"/>
          <p:cNvSpPr>
            <a:spLocks noChangeArrowheads="1"/>
          </p:cNvSpPr>
          <p:nvPr/>
        </p:nvSpPr>
        <p:spPr bwMode="auto">
          <a:xfrm>
            <a:off x="1800225" y="457200"/>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2077" name="exstream_shape2040"/>
          <p:cNvSpPr>
            <a:spLocks noChangeArrowheads="1"/>
          </p:cNvSpPr>
          <p:nvPr/>
        </p:nvSpPr>
        <p:spPr bwMode="auto">
          <a:xfrm>
            <a:off x="5029200" y="457200"/>
            <a:ext cx="4572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6" name="exstream_shape2041"/>
          <p:cNvSpPr>
            <a:spLocks noChangeArrowheads="1"/>
          </p:cNvSpPr>
          <p:nvPr/>
        </p:nvSpPr>
        <p:spPr bwMode="auto">
          <a:xfrm>
            <a:off x="9601200" y="457200"/>
            <a:ext cx="0" cy="942975"/>
          </a:xfrm>
          <a:custGeom>
            <a:avLst/>
            <a:gdLst>
              <a:gd name="T0" fmla="*/ 0 h 594"/>
              <a:gd name="T1" fmla="*/ 594 h 594"/>
            </a:gdLst>
            <a:ahLst/>
            <a:cxnLst>
              <a:cxn ang="0">
                <a:pos x="0" y="T0"/>
              </a:cxn>
              <a:cxn ang="0">
                <a:pos x="0" y="T1"/>
              </a:cxn>
            </a:cxnLst>
            <a:rect l="0" t="0" r="r" b="b"/>
            <a:pathLst>
              <a:path h="594">
                <a:moveTo>
                  <a:pt x="0" y="0"/>
                </a:moveTo>
                <a:lnTo>
                  <a:pt x="0" y="594"/>
                </a:lnTo>
              </a:path>
            </a:pathLst>
          </a:custGeom>
          <a:solidFill>
            <a:srgbClr val="FFFFFF"/>
          </a:solidFill>
          <a:ln w="12700">
            <a:solidFill>
              <a:srgbClr val="919190"/>
            </a:solidFill>
            <a:round/>
            <a:headEnd/>
            <a:tailEnd/>
          </a:ln>
        </p:spPr>
        <p:txBody>
          <a:bodyPr/>
          <a:lstStyle/>
          <a:p>
            <a:endParaRPr lang="en-US"/>
          </a:p>
        </p:txBody>
      </p:sp>
      <p:sp>
        <p:nvSpPr>
          <p:cNvPr id="2075" name="exstream_shape2042"/>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2074" name="exstream_shape2043"/>
          <p:cNvSpPr>
            <a:spLocks noChangeArrowheads="1"/>
          </p:cNvSpPr>
          <p:nvPr/>
        </p:nvSpPr>
        <p:spPr bwMode="auto">
          <a:xfrm>
            <a:off x="457200" y="1400175"/>
            <a:ext cx="13430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3" name="exstream_shape2044"/>
          <p:cNvSpPr>
            <a:spLocks noChangeArrowheads="1"/>
          </p:cNvSpPr>
          <p:nvPr/>
        </p:nvSpPr>
        <p:spPr bwMode="auto">
          <a:xfrm>
            <a:off x="457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2072" name="exstream_shape2045"/>
          <p:cNvSpPr>
            <a:spLocks noChangeArrowheads="1"/>
          </p:cNvSpPr>
          <p:nvPr/>
        </p:nvSpPr>
        <p:spPr bwMode="auto">
          <a:xfrm>
            <a:off x="1800225" y="1400175"/>
            <a:ext cx="32289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1" name="exstream_shape2046"/>
          <p:cNvSpPr>
            <a:spLocks noChangeArrowheads="1"/>
          </p:cNvSpPr>
          <p:nvPr/>
        </p:nvSpPr>
        <p:spPr bwMode="auto">
          <a:xfrm>
            <a:off x="5029200" y="1400175"/>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70" name="exstream_shape2047"/>
          <p:cNvSpPr>
            <a:spLocks noChangeArrowheads="1"/>
          </p:cNvSpPr>
          <p:nvPr/>
        </p:nvSpPr>
        <p:spPr bwMode="auto">
          <a:xfrm>
            <a:off x="9601200" y="1400175"/>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2069" name="exstream_shape2048"/>
          <p:cNvSpPr>
            <a:spLocks noChangeArrowheads="1"/>
          </p:cNvSpPr>
          <p:nvPr/>
        </p:nvSpPr>
        <p:spPr bwMode="auto">
          <a:xfrm>
            <a:off x="457200" y="1533525"/>
            <a:ext cx="13430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8" name="exstream_shape2049"/>
          <p:cNvSpPr>
            <a:spLocks noChangeArrowheads="1"/>
          </p:cNvSpPr>
          <p:nvPr/>
        </p:nvSpPr>
        <p:spPr bwMode="auto">
          <a:xfrm>
            <a:off x="457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2067" name="exstream_shape2050"/>
          <p:cNvSpPr>
            <a:spLocks noChangeArrowheads="1"/>
          </p:cNvSpPr>
          <p:nvPr/>
        </p:nvSpPr>
        <p:spPr bwMode="auto">
          <a:xfrm>
            <a:off x="1800225" y="1533525"/>
            <a:ext cx="322897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6" name="exstream_shape2051"/>
          <p:cNvSpPr>
            <a:spLocks noChangeArrowheads="1"/>
          </p:cNvSpPr>
          <p:nvPr/>
        </p:nvSpPr>
        <p:spPr bwMode="auto">
          <a:xfrm>
            <a:off x="5029200" y="1533525"/>
            <a:ext cx="4572000"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5" name="exstream_shape2052"/>
          <p:cNvSpPr>
            <a:spLocks noChangeArrowheads="1"/>
          </p:cNvSpPr>
          <p:nvPr/>
        </p:nvSpPr>
        <p:spPr bwMode="auto">
          <a:xfrm>
            <a:off x="9601200" y="1533525"/>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2064" name="exstream_shape2053"/>
          <p:cNvSpPr>
            <a:spLocks noChangeArrowheads="1"/>
          </p:cNvSpPr>
          <p:nvPr/>
        </p:nvSpPr>
        <p:spPr bwMode="auto">
          <a:xfrm>
            <a:off x="457200" y="5086350"/>
            <a:ext cx="134302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3" name="exstream_shape2054"/>
          <p:cNvSpPr>
            <a:spLocks noChangeArrowheads="1"/>
          </p:cNvSpPr>
          <p:nvPr/>
        </p:nvSpPr>
        <p:spPr bwMode="auto">
          <a:xfrm>
            <a:off x="457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2062" name="exstream_shape2055"/>
          <p:cNvSpPr>
            <a:spLocks noChangeArrowheads="1"/>
          </p:cNvSpPr>
          <p:nvPr/>
        </p:nvSpPr>
        <p:spPr bwMode="auto">
          <a:xfrm>
            <a:off x="457200" y="7229475"/>
            <a:ext cx="1343025" cy="0"/>
          </a:xfrm>
          <a:custGeom>
            <a:avLst/>
            <a:gdLst>
              <a:gd name="T0" fmla="*/ 0 w 846"/>
              <a:gd name="T1" fmla="*/ 846 w 846"/>
            </a:gdLst>
            <a:ahLst/>
            <a:cxnLst>
              <a:cxn ang="0">
                <a:pos x="T0" y="0"/>
              </a:cxn>
              <a:cxn ang="0">
                <a:pos x="T1" y="0"/>
              </a:cxn>
            </a:cxnLst>
            <a:rect l="0" t="0" r="r" b="b"/>
            <a:pathLst>
              <a:path w="846">
                <a:moveTo>
                  <a:pt x="0" y="0"/>
                </a:moveTo>
                <a:lnTo>
                  <a:pt x="846" y="0"/>
                </a:lnTo>
              </a:path>
            </a:pathLst>
          </a:custGeom>
          <a:solidFill>
            <a:srgbClr val="FFFFFF"/>
          </a:solidFill>
          <a:ln w="12700">
            <a:solidFill>
              <a:srgbClr val="919190"/>
            </a:solidFill>
            <a:round/>
            <a:headEnd/>
            <a:tailEnd/>
          </a:ln>
        </p:spPr>
        <p:txBody>
          <a:bodyPr/>
          <a:lstStyle/>
          <a:p>
            <a:endParaRPr lang="en-US"/>
          </a:p>
        </p:txBody>
      </p:sp>
      <p:sp>
        <p:nvSpPr>
          <p:cNvPr id="2061" name="exstream_shape2056"/>
          <p:cNvSpPr>
            <a:spLocks noChangeArrowheads="1"/>
          </p:cNvSpPr>
          <p:nvPr/>
        </p:nvSpPr>
        <p:spPr bwMode="auto">
          <a:xfrm>
            <a:off x="1800225" y="5086350"/>
            <a:ext cx="3228975"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60" name="exstream_shape2057"/>
          <p:cNvSpPr>
            <a:spLocks noChangeArrowheads="1"/>
          </p:cNvSpPr>
          <p:nvPr/>
        </p:nvSpPr>
        <p:spPr bwMode="auto">
          <a:xfrm>
            <a:off x="1800225" y="7229475"/>
            <a:ext cx="3228975" cy="0"/>
          </a:xfrm>
          <a:custGeom>
            <a:avLst/>
            <a:gdLst>
              <a:gd name="T0" fmla="*/ 0 w 2034"/>
              <a:gd name="T1" fmla="*/ 2034 w 2034"/>
            </a:gdLst>
            <a:ahLst/>
            <a:cxnLst>
              <a:cxn ang="0">
                <a:pos x="T0" y="0"/>
              </a:cxn>
              <a:cxn ang="0">
                <a:pos x="T1" y="0"/>
              </a:cxn>
            </a:cxnLst>
            <a:rect l="0" t="0" r="r" b="b"/>
            <a:pathLst>
              <a:path w="2034">
                <a:moveTo>
                  <a:pt x="0" y="0"/>
                </a:moveTo>
                <a:lnTo>
                  <a:pt x="2034" y="0"/>
                </a:lnTo>
              </a:path>
            </a:pathLst>
          </a:custGeom>
          <a:solidFill>
            <a:srgbClr val="FFFFFF"/>
          </a:solidFill>
          <a:ln w="12700">
            <a:solidFill>
              <a:srgbClr val="919190"/>
            </a:solidFill>
            <a:round/>
            <a:headEnd/>
            <a:tailEnd/>
          </a:ln>
        </p:spPr>
        <p:txBody>
          <a:bodyPr/>
          <a:lstStyle/>
          <a:p>
            <a:endParaRPr lang="en-US"/>
          </a:p>
        </p:txBody>
      </p:sp>
      <p:sp>
        <p:nvSpPr>
          <p:cNvPr id="2059" name="exstream_shape2058"/>
          <p:cNvSpPr>
            <a:spLocks noChangeArrowheads="1"/>
          </p:cNvSpPr>
          <p:nvPr/>
        </p:nvSpPr>
        <p:spPr bwMode="auto">
          <a:xfrm>
            <a:off x="5029200" y="5086350"/>
            <a:ext cx="4572000" cy="2143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8" name="exstream_shape2059"/>
          <p:cNvSpPr>
            <a:spLocks noChangeArrowheads="1"/>
          </p:cNvSpPr>
          <p:nvPr/>
        </p:nvSpPr>
        <p:spPr bwMode="auto">
          <a:xfrm>
            <a:off x="9601200" y="5086350"/>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2057" name="exstream_shape2060"/>
          <p:cNvSpPr>
            <a:spLocks noChangeArrowheads="1"/>
          </p:cNvSpPr>
          <p:nvPr/>
        </p:nvSpPr>
        <p:spPr bwMode="auto">
          <a:xfrm>
            <a:off x="5029200" y="7229475"/>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2056" name="exstream_shape2061"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581025"/>
            <a:ext cx="676275" cy="7239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2055" name="exstream_shape2062"/>
          <p:cNvSpPr>
            <a:spLocks noChangeArrowheads="1"/>
          </p:cNvSpPr>
          <p:nvPr/>
        </p:nvSpPr>
        <p:spPr bwMode="auto">
          <a:xfrm>
            <a:off x="1390650" y="771525"/>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Glossary</a:t>
            </a:r>
          </a:p>
        </p:txBody>
      </p:sp>
      <p:sp>
        <p:nvSpPr>
          <p:cNvPr id="2054" name="exstream_shape2063"/>
          <p:cNvSpPr>
            <a:spLocks noChangeArrowheads="1"/>
          </p:cNvSpPr>
          <p:nvPr/>
        </p:nvSpPr>
        <p:spPr bwMode="auto">
          <a:xfrm>
            <a:off x="1390650" y="1076325"/>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2053" name="exstream_shape2064"/>
          <p:cNvSpPr txBox="1">
            <a:spLocks noChangeArrowheads="1"/>
          </p:cNvSpPr>
          <p:nvPr/>
        </p:nvSpPr>
        <p:spPr bwMode="auto">
          <a:xfrm>
            <a:off x="514350" y="1600200"/>
            <a:ext cx="4448175"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52" name="exstream_shape2065"/>
          <p:cNvSpPr txBox="1">
            <a:spLocks noChangeArrowheads="1"/>
          </p:cNvSpPr>
          <p:nvPr/>
        </p:nvSpPr>
        <p:spPr bwMode="auto">
          <a:xfrm>
            <a:off x="514350" y="1600200"/>
            <a:ext cx="4448175"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Declining</a:t>
            </a:r>
            <a:r>
              <a:rPr lang="en-US" sz="1000">
                <a:solidFill>
                  <a:srgbClr val="000000"/>
                </a:solidFill>
              </a:rPr>
              <a:t/>
            </a:r>
            <a:br>
              <a:rPr lang="en-US" sz="1000">
                <a:solidFill>
                  <a:srgbClr val="000000"/>
                </a:solidFill>
              </a:rPr>
            </a:br>
            <a:r>
              <a:rPr lang="en-US" sz="1000">
                <a:solidFill>
                  <a:srgbClr val="000000"/>
                </a:solidFill>
              </a:rPr>
              <a:t>Engaged customers that have completed an assessment two times and have demonstrated a worsening of their condition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Did Not Engage</a:t>
            </a:r>
            <a:r>
              <a:rPr lang="en-US" sz="1000">
                <a:solidFill>
                  <a:srgbClr val="000000"/>
                </a:solidFill>
              </a:rPr>
              <a:t/>
            </a:r>
            <a:br>
              <a:rPr lang="en-US" sz="1000">
                <a:solidFill>
                  <a:srgbClr val="000000"/>
                </a:solidFill>
              </a:rPr>
            </a:br>
            <a:r>
              <a:rPr lang="en-US" sz="1000">
                <a:solidFill>
                  <a:srgbClr val="000000"/>
                </a:solidFill>
              </a:rPr>
              <a:t>Reached customers who declined to engage with TheraCare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Engaged</a:t>
            </a:r>
            <a:r>
              <a:rPr lang="en-US" sz="1000">
                <a:solidFill>
                  <a:srgbClr val="000000"/>
                </a:solidFill>
              </a:rPr>
              <a:t/>
            </a:r>
            <a:br>
              <a:rPr lang="en-US" sz="1000">
                <a:solidFill>
                  <a:srgbClr val="000000"/>
                </a:solidFill>
              </a:rPr>
            </a:br>
            <a:r>
              <a:rPr lang="en-US" sz="1000">
                <a:solidFill>
                  <a:srgbClr val="000000"/>
                </a:solidFill>
              </a:rPr>
              <a:t>Reached customers who have an ongoing interaction with TheraCare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Identified for Outreach</a:t>
            </a:r>
            <a:r>
              <a:rPr lang="en-US" sz="1000">
                <a:solidFill>
                  <a:srgbClr val="000000"/>
                </a:solidFill>
              </a:rPr>
              <a:t/>
            </a:r>
            <a:br>
              <a:rPr lang="en-US" sz="1000">
                <a:solidFill>
                  <a:srgbClr val="000000"/>
                </a:solidFill>
              </a:rPr>
            </a:br>
            <a:r>
              <a:rPr lang="en-US" sz="1000">
                <a:solidFill>
                  <a:srgbClr val="000000"/>
                </a:solidFill>
              </a:rPr>
              <a:t>Distinct customers targeted for TheraCare contact based on taking a specialty medication for their targeted condition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Improving</a:t>
            </a:r>
            <a:r>
              <a:rPr lang="en-US" sz="1000">
                <a:solidFill>
                  <a:srgbClr val="000000"/>
                </a:solidFill>
              </a:rPr>
              <a:t/>
            </a:r>
            <a:br>
              <a:rPr lang="en-US" sz="1000">
                <a:solidFill>
                  <a:srgbClr val="000000"/>
                </a:solidFill>
              </a:rPr>
            </a:br>
            <a:r>
              <a:rPr lang="en-US" sz="1000">
                <a:solidFill>
                  <a:srgbClr val="000000"/>
                </a:solidFill>
              </a:rPr>
              <a:t>Engaged customers that have completed an assessment two times and have demonstrated an improvement in the status of their condition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Medication Adherence Rate (MPR)</a:t>
            </a:r>
            <a:r>
              <a:rPr lang="en-US" sz="1000">
                <a:solidFill>
                  <a:srgbClr val="000000"/>
                </a:solidFill>
              </a:rPr>
              <a:t/>
            </a:r>
            <a:br>
              <a:rPr lang="en-US" sz="1000">
                <a:solidFill>
                  <a:srgbClr val="000000"/>
                </a:solidFill>
              </a:rPr>
            </a:br>
            <a:r>
              <a:rPr lang="en-US" sz="1000">
                <a:solidFill>
                  <a:srgbClr val="000000"/>
                </a:solidFill>
              </a:rPr>
              <a:t>MPR is calculated as the sum of the days supply (from claims) for a medication during a defined period of time divided by the number of days elapsed during the period</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No Change</a:t>
            </a:r>
            <a:r>
              <a:rPr lang="en-US" sz="1000">
                <a:solidFill>
                  <a:srgbClr val="000000"/>
                </a:solidFill>
              </a:rPr>
              <a:t/>
            </a:r>
            <a:br>
              <a:rPr lang="en-US" sz="1000">
                <a:solidFill>
                  <a:srgbClr val="000000"/>
                </a:solidFill>
              </a:rPr>
            </a:br>
            <a:r>
              <a:rPr lang="en-US" sz="1000">
                <a:solidFill>
                  <a:srgbClr val="000000"/>
                </a:solidFill>
              </a:rPr>
              <a:t>Engaged customers that have completed an assessment two times and have not demonstrated an improvement or worsening of their condition</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Productivity Score</a:t>
            </a:r>
            <a:r>
              <a:rPr lang="en-US" sz="1000">
                <a:solidFill>
                  <a:srgbClr val="000000"/>
                </a:solidFill>
              </a:rPr>
              <a:t/>
            </a:r>
            <a:br>
              <a:rPr lang="en-US" sz="1000">
                <a:solidFill>
                  <a:srgbClr val="000000"/>
                </a:solidFill>
              </a:rPr>
            </a:br>
            <a:r>
              <a:rPr lang="en-US" sz="1000">
                <a:solidFill>
                  <a:srgbClr val="000000"/>
                </a:solidFill>
              </a:rPr>
              <a:t>Engaged customers that have completed a productivity assessment that measures absenteeism and presenteeism between their first and most recent measure</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Reached</a:t>
            </a:r>
            <a:r>
              <a:rPr lang="en-US" sz="1000">
                <a:solidFill>
                  <a:srgbClr val="000000"/>
                </a:solidFill>
              </a:rPr>
              <a:t/>
            </a:r>
            <a:br>
              <a:rPr lang="en-US" sz="1000">
                <a:solidFill>
                  <a:srgbClr val="000000"/>
                </a:solidFill>
              </a:rPr>
            </a:br>
            <a:r>
              <a:rPr lang="en-US" sz="1000">
                <a:solidFill>
                  <a:srgbClr val="000000"/>
                </a:solidFill>
              </a:rPr>
              <a:t>Identified customers who have had a conversation with TheraCare</a:t>
            </a:r>
            <a:br>
              <a:rPr lang="en-US" sz="1000">
                <a:solidFill>
                  <a:srgbClr val="000000"/>
                </a:solidFill>
              </a:rPr>
            </a:br>
            <a:endParaRPr lang="en-US" sz="1000">
              <a:solidFill>
                <a:srgbClr val="000000"/>
              </a:solidFill>
            </a:endParaRPr>
          </a:p>
        </p:txBody>
      </p:sp>
      <p:sp>
        <p:nvSpPr>
          <p:cNvPr id="2051" name="exstream_shape2066"/>
          <p:cNvSpPr txBox="1">
            <a:spLocks noChangeArrowheads="1"/>
          </p:cNvSpPr>
          <p:nvPr/>
        </p:nvSpPr>
        <p:spPr bwMode="auto">
          <a:xfrm>
            <a:off x="5086350" y="1600200"/>
            <a:ext cx="4448175"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50" name="exstream_shape2067"/>
          <p:cNvSpPr txBox="1">
            <a:spLocks noChangeArrowheads="1"/>
          </p:cNvSpPr>
          <p:nvPr/>
        </p:nvSpPr>
        <p:spPr bwMode="auto">
          <a:xfrm>
            <a:off x="5086350" y="1600200"/>
            <a:ext cx="4448175"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1000" b="1">
                <a:solidFill>
                  <a:srgbClr val="000000"/>
                </a:solidFill>
              </a:rPr>
              <a:t>Services per 1000</a:t>
            </a:r>
            <a:r>
              <a:rPr lang="en-US" sz="1000">
                <a:solidFill>
                  <a:srgbClr val="000000"/>
                </a:solidFill>
              </a:rPr>
              <a:t/>
            </a:r>
            <a:br>
              <a:rPr lang="en-US" sz="1000">
                <a:solidFill>
                  <a:srgbClr val="000000"/>
                </a:solidFill>
              </a:rPr>
            </a:br>
            <a:r>
              <a:rPr lang="en-US" sz="1000">
                <a:solidFill>
                  <a:srgbClr val="000000"/>
                </a:solidFill>
              </a:rPr>
              <a:t>Count of medical and pharmacy services normalized per 1000 customers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Total Paid</a:t>
            </a:r>
            <a:r>
              <a:rPr lang="en-US" sz="1000">
                <a:solidFill>
                  <a:srgbClr val="000000"/>
                </a:solidFill>
              </a:rPr>
              <a:t/>
            </a:r>
            <a:br>
              <a:rPr lang="en-US" sz="1000">
                <a:solidFill>
                  <a:srgbClr val="000000"/>
                </a:solidFill>
              </a:rPr>
            </a:br>
            <a:r>
              <a:rPr lang="en-US" sz="1000">
                <a:solidFill>
                  <a:srgbClr val="000000"/>
                </a:solidFill>
              </a:rPr>
              <a:t>Sum of total medical and pharmacy paid claims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Total Population</a:t>
            </a:r>
            <a:r>
              <a:rPr lang="en-US" sz="1000">
                <a:solidFill>
                  <a:srgbClr val="000000"/>
                </a:solidFill>
              </a:rPr>
              <a:t/>
            </a:r>
            <a:br>
              <a:rPr lang="en-US" sz="1000">
                <a:solidFill>
                  <a:srgbClr val="000000"/>
                </a:solidFill>
              </a:rPr>
            </a:br>
            <a:r>
              <a:rPr lang="en-US" sz="1000">
                <a:solidFill>
                  <a:srgbClr val="000000"/>
                </a:solidFill>
              </a:rPr>
              <a:t>Total customers eligible for the TheraCare benefit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Total Value (Medication Adherence)</a:t>
            </a:r>
            <a:r>
              <a:rPr lang="en-US" sz="1000">
                <a:solidFill>
                  <a:srgbClr val="000000"/>
                </a:solidFill>
              </a:rPr>
              <a:t/>
            </a:r>
            <a:br>
              <a:rPr lang="en-US" sz="1000">
                <a:solidFill>
                  <a:srgbClr val="000000"/>
                </a:solidFill>
              </a:rPr>
            </a:br>
            <a:r>
              <a:rPr lang="en-US" sz="1000">
                <a:solidFill>
                  <a:srgbClr val="000000"/>
                </a:solidFill>
              </a:rPr>
              <a:t>Cost savings associated with customers whose medication adherence rate (MPR) shifted from below to above 80% between their first and most current measure. Adherence value is based on a Cigna study of differences in medical costs associated with customers who became adherent versus those who remained non-adherent.</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Total Value (Productivity)</a:t>
            </a:r>
            <a:r>
              <a:rPr lang="en-US" sz="1000">
                <a:solidFill>
                  <a:srgbClr val="000000"/>
                </a:solidFill>
              </a:rPr>
              <a:t/>
            </a:r>
            <a:br>
              <a:rPr lang="en-US" sz="1000">
                <a:solidFill>
                  <a:srgbClr val="000000"/>
                </a:solidFill>
              </a:rPr>
            </a:br>
            <a:r>
              <a:rPr lang="en-US" sz="1000">
                <a:solidFill>
                  <a:srgbClr val="000000"/>
                </a:solidFill>
              </a:rPr>
              <a:t>The value of productivity is based on the difference in the percent productivity between a members first measure and most current multiplied by the median income calculated by the US Bureau of Labor Statistics</a:t>
            </a:r>
            <a:br>
              <a:rPr lang="en-US" sz="1000">
                <a:solidFill>
                  <a:srgbClr val="000000"/>
                </a:solidFill>
              </a:rPr>
            </a:br>
            <a:r>
              <a:rPr lang="en-US" sz="1000">
                <a:solidFill>
                  <a:srgbClr val="000000"/>
                </a:solidFill>
              </a:rPr>
              <a:t/>
            </a:r>
            <a:br>
              <a:rPr lang="en-US" sz="1000">
                <a:solidFill>
                  <a:srgbClr val="000000"/>
                </a:solidFill>
              </a:rPr>
            </a:br>
            <a:r>
              <a:rPr lang="en-US" sz="1000" b="1">
                <a:solidFill>
                  <a:srgbClr val="000000"/>
                </a:solidFill>
              </a:rPr>
              <a:t>Unable to Reach</a:t>
            </a:r>
            <a:r>
              <a:rPr lang="en-US" sz="1000">
                <a:solidFill>
                  <a:srgbClr val="000000"/>
                </a:solidFill>
              </a:rPr>
              <a:t/>
            </a:r>
            <a:br>
              <a:rPr lang="en-US" sz="1000">
                <a:solidFill>
                  <a:srgbClr val="000000"/>
                </a:solidFill>
              </a:rPr>
            </a:br>
            <a:r>
              <a:rPr lang="en-US" sz="1000">
                <a:solidFill>
                  <a:srgbClr val="000000"/>
                </a:solidFill>
              </a:rPr>
              <a:t>Number of customer identified for outreach that TheraCare was able to contact by phone</a:t>
            </a:r>
            <a:br>
              <a:rPr lang="en-US" sz="1000">
                <a:solidFill>
                  <a:srgbClr val="000000"/>
                </a:solidFill>
              </a:rPr>
            </a:br>
            <a:endParaRPr lang="en-US" sz="1000">
              <a:solidFill>
                <a:srgbClr val="000000"/>
              </a:solidFill>
            </a:endParaRPr>
          </a:p>
        </p:txBody>
      </p:sp>
    </p:spTree>
    <p:extLst>
      <p:ext uri="{BB962C8B-B14F-4D97-AF65-F5344CB8AC3E}">
        <p14:creationId xmlns:p14="http://schemas.microsoft.com/office/powerpoint/2010/main" val="321385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30" name="exstream_shape76"/>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29" name="exstream_shape77"/>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70928" name="exstream_shape78"/>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70927" name="exstream_shape79"/>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26" name="exstream_shape80"/>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70925" name="exstream_shape81"/>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24" name="exstream_shape82"/>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70923" name="exstream_shape83"/>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70922" name="exstream_shape84"/>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21" name="exstream_shape85"/>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70920" name="exstream_shape86"/>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19" name="exstream_shape87"/>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18" name="exstream_shape88"/>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70917" name="exstream_shape89"/>
          <p:cNvSpPr>
            <a:spLocks noChangeArrowheads="1"/>
          </p:cNvSpPr>
          <p:nvPr/>
        </p:nvSpPr>
        <p:spPr bwMode="auto">
          <a:xfrm>
            <a:off x="457200" y="1619250"/>
            <a:ext cx="1362075"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16" name="exstream_shape90"/>
          <p:cNvSpPr>
            <a:spLocks noChangeArrowheads="1"/>
          </p:cNvSpPr>
          <p:nvPr/>
        </p:nvSpPr>
        <p:spPr bwMode="auto">
          <a:xfrm>
            <a:off x="457200" y="1619250"/>
            <a:ext cx="0" cy="3028950"/>
          </a:xfrm>
          <a:custGeom>
            <a:avLst/>
            <a:gdLst>
              <a:gd name="T0" fmla="*/ 0 h 1908"/>
              <a:gd name="T1" fmla="*/ 1908 h 1908"/>
            </a:gdLst>
            <a:ahLst/>
            <a:cxnLst>
              <a:cxn ang="0">
                <a:pos x="0" y="T0"/>
              </a:cxn>
              <a:cxn ang="0">
                <a:pos x="0" y="T1"/>
              </a:cxn>
            </a:cxnLst>
            <a:rect l="0" t="0" r="r" b="b"/>
            <a:pathLst>
              <a:path h="1908">
                <a:moveTo>
                  <a:pt x="0" y="0"/>
                </a:moveTo>
                <a:lnTo>
                  <a:pt x="0" y="1908"/>
                </a:lnTo>
              </a:path>
            </a:pathLst>
          </a:custGeom>
          <a:solidFill>
            <a:srgbClr val="FFFFFF"/>
          </a:solidFill>
          <a:ln w="12700">
            <a:solidFill>
              <a:srgbClr val="919190"/>
            </a:solidFill>
            <a:round/>
            <a:headEnd/>
            <a:tailEnd/>
          </a:ln>
        </p:spPr>
        <p:txBody>
          <a:bodyPr/>
          <a:lstStyle/>
          <a:p>
            <a:endParaRPr lang="en-US"/>
          </a:p>
        </p:txBody>
      </p:sp>
      <p:sp>
        <p:nvSpPr>
          <p:cNvPr id="70915" name="exstream_shape91"/>
          <p:cNvSpPr>
            <a:spLocks noChangeArrowheads="1"/>
          </p:cNvSpPr>
          <p:nvPr/>
        </p:nvSpPr>
        <p:spPr bwMode="auto">
          <a:xfrm>
            <a:off x="1819275" y="1619250"/>
            <a:ext cx="3209925"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14" name="exstream_shape92"/>
          <p:cNvSpPr>
            <a:spLocks noChangeArrowheads="1"/>
          </p:cNvSpPr>
          <p:nvPr/>
        </p:nvSpPr>
        <p:spPr bwMode="auto">
          <a:xfrm>
            <a:off x="5029200" y="1619250"/>
            <a:ext cx="4572000" cy="302895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13" name="exstream_shape93"/>
          <p:cNvSpPr>
            <a:spLocks noChangeArrowheads="1"/>
          </p:cNvSpPr>
          <p:nvPr/>
        </p:nvSpPr>
        <p:spPr bwMode="auto">
          <a:xfrm>
            <a:off x="9601200" y="1619250"/>
            <a:ext cx="0" cy="3028950"/>
          </a:xfrm>
          <a:custGeom>
            <a:avLst/>
            <a:gdLst>
              <a:gd name="T0" fmla="*/ 0 h 1908"/>
              <a:gd name="T1" fmla="*/ 1908 h 1908"/>
            </a:gdLst>
            <a:ahLst/>
            <a:cxnLst>
              <a:cxn ang="0">
                <a:pos x="0" y="T0"/>
              </a:cxn>
              <a:cxn ang="0">
                <a:pos x="0" y="T1"/>
              </a:cxn>
            </a:cxnLst>
            <a:rect l="0" t="0" r="r" b="b"/>
            <a:pathLst>
              <a:path h="1908">
                <a:moveTo>
                  <a:pt x="0" y="0"/>
                </a:moveTo>
                <a:lnTo>
                  <a:pt x="0" y="1908"/>
                </a:lnTo>
              </a:path>
            </a:pathLst>
          </a:custGeom>
          <a:solidFill>
            <a:srgbClr val="FFFFFF"/>
          </a:solidFill>
          <a:ln w="12700">
            <a:solidFill>
              <a:srgbClr val="919190"/>
            </a:solidFill>
            <a:round/>
            <a:headEnd/>
            <a:tailEnd/>
          </a:ln>
        </p:spPr>
        <p:txBody>
          <a:bodyPr/>
          <a:lstStyle/>
          <a:p>
            <a:endParaRPr lang="en-US"/>
          </a:p>
        </p:txBody>
      </p:sp>
      <p:sp>
        <p:nvSpPr>
          <p:cNvPr id="70912" name="exstream_shape94"/>
          <p:cNvSpPr>
            <a:spLocks noChangeArrowheads="1"/>
          </p:cNvSpPr>
          <p:nvPr/>
        </p:nvSpPr>
        <p:spPr bwMode="auto">
          <a:xfrm>
            <a:off x="457200" y="4648200"/>
            <a:ext cx="1362075" cy="270510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11" name="exstream_shape95"/>
          <p:cNvSpPr>
            <a:spLocks noChangeArrowheads="1"/>
          </p:cNvSpPr>
          <p:nvPr/>
        </p:nvSpPr>
        <p:spPr bwMode="auto">
          <a:xfrm>
            <a:off x="457200" y="4648200"/>
            <a:ext cx="0" cy="2705100"/>
          </a:xfrm>
          <a:custGeom>
            <a:avLst/>
            <a:gdLst>
              <a:gd name="T0" fmla="*/ 0 h 1704"/>
              <a:gd name="T1" fmla="*/ 1704 h 1704"/>
            </a:gdLst>
            <a:ahLst/>
            <a:cxnLst>
              <a:cxn ang="0">
                <a:pos x="0" y="T0"/>
              </a:cxn>
              <a:cxn ang="0">
                <a:pos x="0" y="T1"/>
              </a:cxn>
            </a:cxnLst>
            <a:rect l="0" t="0" r="r" b="b"/>
            <a:pathLst>
              <a:path h="1704">
                <a:moveTo>
                  <a:pt x="0" y="0"/>
                </a:moveTo>
                <a:lnTo>
                  <a:pt x="0" y="1704"/>
                </a:lnTo>
              </a:path>
            </a:pathLst>
          </a:custGeom>
          <a:solidFill>
            <a:srgbClr val="FFFFFF"/>
          </a:solidFill>
          <a:ln w="12700">
            <a:solidFill>
              <a:srgbClr val="919190"/>
            </a:solidFill>
            <a:round/>
            <a:headEnd/>
            <a:tailEnd/>
          </a:ln>
        </p:spPr>
        <p:txBody>
          <a:bodyPr/>
          <a:lstStyle/>
          <a:p>
            <a:endParaRPr lang="en-US"/>
          </a:p>
        </p:txBody>
      </p:sp>
      <p:sp>
        <p:nvSpPr>
          <p:cNvPr id="70910" name="exstream_shape96"/>
          <p:cNvSpPr>
            <a:spLocks noChangeArrowheads="1"/>
          </p:cNvSpPr>
          <p:nvPr/>
        </p:nvSpPr>
        <p:spPr bwMode="auto">
          <a:xfrm>
            <a:off x="457200" y="73533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70909" name="exstream_shape97"/>
          <p:cNvSpPr>
            <a:spLocks noChangeArrowheads="1"/>
          </p:cNvSpPr>
          <p:nvPr/>
        </p:nvSpPr>
        <p:spPr bwMode="auto">
          <a:xfrm>
            <a:off x="1819275" y="4648200"/>
            <a:ext cx="3209925" cy="270510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08" name="exstream_shape98"/>
          <p:cNvSpPr>
            <a:spLocks noChangeArrowheads="1"/>
          </p:cNvSpPr>
          <p:nvPr/>
        </p:nvSpPr>
        <p:spPr bwMode="auto">
          <a:xfrm>
            <a:off x="1819275" y="73533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70907" name="exstream_shape99"/>
          <p:cNvSpPr>
            <a:spLocks noChangeArrowheads="1"/>
          </p:cNvSpPr>
          <p:nvPr/>
        </p:nvSpPr>
        <p:spPr bwMode="auto">
          <a:xfrm>
            <a:off x="5029200" y="4648200"/>
            <a:ext cx="4572000" cy="27051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906" name="exstream_shape100"/>
          <p:cNvSpPr>
            <a:spLocks noChangeArrowheads="1"/>
          </p:cNvSpPr>
          <p:nvPr/>
        </p:nvSpPr>
        <p:spPr bwMode="auto">
          <a:xfrm>
            <a:off x="9601200" y="4648200"/>
            <a:ext cx="0" cy="2705100"/>
          </a:xfrm>
          <a:custGeom>
            <a:avLst/>
            <a:gdLst>
              <a:gd name="T0" fmla="*/ 0 h 1704"/>
              <a:gd name="T1" fmla="*/ 1704 h 1704"/>
            </a:gdLst>
            <a:ahLst/>
            <a:cxnLst>
              <a:cxn ang="0">
                <a:pos x="0" y="T0"/>
              </a:cxn>
              <a:cxn ang="0">
                <a:pos x="0" y="T1"/>
              </a:cxn>
            </a:cxnLst>
            <a:rect l="0" t="0" r="r" b="b"/>
            <a:pathLst>
              <a:path h="1704">
                <a:moveTo>
                  <a:pt x="0" y="0"/>
                </a:moveTo>
                <a:lnTo>
                  <a:pt x="0" y="1704"/>
                </a:lnTo>
              </a:path>
            </a:pathLst>
          </a:custGeom>
          <a:solidFill>
            <a:srgbClr val="FFFFFF"/>
          </a:solidFill>
          <a:ln w="12700">
            <a:solidFill>
              <a:srgbClr val="919190"/>
            </a:solidFill>
            <a:round/>
            <a:headEnd/>
            <a:tailEnd/>
          </a:ln>
        </p:spPr>
        <p:txBody>
          <a:bodyPr/>
          <a:lstStyle/>
          <a:p>
            <a:endParaRPr lang="en-US"/>
          </a:p>
        </p:txBody>
      </p:sp>
      <p:sp>
        <p:nvSpPr>
          <p:cNvPr id="70905" name="exstream_shape101"/>
          <p:cNvSpPr>
            <a:spLocks noChangeArrowheads="1"/>
          </p:cNvSpPr>
          <p:nvPr/>
        </p:nvSpPr>
        <p:spPr bwMode="auto">
          <a:xfrm>
            <a:off x="5029200" y="73533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70904" name="exstream_shape102"/>
          <p:cNvSpPr>
            <a:spLocks noChangeArrowheads="1"/>
          </p:cNvSpPr>
          <p:nvPr/>
        </p:nvSpPr>
        <p:spPr bwMode="auto">
          <a:xfrm>
            <a:off x="552450" y="166687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Plan cost &amp; trend</a:t>
            </a:r>
          </a:p>
        </p:txBody>
      </p:sp>
      <p:sp>
        <p:nvSpPr>
          <p:cNvPr id="70903" name="exstream_shape103"/>
          <p:cNvSpPr>
            <a:spLocks noChangeArrowheads="1"/>
          </p:cNvSpPr>
          <p:nvPr/>
        </p:nvSpPr>
        <p:spPr bwMode="auto">
          <a:xfrm>
            <a:off x="1466850" y="2228850"/>
            <a:ext cx="0" cy="1638300"/>
          </a:xfrm>
          <a:custGeom>
            <a:avLst/>
            <a:gdLst>
              <a:gd name="T0" fmla="*/ 0 h 1032"/>
              <a:gd name="T1" fmla="*/ 1032 h 1032"/>
            </a:gdLst>
            <a:ahLst/>
            <a:cxnLst>
              <a:cxn ang="0">
                <a:pos x="0" y="T0"/>
              </a:cxn>
              <a:cxn ang="0">
                <a:pos x="0" y="T1"/>
              </a:cxn>
            </a:cxnLst>
            <a:rect l="0" t="0" r="r" b="b"/>
            <a:pathLst>
              <a:path h="1032">
                <a:moveTo>
                  <a:pt x="0" y="0"/>
                </a:moveTo>
                <a:lnTo>
                  <a:pt x="0" y="1032"/>
                </a:lnTo>
              </a:path>
            </a:pathLst>
          </a:custGeom>
          <a:solidFill>
            <a:srgbClr val="FFFFFF"/>
          </a:solidFill>
          <a:ln w="12700">
            <a:solidFill>
              <a:srgbClr val="000000"/>
            </a:solidFill>
            <a:round/>
            <a:headEnd/>
            <a:tailEnd/>
          </a:ln>
        </p:spPr>
        <p:txBody>
          <a:bodyPr/>
          <a:lstStyle/>
          <a:p>
            <a:endParaRPr lang="en-US"/>
          </a:p>
        </p:txBody>
      </p:sp>
      <p:pic>
        <p:nvPicPr>
          <p:cNvPr id="70902" name="exstream_shape104"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70901" name="exstream_shape105"/>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Executive Summary</a:t>
            </a:r>
          </a:p>
        </p:txBody>
      </p:sp>
      <p:sp>
        <p:nvSpPr>
          <p:cNvPr id="70900" name="exstream_shape106"/>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70899" name="exstream_shape107"/>
          <p:cNvSpPr>
            <a:spLocks noChangeArrowheads="1"/>
          </p:cNvSpPr>
          <p:nvPr/>
        </p:nvSpPr>
        <p:spPr bwMode="auto">
          <a:xfrm>
            <a:off x="638175" y="4705350"/>
            <a:ext cx="4143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70898" name="exstream_shape108"/>
          <p:cNvSpPr>
            <a:spLocks noChangeArrowheads="1"/>
          </p:cNvSpPr>
          <p:nvPr/>
        </p:nvSpPr>
        <p:spPr bwMode="auto">
          <a:xfrm>
            <a:off x="638175" y="4933950"/>
            <a:ext cx="414337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Plan spend in the current period was $4,486 PMPY, a decrease of 10.7% from the base period, and 1.0% lower than the norm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Average membership in the current period was 239, a decrease of 1.4%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Current member cost share was $892 PMPY, or 19.9% of the total plan spend, compared to $745 PMPY, or 14.8% in the base period, and a norm of 14.5%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Cigna's clinical advocacy programs identified 43.1% of the population for assistance and engaged 55.3% in the current period </a:t>
            </a:r>
            <a:br>
              <a:rPr lang="en-US" sz="900">
                <a:solidFill>
                  <a:srgbClr val="000000"/>
                </a:solidFill>
                <a:latin typeface="Arial" charset="0"/>
              </a:rPr>
            </a:br>
            <a:endParaRPr lang="en-US" sz="900">
              <a:solidFill>
                <a:srgbClr val="000000"/>
              </a:solidFill>
              <a:latin typeface="Arial" charset="0"/>
            </a:endParaRPr>
          </a:p>
        </p:txBody>
      </p:sp>
      <p:sp>
        <p:nvSpPr>
          <p:cNvPr id="70897" name="exstream_shape109"/>
          <p:cNvSpPr txBox="1">
            <a:spLocks noChangeArrowheads="1"/>
          </p:cNvSpPr>
          <p:nvPr/>
        </p:nvSpPr>
        <p:spPr bwMode="auto">
          <a:xfrm>
            <a:off x="8543925" y="514350"/>
            <a:ext cx="9810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0896" name="exstream_shape110"/>
          <p:cNvSpPr txBox="1">
            <a:spLocks noChangeArrowheads="1"/>
          </p:cNvSpPr>
          <p:nvPr/>
        </p:nvSpPr>
        <p:spPr bwMode="auto">
          <a:xfrm>
            <a:off x="8543925" y="514350"/>
            <a:ext cx="9810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0895" name="exstream_shape111"/>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0894" name="exstream_shape112"/>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70893" name="exstream_shape113"/>
          <p:cNvSpPr>
            <a:spLocks noChangeArrowheads="1"/>
          </p:cNvSpPr>
          <p:nvPr/>
        </p:nvSpPr>
        <p:spPr bwMode="auto">
          <a:xfrm>
            <a:off x="885825" y="2209800"/>
            <a:ext cx="4572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$8,000</a:t>
            </a:r>
          </a:p>
        </p:txBody>
      </p:sp>
      <p:sp>
        <p:nvSpPr>
          <p:cNvPr id="70892" name="exstream_shape114"/>
          <p:cNvSpPr>
            <a:spLocks noChangeArrowheads="1"/>
          </p:cNvSpPr>
          <p:nvPr/>
        </p:nvSpPr>
        <p:spPr bwMode="auto">
          <a:xfrm>
            <a:off x="885825" y="2600325"/>
            <a:ext cx="4572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$6,000</a:t>
            </a:r>
          </a:p>
        </p:txBody>
      </p:sp>
      <p:sp>
        <p:nvSpPr>
          <p:cNvPr id="70891" name="exstream_shape115"/>
          <p:cNvSpPr>
            <a:spLocks noChangeArrowheads="1"/>
          </p:cNvSpPr>
          <p:nvPr/>
        </p:nvSpPr>
        <p:spPr bwMode="auto">
          <a:xfrm>
            <a:off x="885825" y="2990850"/>
            <a:ext cx="4572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$4,000</a:t>
            </a:r>
          </a:p>
        </p:txBody>
      </p:sp>
      <p:sp>
        <p:nvSpPr>
          <p:cNvPr id="70890" name="exstream_shape116"/>
          <p:cNvSpPr>
            <a:spLocks noChangeArrowheads="1"/>
          </p:cNvSpPr>
          <p:nvPr/>
        </p:nvSpPr>
        <p:spPr bwMode="auto">
          <a:xfrm>
            <a:off x="885825" y="3381375"/>
            <a:ext cx="4572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$2,000</a:t>
            </a:r>
          </a:p>
        </p:txBody>
      </p:sp>
      <p:sp>
        <p:nvSpPr>
          <p:cNvPr id="70889" name="exstream_shape117"/>
          <p:cNvSpPr>
            <a:spLocks noChangeArrowheads="1"/>
          </p:cNvSpPr>
          <p:nvPr/>
        </p:nvSpPr>
        <p:spPr bwMode="auto">
          <a:xfrm>
            <a:off x="885825" y="3771900"/>
            <a:ext cx="4572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70888" name="exstream_shape118"/>
          <p:cNvSpPr>
            <a:spLocks noChangeArrowheads="1"/>
          </p:cNvSpPr>
          <p:nvPr/>
        </p:nvSpPr>
        <p:spPr bwMode="auto">
          <a:xfrm>
            <a:off x="1704975" y="3019425"/>
            <a:ext cx="752475" cy="847725"/>
          </a:xfrm>
          <a:custGeom>
            <a:avLst/>
            <a:gdLst>
              <a:gd name="T0" fmla="*/ 0 w 79"/>
              <a:gd name="T1" fmla="*/ 0 h 89"/>
              <a:gd name="T2" fmla="*/ 78 w 79"/>
              <a:gd name="T3" fmla="*/ 0 h 89"/>
              <a:gd name="T4" fmla="*/ 78 w 79"/>
              <a:gd name="T5" fmla="*/ 88 h 89"/>
              <a:gd name="T6" fmla="*/ 0 w 79"/>
              <a:gd name="T7" fmla="*/ 88 h 89"/>
              <a:gd name="T8" fmla="*/ 0 w 79"/>
              <a:gd name="T9" fmla="*/ 0 h 89"/>
            </a:gdLst>
            <a:ahLst/>
            <a:cxnLst>
              <a:cxn ang="0">
                <a:pos x="T0" y="T1"/>
              </a:cxn>
              <a:cxn ang="0">
                <a:pos x="T2" y="T3"/>
              </a:cxn>
              <a:cxn ang="0">
                <a:pos x="T4" y="T5"/>
              </a:cxn>
              <a:cxn ang="0">
                <a:pos x="T6" y="T7"/>
              </a:cxn>
              <a:cxn ang="0">
                <a:pos x="T8" y="T9"/>
              </a:cxn>
            </a:cxnLst>
            <a:rect l="0" t="0" r="r" b="b"/>
            <a:pathLst>
              <a:path w="79" h="89">
                <a:moveTo>
                  <a:pt x="0" y="0"/>
                </a:moveTo>
                <a:lnTo>
                  <a:pt x="78" y="0"/>
                </a:lnTo>
                <a:lnTo>
                  <a:pt x="78" y="88"/>
                </a:lnTo>
                <a:lnTo>
                  <a:pt x="0" y="88"/>
                </a:lnTo>
                <a:lnTo>
                  <a:pt x="0" y="0"/>
                </a:lnTo>
              </a:path>
            </a:pathLst>
          </a:custGeom>
          <a:solidFill>
            <a:srgbClr val="8AADBA"/>
          </a:solidFill>
          <a:ln>
            <a:noFill/>
          </a:ln>
          <a:extLst>
            <a:ext uri="{91240B29-F687-4F45-9708-019B960494DF}">
              <a14:hiddenLine xmlns:a14="http://schemas.microsoft.com/office/drawing/2010/main" w="9525">
                <a:solidFill>
                  <a:srgbClr val="8AADBA"/>
                </a:solidFill>
                <a:round/>
                <a:headEnd/>
                <a:tailEnd/>
              </a14:hiddenLine>
            </a:ext>
          </a:extLst>
        </p:spPr>
        <p:txBody>
          <a:bodyPr/>
          <a:lstStyle/>
          <a:p>
            <a:endParaRPr lang="en-US"/>
          </a:p>
        </p:txBody>
      </p:sp>
      <p:sp>
        <p:nvSpPr>
          <p:cNvPr id="70887" name="exstream_shape119"/>
          <p:cNvSpPr>
            <a:spLocks noChangeArrowheads="1"/>
          </p:cNvSpPr>
          <p:nvPr/>
        </p:nvSpPr>
        <p:spPr bwMode="auto">
          <a:xfrm>
            <a:off x="1704975" y="2867025"/>
            <a:ext cx="752475" cy="161925"/>
          </a:xfrm>
          <a:custGeom>
            <a:avLst/>
            <a:gdLst>
              <a:gd name="T0" fmla="*/ 0 w 79"/>
              <a:gd name="T1" fmla="*/ 0 h 17"/>
              <a:gd name="T2" fmla="*/ 78 w 79"/>
              <a:gd name="T3" fmla="*/ 0 h 17"/>
              <a:gd name="T4" fmla="*/ 78 w 79"/>
              <a:gd name="T5" fmla="*/ 16 h 17"/>
              <a:gd name="T6" fmla="*/ 0 w 79"/>
              <a:gd name="T7" fmla="*/ 16 h 17"/>
              <a:gd name="T8" fmla="*/ 0 w 79"/>
              <a:gd name="T9" fmla="*/ 0 h 17"/>
            </a:gdLst>
            <a:ahLst/>
            <a:cxnLst>
              <a:cxn ang="0">
                <a:pos x="T0" y="T1"/>
              </a:cxn>
              <a:cxn ang="0">
                <a:pos x="T2" y="T3"/>
              </a:cxn>
              <a:cxn ang="0">
                <a:pos x="T4" y="T5"/>
              </a:cxn>
              <a:cxn ang="0">
                <a:pos x="T6" y="T7"/>
              </a:cxn>
              <a:cxn ang="0">
                <a:pos x="T8" y="T9"/>
              </a:cxn>
            </a:cxnLst>
            <a:rect l="0" t="0" r="r" b="b"/>
            <a:pathLst>
              <a:path w="79" h="17">
                <a:moveTo>
                  <a:pt x="0" y="0"/>
                </a:moveTo>
                <a:lnTo>
                  <a:pt x="78" y="0"/>
                </a:lnTo>
                <a:lnTo>
                  <a:pt x="78" y="16"/>
                </a:lnTo>
                <a:lnTo>
                  <a:pt x="0" y="16"/>
                </a:lnTo>
                <a:lnTo>
                  <a:pt x="0" y="0"/>
                </a:lnTo>
              </a:path>
            </a:pathLst>
          </a:custGeom>
          <a:solidFill>
            <a:srgbClr val="35728A"/>
          </a:solidFill>
          <a:ln>
            <a:noFill/>
          </a:ln>
          <a:extLst>
            <a:ext uri="{91240B29-F687-4F45-9708-019B960494DF}">
              <a14:hiddenLine xmlns:a14="http://schemas.microsoft.com/office/drawing/2010/main" w="9525">
                <a:solidFill>
                  <a:srgbClr val="35728A"/>
                </a:solidFill>
                <a:round/>
                <a:headEnd/>
                <a:tailEnd/>
              </a14:hiddenLine>
            </a:ext>
          </a:extLst>
        </p:spPr>
        <p:txBody>
          <a:bodyPr/>
          <a:lstStyle/>
          <a:p>
            <a:endParaRPr lang="en-US"/>
          </a:p>
        </p:txBody>
      </p:sp>
      <p:sp>
        <p:nvSpPr>
          <p:cNvPr id="70886" name="exstream_shape120"/>
          <p:cNvSpPr>
            <a:spLocks noChangeArrowheads="1"/>
          </p:cNvSpPr>
          <p:nvPr/>
        </p:nvSpPr>
        <p:spPr bwMode="auto">
          <a:xfrm>
            <a:off x="2600325" y="3152775"/>
            <a:ext cx="752475" cy="714375"/>
          </a:xfrm>
          <a:custGeom>
            <a:avLst/>
            <a:gdLst>
              <a:gd name="T0" fmla="*/ 0 w 79"/>
              <a:gd name="T1" fmla="*/ 0 h 75"/>
              <a:gd name="T2" fmla="*/ 78 w 79"/>
              <a:gd name="T3" fmla="*/ 0 h 75"/>
              <a:gd name="T4" fmla="*/ 78 w 79"/>
              <a:gd name="T5" fmla="*/ 74 h 75"/>
              <a:gd name="T6" fmla="*/ 0 w 79"/>
              <a:gd name="T7" fmla="*/ 74 h 75"/>
              <a:gd name="T8" fmla="*/ 0 w 79"/>
              <a:gd name="T9" fmla="*/ 0 h 75"/>
            </a:gdLst>
            <a:ahLst/>
            <a:cxnLst>
              <a:cxn ang="0">
                <a:pos x="T0" y="T1"/>
              </a:cxn>
              <a:cxn ang="0">
                <a:pos x="T2" y="T3"/>
              </a:cxn>
              <a:cxn ang="0">
                <a:pos x="T4" y="T5"/>
              </a:cxn>
              <a:cxn ang="0">
                <a:pos x="T6" y="T7"/>
              </a:cxn>
              <a:cxn ang="0">
                <a:pos x="T8" y="T9"/>
              </a:cxn>
            </a:cxnLst>
            <a:rect l="0" t="0" r="r" b="b"/>
            <a:pathLst>
              <a:path w="79" h="75">
                <a:moveTo>
                  <a:pt x="0" y="0"/>
                </a:moveTo>
                <a:lnTo>
                  <a:pt x="78" y="0"/>
                </a:lnTo>
                <a:lnTo>
                  <a:pt x="78" y="74"/>
                </a:lnTo>
                <a:lnTo>
                  <a:pt x="0" y="74"/>
                </a:lnTo>
                <a:lnTo>
                  <a:pt x="0" y="0"/>
                </a:lnTo>
              </a:path>
            </a:pathLst>
          </a:custGeom>
          <a:solidFill>
            <a:srgbClr val="8AADBA"/>
          </a:solidFill>
          <a:ln>
            <a:noFill/>
          </a:ln>
          <a:extLst>
            <a:ext uri="{91240B29-F687-4F45-9708-019B960494DF}">
              <a14:hiddenLine xmlns:a14="http://schemas.microsoft.com/office/drawing/2010/main" w="9525">
                <a:solidFill>
                  <a:srgbClr val="8AADBA"/>
                </a:solidFill>
                <a:round/>
                <a:headEnd/>
                <a:tailEnd/>
              </a14:hiddenLine>
            </a:ext>
          </a:extLst>
        </p:spPr>
        <p:txBody>
          <a:bodyPr/>
          <a:lstStyle/>
          <a:p>
            <a:endParaRPr lang="en-US"/>
          </a:p>
        </p:txBody>
      </p:sp>
      <p:sp>
        <p:nvSpPr>
          <p:cNvPr id="70885" name="exstream_shape121"/>
          <p:cNvSpPr>
            <a:spLocks noChangeArrowheads="1"/>
          </p:cNvSpPr>
          <p:nvPr/>
        </p:nvSpPr>
        <p:spPr bwMode="auto">
          <a:xfrm>
            <a:off x="2600325" y="2971800"/>
            <a:ext cx="752475" cy="190500"/>
          </a:xfrm>
          <a:custGeom>
            <a:avLst/>
            <a:gdLst>
              <a:gd name="T0" fmla="*/ 0 w 79"/>
              <a:gd name="T1" fmla="*/ 0 h 20"/>
              <a:gd name="T2" fmla="*/ 78 w 79"/>
              <a:gd name="T3" fmla="*/ 0 h 20"/>
              <a:gd name="T4" fmla="*/ 78 w 79"/>
              <a:gd name="T5" fmla="*/ 19 h 20"/>
              <a:gd name="T6" fmla="*/ 0 w 79"/>
              <a:gd name="T7" fmla="*/ 19 h 20"/>
              <a:gd name="T8" fmla="*/ 0 w 79"/>
              <a:gd name="T9" fmla="*/ 0 h 20"/>
            </a:gdLst>
            <a:ahLst/>
            <a:cxnLst>
              <a:cxn ang="0">
                <a:pos x="T0" y="T1"/>
              </a:cxn>
              <a:cxn ang="0">
                <a:pos x="T2" y="T3"/>
              </a:cxn>
              <a:cxn ang="0">
                <a:pos x="T4" y="T5"/>
              </a:cxn>
              <a:cxn ang="0">
                <a:pos x="T6" y="T7"/>
              </a:cxn>
              <a:cxn ang="0">
                <a:pos x="T8" y="T9"/>
              </a:cxn>
            </a:cxnLst>
            <a:rect l="0" t="0" r="r" b="b"/>
            <a:pathLst>
              <a:path w="79" h="20">
                <a:moveTo>
                  <a:pt x="0" y="0"/>
                </a:moveTo>
                <a:lnTo>
                  <a:pt x="78" y="0"/>
                </a:lnTo>
                <a:lnTo>
                  <a:pt x="78" y="19"/>
                </a:lnTo>
                <a:lnTo>
                  <a:pt x="0" y="19"/>
                </a:lnTo>
                <a:lnTo>
                  <a:pt x="0" y="0"/>
                </a:lnTo>
              </a:path>
            </a:pathLst>
          </a:custGeom>
          <a:solidFill>
            <a:srgbClr val="35728A"/>
          </a:solidFill>
          <a:ln>
            <a:noFill/>
          </a:ln>
          <a:extLst>
            <a:ext uri="{91240B29-F687-4F45-9708-019B960494DF}">
              <a14:hiddenLine xmlns:a14="http://schemas.microsoft.com/office/drawing/2010/main" w="9525">
                <a:solidFill>
                  <a:srgbClr val="35728A"/>
                </a:solidFill>
                <a:round/>
                <a:headEnd/>
                <a:tailEnd/>
              </a14:hiddenLine>
            </a:ext>
          </a:extLst>
        </p:spPr>
        <p:txBody>
          <a:bodyPr/>
          <a:lstStyle/>
          <a:p>
            <a:endParaRPr lang="en-US"/>
          </a:p>
        </p:txBody>
      </p:sp>
      <p:sp>
        <p:nvSpPr>
          <p:cNvPr id="70884" name="exstream_shape122"/>
          <p:cNvSpPr>
            <a:spLocks noChangeArrowheads="1"/>
          </p:cNvSpPr>
          <p:nvPr/>
        </p:nvSpPr>
        <p:spPr bwMode="auto">
          <a:xfrm>
            <a:off x="3486150" y="3095625"/>
            <a:ext cx="752475" cy="771525"/>
          </a:xfrm>
          <a:custGeom>
            <a:avLst/>
            <a:gdLst>
              <a:gd name="T0" fmla="*/ 0 w 79"/>
              <a:gd name="T1" fmla="*/ 0 h 81"/>
              <a:gd name="T2" fmla="*/ 78 w 79"/>
              <a:gd name="T3" fmla="*/ 0 h 81"/>
              <a:gd name="T4" fmla="*/ 78 w 79"/>
              <a:gd name="T5" fmla="*/ 80 h 81"/>
              <a:gd name="T6" fmla="*/ 0 w 79"/>
              <a:gd name="T7" fmla="*/ 80 h 81"/>
              <a:gd name="T8" fmla="*/ 0 w 79"/>
              <a:gd name="T9" fmla="*/ 0 h 81"/>
            </a:gdLst>
            <a:ahLst/>
            <a:cxnLst>
              <a:cxn ang="0">
                <a:pos x="T0" y="T1"/>
              </a:cxn>
              <a:cxn ang="0">
                <a:pos x="T2" y="T3"/>
              </a:cxn>
              <a:cxn ang="0">
                <a:pos x="T4" y="T5"/>
              </a:cxn>
              <a:cxn ang="0">
                <a:pos x="T6" y="T7"/>
              </a:cxn>
              <a:cxn ang="0">
                <a:pos x="T8" y="T9"/>
              </a:cxn>
            </a:cxnLst>
            <a:rect l="0" t="0" r="r" b="b"/>
            <a:pathLst>
              <a:path w="79" h="81">
                <a:moveTo>
                  <a:pt x="0" y="0"/>
                </a:moveTo>
                <a:lnTo>
                  <a:pt x="78" y="0"/>
                </a:lnTo>
                <a:lnTo>
                  <a:pt x="78" y="80"/>
                </a:lnTo>
                <a:lnTo>
                  <a:pt x="0" y="80"/>
                </a:lnTo>
                <a:lnTo>
                  <a:pt x="0" y="0"/>
                </a:lnTo>
              </a:path>
            </a:pathLst>
          </a:custGeom>
          <a:solidFill>
            <a:srgbClr val="8AADBA"/>
          </a:solidFill>
          <a:ln>
            <a:noFill/>
          </a:ln>
          <a:extLst>
            <a:ext uri="{91240B29-F687-4F45-9708-019B960494DF}">
              <a14:hiddenLine xmlns:a14="http://schemas.microsoft.com/office/drawing/2010/main" w="9525">
                <a:solidFill>
                  <a:srgbClr val="8AADBA"/>
                </a:solidFill>
                <a:round/>
                <a:headEnd/>
                <a:tailEnd/>
              </a14:hiddenLine>
            </a:ext>
          </a:extLst>
        </p:spPr>
        <p:txBody>
          <a:bodyPr/>
          <a:lstStyle/>
          <a:p>
            <a:endParaRPr lang="en-US"/>
          </a:p>
        </p:txBody>
      </p:sp>
      <p:sp>
        <p:nvSpPr>
          <p:cNvPr id="70883" name="exstream_shape123"/>
          <p:cNvSpPr>
            <a:spLocks noChangeArrowheads="1"/>
          </p:cNvSpPr>
          <p:nvPr/>
        </p:nvSpPr>
        <p:spPr bwMode="auto">
          <a:xfrm>
            <a:off x="3486150" y="2971800"/>
            <a:ext cx="752475" cy="133350"/>
          </a:xfrm>
          <a:custGeom>
            <a:avLst/>
            <a:gdLst>
              <a:gd name="T0" fmla="*/ 0 w 79"/>
              <a:gd name="T1" fmla="*/ 0 h 14"/>
              <a:gd name="T2" fmla="*/ 78 w 79"/>
              <a:gd name="T3" fmla="*/ 0 h 14"/>
              <a:gd name="T4" fmla="*/ 78 w 79"/>
              <a:gd name="T5" fmla="*/ 13 h 14"/>
              <a:gd name="T6" fmla="*/ 0 w 79"/>
              <a:gd name="T7" fmla="*/ 13 h 14"/>
              <a:gd name="T8" fmla="*/ 0 w 79"/>
              <a:gd name="T9" fmla="*/ 0 h 14"/>
            </a:gdLst>
            <a:ahLst/>
            <a:cxnLst>
              <a:cxn ang="0">
                <a:pos x="T0" y="T1"/>
              </a:cxn>
              <a:cxn ang="0">
                <a:pos x="T2" y="T3"/>
              </a:cxn>
              <a:cxn ang="0">
                <a:pos x="T4" y="T5"/>
              </a:cxn>
              <a:cxn ang="0">
                <a:pos x="T6" y="T7"/>
              </a:cxn>
              <a:cxn ang="0">
                <a:pos x="T8" y="T9"/>
              </a:cxn>
            </a:cxnLst>
            <a:rect l="0" t="0" r="r" b="b"/>
            <a:pathLst>
              <a:path w="79" h="14">
                <a:moveTo>
                  <a:pt x="0" y="0"/>
                </a:moveTo>
                <a:lnTo>
                  <a:pt x="78" y="0"/>
                </a:lnTo>
                <a:lnTo>
                  <a:pt x="78" y="13"/>
                </a:lnTo>
                <a:lnTo>
                  <a:pt x="0" y="13"/>
                </a:lnTo>
                <a:lnTo>
                  <a:pt x="0" y="0"/>
                </a:lnTo>
              </a:path>
            </a:pathLst>
          </a:custGeom>
          <a:solidFill>
            <a:srgbClr val="35728A"/>
          </a:solidFill>
          <a:ln>
            <a:noFill/>
          </a:ln>
          <a:extLst>
            <a:ext uri="{91240B29-F687-4F45-9708-019B960494DF}">
              <a14:hiddenLine xmlns:a14="http://schemas.microsoft.com/office/drawing/2010/main" w="9525">
                <a:solidFill>
                  <a:srgbClr val="35728A"/>
                </a:solidFill>
                <a:round/>
                <a:headEnd/>
                <a:tailEnd/>
              </a14:hiddenLine>
            </a:ext>
          </a:extLst>
        </p:spPr>
        <p:txBody>
          <a:bodyPr/>
          <a:lstStyle/>
          <a:p>
            <a:endParaRPr lang="en-US"/>
          </a:p>
        </p:txBody>
      </p:sp>
      <p:sp>
        <p:nvSpPr>
          <p:cNvPr id="70882" name="exstream_shape124"/>
          <p:cNvSpPr>
            <a:spLocks noChangeArrowheads="1"/>
          </p:cNvSpPr>
          <p:nvPr/>
        </p:nvSpPr>
        <p:spPr bwMode="auto">
          <a:xfrm>
            <a:off x="1476375" y="3857625"/>
            <a:ext cx="2924175" cy="0"/>
          </a:xfrm>
          <a:custGeom>
            <a:avLst/>
            <a:gdLst>
              <a:gd name="T0" fmla="*/ 0 w 1842"/>
              <a:gd name="T1" fmla="*/ 1842 w 1842"/>
            </a:gdLst>
            <a:ahLst/>
            <a:cxnLst>
              <a:cxn ang="0">
                <a:pos x="T0" y="0"/>
              </a:cxn>
              <a:cxn ang="0">
                <a:pos x="T1" y="0"/>
              </a:cxn>
            </a:cxnLst>
            <a:rect l="0" t="0" r="r" b="b"/>
            <a:pathLst>
              <a:path w="1842">
                <a:moveTo>
                  <a:pt x="0" y="0"/>
                </a:moveTo>
                <a:lnTo>
                  <a:pt x="1842" y="0"/>
                </a:lnTo>
              </a:path>
            </a:pathLst>
          </a:custGeom>
          <a:solidFill>
            <a:srgbClr val="FFFFFF"/>
          </a:solidFill>
          <a:ln w="12700">
            <a:solidFill>
              <a:srgbClr val="000000"/>
            </a:solidFill>
            <a:round/>
            <a:headEnd/>
            <a:tailEnd/>
          </a:ln>
        </p:spPr>
        <p:txBody>
          <a:bodyPr/>
          <a:lstStyle/>
          <a:p>
            <a:endParaRPr lang="en-US"/>
          </a:p>
        </p:txBody>
      </p:sp>
      <p:sp>
        <p:nvSpPr>
          <p:cNvPr id="70879" name="exstream_shape127"/>
          <p:cNvSpPr>
            <a:spLocks noChangeArrowheads="1"/>
          </p:cNvSpPr>
          <p:nvPr/>
        </p:nvSpPr>
        <p:spPr bwMode="auto">
          <a:xfrm>
            <a:off x="5086350" y="1638300"/>
            <a:ext cx="9525" cy="2762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78" name="exstream_shape128"/>
          <p:cNvSpPr>
            <a:spLocks noChangeArrowheads="1"/>
          </p:cNvSpPr>
          <p:nvPr/>
        </p:nvSpPr>
        <p:spPr bwMode="auto">
          <a:xfrm>
            <a:off x="5095875" y="1638300"/>
            <a:ext cx="1828800" cy="2762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Key metrics</a:t>
            </a:r>
          </a:p>
        </p:txBody>
      </p:sp>
      <p:sp>
        <p:nvSpPr>
          <p:cNvPr id="70877" name="exstream_shape129"/>
          <p:cNvSpPr>
            <a:spLocks noChangeArrowheads="1"/>
          </p:cNvSpPr>
          <p:nvPr/>
        </p:nvSpPr>
        <p:spPr bwMode="auto">
          <a:xfrm>
            <a:off x="6924675" y="1638300"/>
            <a:ext cx="628650" cy="2762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76" name="exstream_shape130"/>
          <p:cNvSpPr>
            <a:spLocks noChangeArrowheads="1"/>
          </p:cNvSpPr>
          <p:nvPr/>
        </p:nvSpPr>
        <p:spPr bwMode="auto">
          <a:xfrm>
            <a:off x="7553325" y="1638300"/>
            <a:ext cx="95250" cy="2762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75" name="exstream_shape131"/>
          <p:cNvSpPr>
            <a:spLocks noChangeArrowheads="1"/>
          </p:cNvSpPr>
          <p:nvPr/>
        </p:nvSpPr>
        <p:spPr bwMode="auto">
          <a:xfrm>
            <a:off x="7648575" y="1638300"/>
            <a:ext cx="628650" cy="2762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74" name="exstream_shape132"/>
          <p:cNvSpPr>
            <a:spLocks noChangeArrowheads="1"/>
          </p:cNvSpPr>
          <p:nvPr/>
        </p:nvSpPr>
        <p:spPr bwMode="auto">
          <a:xfrm>
            <a:off x="8277225" y="1638300"/>
            <a:ext cx="628650" cy="2762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73" name="exstream_shape133"/>
          <p:cNvSpPr>
            <a:spLocks noChangeArrowheads="1"/>
          </p:cNvSpPr>
          <p:nvPr/>
        </p:nvSpPr>
        <p:spPr bwMode="auto">
          <a:xfrm>
            <a:off x="8905875" y="1638300"/>
            <a:ext cx="657225" cy="2762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72" name="exstream_shape134"/>
          <p:cNvSpPr>
            <a:spLocks noChangeArrowheads="1"/>
          </p:cNvSpPr>
          <p:nvPr/>
        </p:nvSpPr>
        <p:spPr bwMode="auto">
          <a:xfrm>
            <a:off x="5086350" y="1914525"/>
            <a:ext cx="1838325" cy="1143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71" name="exstream_shape135"/>
          <p:cNvSpPr>
            <a:spLocks noChangeArrowheads="1"/>
          </p:cNvSpPr>
          <p:nvPr/>
        </p:nvSpPr>
        <p:spPr bwMode="auto">
          <a:xfrm>
            <a:off x="6924675" y="1914525"/>
            <a:ext cx="628650" cy="1143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70870" name="exstream_shape136"/>
          <p:cNvSpPr>
            <a:spLocks noChangeArrowheads="1"/>
          </p:cNvSpPr>
          <p:nvPr/>
        </p:nvSpPr>
        <p:spPr bwMode="auto">
          <a:xfrm>
            <a:off x="7553325" y="1914525"/>
            <a:ext cx="95250" cy="1143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69" name="exstream_shape137"/>
          <p:cNvSpPr>
            <a:spLocks noChangeArrowheads="1"/>
          </p:cNvSpPr>
          <p:nvPr/>
        </p:nvSpPr>
        <p:spPr bwMode="auto">
          <a:xfrm>
            <a:off x="7648575" y="1914525"/>
            <a:ext cx="628650" cy="1143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70868" name="exstream_shape138"/>
          <p:cNvSpPr>
            <a:spLocks noChangeArrowheads="1"/>
          </p:cNvSpPr>
          <p:nvPr/>
        </p:nvSpPr>
        <p:spPr bwMode="auto">
          <a:xfrm>
            <a:off x="8277225" y="1914525"/>
            <a:ext cx="628650" cy="1143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70867" name="exstream_shape139"/>
          <p:cNvSpPr>
            <a:spLocks noChangeArrowheads="1"/>
          </p:cNvSpPr>
          <p:nvPr/>
        </p:nvSpPr>
        <p:spPr bwMode="auto">
          <a:xfrm>
            <a:off x="8905875" y="1914525"/>
            <a:ext cx="657225" cy="1143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Norm</a:t>
            </a:r>
          </a:p>
        </p:txBody>
      </p:sp>
      <p:sp>
        <p:nvSpPr>
          <p:cNvPr id="70866" name="exstream_shape140"/>
          <p:cNvSpPr>
            <a:spLocks noChangeArrowheads="1"/>
          </p:cNvSpPr>
          <p:nvPr/>
        </p:nvSpPr>
        <p:spPr bwMode="auto">
          <a:xfrm>
            <a:off x="5086350" y="2028825"/>
            <a:ext cx="95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65" name="exstream_shape141"/>
          <p:cNvSpPr>
            <a:spLocks noChangeArrowheads="1"/>
          </p:cNvSpPr>
          <p:nvPr/>
        </p:nvSpPr>
        <p:spPr bwMode="auto">
          <a:xfrm>
            <a:off x="5095875" y="2028825"/>
            <a:ext cx="723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64" name="exstream_shape142"/>
          <p:cNvSpPr>
            <a:spLocks noChangeArrowheads="1"/>
          </p:cNvSpPr>
          <p:nvPr/>
        </p:nvSpPr>
        <p:spPr bwMode="auto">
          <a:xfrm>
            <a:off x="5819775" y="2028825"/>
            <a:ext cx="1104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63" name="exstream_shape143"/>
          <p:cNvSpPr>
            <a:spLocks noChangeArrowheads="1"/>
          </p:cNvSpPr>
          <p:nvPr/>
        </p:nvSpPr>
        <p:spPr bwMode="auto">
          <a:xfrm>
            <a:off x="6924675" y="20288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62" name="exstream_shape144"/>
          <p:cNvSpPr>
            <a:spLocks noChangeArrowheads="1"/>
          </p:cNvSpPr>
          <p:nvPr/>
        </p:nvSpPr>
        <p:spPr bwMode="auto">
          <a:xfrm>
            <a:off x="7553325" y="2028825"/>
            <a:ext cx="952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61" name="exstream_shape145"/>
          <p:cNvSpPr>
            <a:spLocks noChangeArrowheads="1"/>
          </p:cNvSpPr>
          <p:nvPr/>
        </p:nvSpPr>
        <p:spPr bwMode="auto">
          <a:xfrm>
            <a:off x="7648575" y="20288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60" name="exstream_shape146"/>
          <p:cNvSpPr>
            <a:spLocks noChangeArrowheads="1"/>
          </p:cNvSpPr>
          <p:nvPr/>
        </p:nvSpPr>
        <p:spPr bwMode="auto">
          <a:xfrm>
            <a:off x="8277225" y="20288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59" name="exstream_shape147"/>
          <p:cNvSpPr>
            <a:spLocks noChangeArrowheads="1"/>
          </p:cNvSpPr>
          <p:nvPr/>
        </p:nvSpPr>
        <p:spPr bwMode="auto">
          <a:xfrm>
            <a:off x="8905875" y="2028825"/>
            <a:ext cx="6572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58" name="exstream_shape148"/>
          <p:cNvSpPr>
            <a:spLocks noChangeArrowheads="1"/>
          </p:cNvSpPr>
          <p:nvPr/>
        </p:nvSpPr>
        <p:spPr bwMode="auto">
          <a:xfrm>
            <a:off x="5086350" y="2076450"/>
            <a:ext cx="18383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Members</a:t>
            </a:r>
          </a:p>
        </p:txBody>
      </p:sp>
      <p:sp>
        <p:nvSpPr>
          <p:cNvPr id="70857" name="exstream_shape149"/>
          <p:cNvSpPr>
            <a:spLocks noChangeArrowheads="1"/>
          </p:cNvSpPr>
          <p:nvPr/>
        </p:nvSpPr>
        <p:spPr bwMode="auto">
          <a:xfrm>
            <a:off x="6924675" y="20764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56" name="exstream_shape150"/>
          <p:cNvSpPr>
            <a:spLocks noChangeArrowheads="1"/>
          </p:cNvSpPr>
          <p:nvPr/>
        </p:nvSpPr>
        <p:spPr bwMode="auto">
          <a:xfrm>
            <a:off x="7553325" y="2076450"/>
            <a:ext cx="952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55" name="exstream_shape151"/>
          <p:cNvSpPr>
            <a:spLocks noChangeArrowheads="1"/>
          </p:cNvSpPr>
          <p:nvPr/>
        </p:nvSpPr>
        <p:spPr bwMode="auto">
          <a:xfrm>
            <a:off x="7648575" y="20764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54" name="exstream_shape152"/>
          <p:cNvSpPr>
            <a:spLocks noChangeArrowheads="1"/>
          </p:cNvSpPr>
          <p:nvPr/>
        </p:nvSpPr>
        <p:spPr bwMode="auto">
          <a:xfrm>
            <a:off x="8277225" y="20764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53" name="exstream_shape153"/>
          <p:cNvSpPr>
            <a:spLocks noChangeArrowheads="1"/>
          </p:cNvSpPr>
          <p:nvPr/>
        </p:nvSpPr>
        <p:spPr bwMode="auto">
          <a:xfrm>
            <a:off x="8905875" y="2076450"/>
            <a:ext cx="6572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52" name="exstream_shape154"/>
          <p:cNvSpPr>
            <a:spLocks noChangeArrowheads="1"/>
          </p:cNvSpPr>
          <p:nvPr/>
        </p:nvSpPr>
        <p:spPr bwMode="auto">
          <a:xfrm>
            <a:off x="5086350" y="23145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51" name="exstream_shape155"/>
          <p:cNvSpPr>
            <a:spLocks noChangeArrowheads="1"/>
          </p:cNvSpPr>
          <p:nvPr/>
        </p:nvSpPr>
        <p:spPr bwMode="auto">
          <a:xfrm>
            <a:off x="5095875" y="23145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Average Number of Employees</a:t>
            </a:r>
          </a:p>
        </p:txBody>
      </p:sp>
      <p:sp>
        <p:nvSpPr>
          <p:cNvPr id="70850" name="exstream_shape156"/>
          <p:cNvSpPr>
            <a:spLocks noChangeArrowheads="1"/>
          </p:cNvSpPr>
          <p:nvPr/>
        </p:nvSpPr>
        <p:spPr bwMode="auto">
          <a:xfrm>
            <a:off x="6924675" y="23145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96</a:t>
            </a:r>
          </a:p>
        </p:txBody>
      </p:sp>
      <p:sp>
        <p:nvSpPr>
          <p:cNvPr id="70849" name="exstream_shape157"/>
          <p:cNvSpPr>
            <a:spLocks noChangeArrowheads="1"/>
          </p:cNvSpPr>
          <p:nvPr/>
        </p:nvSpPr>
        <p:spPr bwMode="auto">
          <a:xfrm>
            <a:off x="7553325" y="23145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48" name="exstream_shape158"/>
          <p:cNvSpPr>
            <a:spLocks noChangeArrowheads="1"/>
          </p:cNvSpPr>
          <p:nvPr/>
        </p:nvSpPr>
        <p:spPr bwMode="auto">
          <a:xfrm>
            <a:off x="7648575" y="23145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98</a:t>
            </a:r>
          </a:p>
        </p:txBody>
      </p:sp>
      <p:sp>
        <p:nvSpPr>
          <p:cNvPr id="70847" name="exstream_shape159"/>
          <p:cNvSpPr>
            <a:spLocks noChangeArrowheads="1"/>
          </p:cNvSpPr>
          <p:nvPr/>
        </p:nvSpPr>
        <p:spPr bwMode="auto">
          <a:xfrm>
            <a:off x="8277225" y="23145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2.4%</a:t>
            </a:r>
          </a:p>
        </p:txBody>
      </p:sp>
      <p:sp>
        <p:nvSpPr>
          <p:cNvPr id="70846" name="exstream_shape160"/>
          <p:cNvSpPr>
            <a:spLocks noChangeArrowheads="1"/>
          </p:cNvSpPr>
          <p:nvPr/>
        </p:nvSpPr>
        <p:spPr bwMode="auto">
          <a:xfrm>
            <a:off x="8905875" y="23145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45" name="exstream_shape161"/>
          <p:cNvSpPr>
            <a:spLocks noChangeArrowheads="1"/>
          </p:cNvSpPr>
          <p:nvPr/>
        </p:nvSpPr>
        <p:spPr bwMode="auto">
          <a:xfrm>
            <a:off x="5086350" y="24669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44" name="exstream_shape162"/>
          <p:cNvSpPr>
            <a:spLocks noChangeArrowheads="1"/>
          </p:cNvSpPr>
          <p:nvPr/>
        </p:nvSpPr>
        <p:spPr bwMode="auto">
          <a:xfrm>
            <a:off x="5095875" y="24669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Average Number of Members</a:t>
            </a:r>
          </a:p>
        </p:txBody>
      </p:sp>
      <p:sp>
        <p:nvSpPr>
          <p:cNvPr id="70843" name="exstream_shape163"/>
          <p:cNvSpPr>
            <a:spLocks noChangeArrowheads="1"/>
          </p:cNvSpPr>
          <p:nvPr/>
        </p:nvSpPr>
        <p:spPr bwMode="auto">
          <a:xfrm>
            <a:off x="6924675" y="24669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243</a:t>
            </a:r>
          </a:p>
        </p:txBody>
      </p:sp>
      <p:sp>
        <p:nvSpPr>
          <p:cNvPr id="70842" name="exstream_shape164"/>
          <p:cNvSpPr>
            <a:spLocks noChangeArrowheads="1"/>
          </p:cNvSpPr>
          <p:nvPr/>
        </p:nvSpPr>
        <p:spPr bwMode="auto">
          <a:xfrm>
            <a:off x="7553325" y="24669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41" name="exstream_shape165"/>
          <p:cNvSpPr>
            <a:spLocks noChangeArrowheads="1"/>
          </p:cNvSpPr>
          <p:nvPr/>
        </p:nvSpPr>
        <p:spPr bwMode="auto">
          <a:xfrm>
            <a:off x="7648575" y="24669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239</a:t>
            </a:r>
          </a:p>
        </p:txBody>
      </p:sp>
      <p:sp>
        <p:nvSpPr>
          <p:cNvPr id="70840" name="exstream_shape166"/>
          <p:cNvSpPr>
            <a:spLocks noChangeArrowheads="1"/>
          </p:cNvSpPr>
          <p:nvPr/>
        </p:nvSpPr>
        <p:spPr bwMode="auto">
          <a:xfrm>
            <a:off x="8277225" y="24669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-1.4%</a:t>
            </a:r>
          </a:p>
        </p:txBody>
      </p:sp>
      <p:sp>
        <p:nvSpPr>
          <p:cNvPr id="70839" name="exstream_shape167"/>
          <p:cNvSpPr>
            <a:spLocks noChangeArrowheads="1"/>
          </p:cNvSpPr>
          <p:nvPr/>
        </p:nvSpPr>
        <p:spPr bwMode="auto">
          <a:xfrm>
            <a:off x="8905875" y="24669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8" name="exstream_shape168"/>
          <p:cNvSpPr>
            <a:spLocks noChangeArrowheads="1"/>
          </p:cNvSpPr>
          <p:nvPr/>
        </p:nvSpPr>
        <p:spPr bwMode="auto">
          <a:xfrm>
            <a:off x="5086350" y="2619375"/>
            <a:ext cx="95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7" name="exstream_shape169"/>
          <p:cNvSpPr>
            <a:spLocks noChangeArrowheads="1"/>
          </p:cNvSpPr>
          <p:nvPr/>
        </p:nvSpPr>
        <p:spPr bwMode="auto">
          <a:xfrm>
            <a:off x="5095875" y="2619375"/>
            <a:ext cx="723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6" name="exstream_shape170"/>
          <p:cNvSpPr>
            <a:spLocks noChangeArrowheads="1"/>
          </p:cNvSpPr>
          <p:nvPr/>
        </p:nvSpPr>
        <p:spPr bwMode="auto">
          <a:xfrm>
            <a:off x="5819775" y="2619375"/>
            <a:ext cx="1104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5" name="exstream_shape171"/>
          <p:cNvSpPr>
            <a:spLocks noChangeArrowheads="1"/>
          </p:cNvSpPr>
          <p:nvPr/>
        </p:nvSpPr>
        <p:spPr bwMode="auto">
          <a:xfrm>
            <a:off x="6924675" y="261937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4" name="exstream_shape172"/>
          <p:cNvSpPr>
            <a:spLocks noChangeArrowheads="1"/>
          </p:cNvSpPr>
          <p:nvPr/>
        </p:nvSpPr>
        <p:spPr bwMode="auto">
          <a:xfrm>
            <a:off x="7553325" y="2619375"/>
            <a:ext cx="952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3" name="exstream_shape173"/>
          <p:cNvSpPr>
            <a:spLocks noChangeArrowheads="1"/>
          </p:cNvSpPr>
          <p:nvPr/>
        </p:nvSpPr>
        <p:spPr bwMode="auto">
          <a:xfrm>
            <a:off x="7648575" y="261937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2" name="exstream_shape174"/>
          <p:cNvSpPr>
            <a:spLocks noChangeArrowheads="1"/>
          </p:cNvSpPr>
          <p:nvPr/>
        </p:nvSpPr>
        <p:spPr bwMode="auto">
          <a:xfrm>
            <a:off x="8277225" y="261937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1" name="exstream_shape175"/>
          <p:cNvSpPr>
            <a:spLocks noChangeArrowheads="1"/>
          </p:cNvSpPr>
          <p:nvPr/>
        </p:nvSpPr>
        <p:spPr bwMode="auto">
          <a:xfrm>
            <a:off x="8905875" y="2619375"/>
            <a:ext cx="6572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30" name="exstream_shape176"/>
          <p:cNvSpPr>
            <a:spLocks noChangeArrowheads="1"/>
          </p:cNvSpPr>
          <p:nvPr/>
        </p:nvSpPr>
        <p:spPr bwMode="auto">
          <a:xfrm>
            <a:off x="5086350" y="2667000"/>
            <a:ext cx="18383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Cost Trend</a:t>
            </a:r>
          </a:p>
        </p:txBody>
      </p:sp>
      <p:sp>
        <p:nvSpPr>
          <p:cNvPr id="70829" name="exstream_shape177"/>
          <p:cNvSpPr>
            <a:spLocks noChangeArrowheads="1"/>
          </p:cNvSpPr>
          <p:nvPr/>
        </p:nvSpPr>
        <p:spPr bwMode="auto">
          <a:xfrm>
            <a:off x="6924675" y="266700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28" name="exstream_shape178"/>
          <p:cNvSpPr>
            <a:spLocks noChangeArrowheads="1"/>
          </p:cNvSpPr>
          <p:nvPr/>
        </p:nvSpPr>
        <p:spPr bwMode="auto">
          <a:xfrm>
            <a:off x="7553325" y="2667000"/>
            <a:ext cx="952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27" name="exstream_shape179"/>
          <p:cNvSpPr>
            <a:spLocks noChangeArrowheads="1"/>
          </p:cNvSpPr>
          <p:nvPr/>
        </p:nvSpPr>
        <p:spPr bwMode="auto">
          <a:xfrm>
            <a:off x="7648575" y="266700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26" name="exstream_shape180"/>
          <p:cNvSpPr>
            <a:spLocks noChangeArrowheads="1"/>
          </p:cNvSpPr>
          <p:nvPr/>
        </p:nvSpPr>
        <p:spPr bwMode="auto">
          <a:xfrm>
            <a:off x="8277225" y="266700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25" name="exstream_shape181"/>
          <p:cNvSpPr>
            <a:spLocks noChangeArrowheads="1"/>
          </p:cNvSpPr>
          <p:nvPr/>
        </p:nvSpPr>
        <p:spPr bwMode="auto">
          <a:xfrm>
            <a:off x="8905875" y="2667000"/>
            <a:ext cx="6572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24" name="exstream_shape182"/>
          <p:cNvSpPr>
            <a:spLocks noChangeArrowheads="1"/>
          </p:cNvSpPr>
          <p:nvPr/>
        </p:nvSpPr>
        <p:spPr bwMode="auto">
          <a:xfrm>
            <a:off x="5086350" y="290512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23" name="exstream_shape183"/>
          <p:cNvSpPr>
            <a:spLocks noChangeArrowheads="1"/>
          </p:cNvSpPr>
          <p:nvPr/>
        </p:nvSpPr>
        <p:spPr bwMode="auto">
          <a:xfrm>
            <a:off x="5095875" y="290512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Plan Spend</a:t>
            </a:r>
          </a:p>
        </p:txBody>
      </p:sp>
      <p:sp>
        <p:nvSpPr>
          <p:cNvPr id="70822" name="exstream_shape184"/>
          <p:cNvSpPr>
            <a:spLocks noChangeArrowheads="1"/>
          </p:cNvSpPr>
          <p:nvPr/>
        </p:nvSpPr>
        <p:spPr bwMode="auto">
          <a:xfrm>
            <a:off x="6924675" y="29051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$1,218,795</a:t>
            </a:r>
          </a:p>
        </p:txBody>
      </p:sp>
      <p:sp>
        <p:nvSpPr>
          <p:cNvPr id="70821" name="exstream_shape185"/>
          <p:cNvSpPr>
            <a:spLocks noChangeArrowheads="1"/>
          </p:cNvSpPr>
          <p:nvPr/>
        </p:nvSpPr>
        <p:spPr bwMode="auto">
          <a:xfrm>
            <a:off x="7553325" y="290512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20" name="exstream_shape186"/>
          <p:cNvSpPr>
            <a:spLocks noChangeArrowheads="1"/>
          </p:cNvSpPr>
          <p:nvPr/>
        </p:nvSpPr>
        <p:spPr bwMode="auto">
          <a:xfrm>
            <a:off x="7648575" y="29051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$1,073,564</a:t>
            </a:r>
          </a:p>
        </p:txBody>
      </p:sp>
      <p:sp>
        <p:nvSpPr>
          <p:cNvPr id="70819" name="exstream_shape187"/>
          <p:cNvSpPr>
            <a:spLocks noChangeArrowheads="1"/>
          </p:cNvSpPr>
          <p:nvPr/>
        </p:nvSpPr>
        <p:spPr bwMode="auto">
          <a:xfrm>
            <a:off x="8277225" y="29051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-11.9%</a:t>
            </a:r>
          </a:p>
        </p:txBody>
      </p:sp>
      <p:sp>
        <p:nvSpPr>
          <p:cNvPr id="70818" name="exstream_shape188"/>
          <p:cNvSpPr>
            <a:spLocks noChangeArrowheads="1"/>
          </p:cNvSpPr>
          <p:nvPr/>
        </p:nvSpPr>
        <p:spPr bwMode="auto">
          <a:xfrm>
            <a:off x="8905875" y="290512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17" name="exstream_shape189"/>
          <p:cNvSpPr>
            <a:spLocks noChangeArrowheads="1"/>
          </p:cNvSpPr>
          <p:nvPr/>
        </p:nvSpPr>
        <p:spPr bwMode="auto">
          <a:xfrm>
            <a:off x="5086350" y="305752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16" name="exstream_shape190"/>
          <p:cNvSpPr>
            <a:spLocks noChangeArrowheads="1"/>
          </p:cNvSpPr>
          <p:nvPr/>
        </p:nvSpPr>
        <p:spPr bwMode="auto">
          <a:xfrm>
            <a:off x="5095875" y="305752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Plan Spend PMPY</a:t>
            </a:r>
          </a:p>
        </p:txBody>
      </p:sp>
      <p:sp>
        <p:nvSpPr>
          <p:cNvPr id="70815" name="exstream_shape191"/>
          <p:cNvSpPr>
            <a:spLocks noChangeArrowheads="1"/>
          </p:cNvSpPr>
          <p:nvPr/>
        </p:nvSpPr>
        <p:spPr bwMode="auto">
          <a:xfrm>
            <a:off x="6924675" y="30575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$5,023</a:t>
            </a:r>
          </a:p>
        </p:txBody>
      </p:sp>
      <p:sp>
        <p:nvSpPr>
          <p:cNvPr id="70814" name="exstream_shape192"/>
          <p:cNvSpPr>
            <a:spLocks noChangeArrowheads="1"/>
          </p:cNvSpPr>
          <p:nvPr/>
        </p:nvSpPr>
        <p:spPr bwMode="auto">
          <a:xfrm>
            <a:off x="7553325" y="305752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13" name="exstream_shape193"/>
          <p:cNvSpPr>
            <a:spLocks noChangeArrowheads="1"/>
          </p:cNvSpPr>
          <p:nvPr/>
        </p:nvSpPr>
        <p:spPr bwMode="auto">
          <a:xfrm>
            <a:off x="7648575" y="30575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$4,486</a:t>
            </a:r>
          </a:p>
        </p:txBody>
      </p:sp>
      <p:sp>
        <p:nvSpPr>
          <p:cNvPr id="70812" name="exstream_shape194"/>
          <p:cNvSpPr>
            <a:spLocks noChangeArrowheads="1"/>
          </p:cNvSpPr>
          <p:nvPr/>
        </p:nvSpPr>
        <p:spPr bwMode="auto">
          <a:xfrm>
            <a:off x="8277225" y="30575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-10.7%</a:t>
            </a:r>
          </a:p>
        </p:txBody>
      </p:sp>
      <p:sp>
        <p:nvSpPr>
          <p:cNvPr id="70811" name="exstream_shape195"/>
          <p:cNvSpPr>
            <a:spLocks noChangeArrowheads="1"/>
          </p:cNvSpPr>
          <p:nvPr/>
        </p:nvSpPr>
        <p:spPr bwMode="auto">
          <a:xfrm>
            <a:off x="8905875" y="305752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$4,516</a:t>
            </a:r>
          </a:p>
        </p:txBody>
      </p:sp>
      <p:sp>
        <p:nvSpPr>
          <p:cNvPr id="70810" name="exstream_shape196"/>
          <p:cNvSpPr>
            <a:spLocks noChangeArrowheads="1"/>
          </p:cNvSpPr>
          <p:nvPr/>
        </p:nvSpPr>
        <p:spPr bwMode="auto">
          <a:xfrm>
            <a:off x="5086350" y="3209925"/>
            <a:ext cx="95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9" name="exstream_shape197"/>
          <p:cNvSpPr>
            <a:spLocks noChangeArrowheads="1"/>
          </p:cNvSpPr>
          <p:nvPr/>
        </p:nvSpPr>
        <p:spPr bwMode="auto">
          <a:xfrm>
            <a:off x="5095875" y="3209925"/>
            <a:ext cx="723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8" name="exstream_shape198"/>
          <p:cNvSpPr>
            <a:spLocks noChangeArrowheads="1"/>
          </p:cNvSpPr>
          <p:nvPr/>
        </p:nvSpPr>
        <p:spPr bwMode="auto">
          <a:xfrm>
            <a:off x="5819775" y="3209925"/>
            <a:ext cx="1104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7" name="exstream_shape199"/>
          <p:cNvSpPr>
            <a:spLocks noChangeArrowheads="1"/>
          </p:cNvSpPr>
          <p:nvPr/>
        </p:nvSpPr>
        <p:spPr bwMode="auto">
          <a:xfrm>
            <a:off x="6924675" y="32099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6" name="exstream_shape200"/>
          <p:cNvSpPr>
            <a:spLocks noChangeArrowheads="1"/>
          </p:cNvSpPr>
          <p:nvPr/>
        </p:nvSpPr>
        <p:spPr bwMode="auto">
          <a:xfrm>
            <a:off x="7553325" y="3209925"/>
            <a:ext cx="952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5" name="exstream_shape201"/>
          <p:cNvSpPr>
            <a:spLocks noChangeArrowheads="1"/>
          </p:cNvSpPr>
          <p:nvPr/>
        </p:nvSpPr>
        <p:spPr bwMode="auto">
          <a:xfrm>
            <a:off x="7648575" y="32099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4" name="exstream_shape202"/>
          <p:cNvSpPr>
            <a:spLocks noChangeArrowheads="1"/>
          </p:cNvSpPr>
          <p:nvPr/>
        </p:nvSpPr>
        <p:spPr bwMode="auto">
          <a:xfrm>
            <a:off x="8277225" y="32099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3" name="exstream_shape203"/>
          <p:cNvSpPr>
            <a:spLocks noChangeArrowheads="1"/>
          </p:cNvSpPr>
          <p:nvPr/>
        </p:nvSpPr>
        <p:spPr bwMode="auto">
          <a:xfrm>
            <a:off x="8905875" y="3209925"/>
            <a:ext cx="6572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2" name="exstream_shape204"/>
          <p:cNvSpPr>
            <a:spLocks noChangeArrowheads="1"/>
          </p:cNvSpPr>
          <p:nvPr/>
        </p:nvSpPr>
        <p:spPr bwMode="auto">
          <a:xfrm>
            <a:off x="5086350" y="3257550"/>
            <a:ext cx="18383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Performance Indicators</a:t>
            </a:r>
          </a:p>
        </p:txBody>
      </p:sp>
      <p:sp>
        <p:nvSpPr>
          <p:cNvPr id="70801" name="exstream_shape205"/>
          <p:cNvSpPr>
            <a:spLocks noChangeArrowheads="1"/>
          </p:cNvSpPr>
          <p:nvPr/>
        </p:nvSpPr>
        <p:spPr bwMode="auto">
          <a:xfrm>
            <a:off x="6924675" y="32575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800" name="exstream_shape206"/>
          <p:cNvSpPr>
            <a:spLocks noChangeArrowheads="1"/>
          </p:cNvSpPr>
          <p:nvPr/>
        </p:nvSpPr>
        <p:spPr bwMode="auto">
          <a:xfrm>
            <a:off x="7553325" y="3257550"/>
            <a:ext cx="952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99" name="exstream_shape207"/>
          <p:cNvSpPr>
            <a:spLocks noChangeArrowheads="1"/>
          </p:cNvSpPr>
          <p:nvPr/>
        </p:nvSpPr>
        <p:spPr bwMode="auto">
          <a:xfrm>
            <a:off x="7648575" y="32575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98" name="exstream_shape208"/>
          <p:cNvSpPr>
            <a:spLocks noChangeArrowheads="1"/>
          </p:cNvSpPr>
          <p:nvPr/>
        </p:nvSpPr>
        <p:spPr bwMode="auto">
          <a:xfrm>
            <a:off x="8277225" y="32575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97" name="exstream_shape209"/>
          <p:cNvSpPr>
            <a:spLocks noChangeArrowheads="1"/>
          </p:cNvSpPr>
          <p:nvPr/>
        </p:nvSpPr>
        <p:spPr bwMode="auto">
          <a:xfrm>
            <a:off x="8905875" y="3257550"/>
            <a:ext cx="6572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96" name="exstream_shape210"/>
          <p:cNvSpPr>
            <a:spLocks noChangeArrowheads="1"/>
          </p:cNvSpPr>
          <p:nvPr/>
        </p:nvSpPr>
        <p:spPr bwMode="auto">
          <a:xfrm>
            <a:off x="5086350" y="34956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95" name="exstream_shape211"/>
          <p:cNvSpPr>
            <a:spLocks noChangeArrowheads="1"/>
          </p:cNvSpPr>
          <p:nvPr/>
        </p:nvSpPr>
        <p:spPr bwMode="auto">
          <a:xfrm>
            <a:off x="5095875" y="34956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Cat Claimants in Excess Per K</a:t>
            </a:r>
          </a:p>
        </p:txBody>
      </p:sp>
      <p:sp>
        <p:nvSpPr>
          <p:cNvPr id="70794" name="exstream_shape212"/>
          <p:cNvSpPr>
            <a:spLocks noChangeArrowheads="1"/>
          </p:cNvSpPr>
          <p:nvPr/>
        </p:nvSpPr>
        <p:spPr bwMode="auto">
          <a:xfrm>
            <a:off x="6924675" y="34956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16.5</a:t>
            </a:r>
          </a:p>
        </p:txBody>
      </p:sp>
      <p:sp>
        <p:nvSpPr>
          <p:cNvPr id="70793" name="exstream_shape213"/>
          <p:cNvSpPr>
            <a:spLocks noChangeArrowheads="1"/>
          </p:cNvSpPr>
          <p:nvPr/>
        </p:nvSpPr>
        <p:spPr bwMode="auto">
          <a:xfrm>
            <a:off x="7553325" y="34956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92" name="exstream_shape214"/>
          <p:cNvSpPr>
            <a:spLocks noChangeArrowheads="1"/>
          </p:cNvSpPr>
          <p:nvPr/>
        </p:nvSpPr>
        <p:spPr bwMode="auto">
          <a:xfrm>
            <a:off x="7648575" y="34956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4.2</a:t>
            </a:r>
          </a:p>
        </p:txBody>
      </p:sp>
      <p:sp>
        <p:nvSpPr>
          <p:cNvPr id="70791" name="exstream_shape215"/>
          <p:cNvSpPr>
            <a:spLocks noChangeArrowheads="1"/>
          </p:cNvSpPr>
          <p:nvPr/>
        </p:nvSpPr>
        <p:spPr bwMode="auto">
          <a:xfrm>
            <a:off x="8277225" y="34956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-74.7%</a:t>
            </a:r>
          </a:p>
        </p:txBody>
      </p:sp>
      <p:sp>
        <p:nvSpPr>
          <p:cNvPr id="70790" name="exstream_shape216"/>
          <p:cNvSpPr>
            <a:spLocks noChangeArrowheads="1"/>
          </p:cNvSpPr>
          <p:nvPr/>
        </p:nvSpPr>
        <p:spPr bwMode="auto">
          <a:xfrm>
            <a:off x="8905875" y="34956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9.7</a:t>
            </a:r>
          </a:p>
        </p:txBody>
      </p:sp>
      <p:sp>
        <p:nvSpPr>
          <p:cNvPr id="70789" name="exstream_shape217"/>
          <p:cNvSpPr>
            <a:spLocks noChangeArrowheads="1"/>
          </p:cNvSpPr>
          <p:nvPr/>
        </p:nvSpPr>
        <p:spPr bwMode="auto">
          <a:xfrm>
            <a:off x="5086350" y="36480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88" name="exstream_shape218"/>
          <p:cNvSpPr>
            <a:spLocks noChangeArrowheads="1"/>
          </p:cNvSpPr>
          <p:nvPr/>
        </p:nvSpPr>
        <p:spPr bwMode="auto">
          <a:xfrm>
            <a:off x="5095875" y="36480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Percent of Population Age 40+</a:t>
            </a:r>
          </a:p>
        </p:txBody>
      </p:sp>
      <p:sp>
        <p:nvSpPr>
          <p:cNvPr id="70787" name="exstream_shape219"/>
          <p:cNvSpPr>
            <a:spLocks noChangeArrowheads="1"/>
          </p:cNvSpPr>
          <p:nvPr/>
        </p:nvSpPr>
        <p:spPr bwMode="auto">
          <a:xfrm>
            <a:off x="6924675" y="36480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49.2%</a:t>
            </a:r>
          </a:p>
        </p:txBody>
      </p:sp>
      <p:sp>
        <p:nvSpPr>
          <p:cNvPr id="70786" name="exstream_shape220"/>
          <p:cNvSpPr>
            <a:spLocks noChangeArrowheads="1"/>
          </p:cNvSpPr>
          <p:nvPr/>
        </p:nvSpPr>
        <p:spPr bwMode="auto">
          <a:xfrm>
            <a:off x="7553325" y="36480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85" name="exstream_shape221"/>
          <p:cNvSpPr>
            <a:spLocks noChangeArrowheads="1"/>
          </p:cNvSpPr>
          <p:nvPr/>
        </p:nvSpPr>
        <p:spPr bwMode="auto">
          <a:xfrm>
            <a:off x="7648575" y="36480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45.5%</a:t>
            </a:r>
          </a:p>
        </p:txBody>
      </p:sp>
      <p:sp>
        <p:nvSpPr>
          <p:cNvPr id="70784" name="exstream_shape222"/>
          <p:cNvSpPr>
            <a:spLocks noChangeArrowheads="1"/>
          </p:cNvSpPr>
          <p:nvPr/>
        </p:nvSpPr>
        <p:spPr bwMode="auto">
          <a:xfrm>
            <a:off x="8277225" y="36480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-3.7%</a:t>
            </a:r>
          </a:p>
        </p:txBody>
      </p:sp>
      <p:sp>
        <p:nvSpPr>
          <p:cNvPr id="70783" name="exstream_shape223"/>
          <p:cNvSpPr>
            <a:spLocks noChangeArrowheads="1"/>
          </p:cNvSpPr>
          <p:nvPr/>
        </p:nvSpPr>
        <p:spPr bwMode="auto">
          <a:xfrm>
            <a:off x="8905875" y="36480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42.5%</a:t>
            </a:r>
          </a:p>
        </p:txBody>
      </p:sp>
      <p:sp>
        <p:nvSpPr>
          <p:cNvPr id="70782" name="exstream_shape224"/>
          <p:cNvSpPr>
            <a:spLocks noChangeArrowheads="1"/>
          </p:cNvSpPr>
          <p:nvPr/>
        </p:nvSpPr>
        <p:spPr bwMode="auto">
          <a:xfrm>
            <a:off x="5086350" y="38004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81" name="exstream_shape225"/>
          <p:cNvSpPr>
            <a:spLocks noChangeArrowheads="1"/>
          </p:cNvSpPr>
          <p:nvPr/>
        </p:nvSpPr>
        <p:spPr bwMode="auto">
          <a:xfrm>
            <a:off x="5095875" y="38004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Network Penetration</a:t>
            </a:r>
          </a:p>
        </p:txBody>
      </p:sp>
      <p:sp>
        <p:nvSpPr>
          <p:cNvPr id="70780" name="exstream_shape226"/>
          <p:cNvSpPr>
            <a:spLocks noChangeArrowheads="1"/>
          </p:cNvSpPr>
          <p:nvPr/>
        </p:nvSpPr>
        <p:spPr bwMode="auto">
          <a:xfrm>
            <a:off x="6924675" y="38004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96.7%</a:t>
            </a:r>
          </a:p>
        </p:txBody>
      </p:sp>
      <p:sp>
        <p:nvSpPr>
          <p:cNvPr id="70779" name="exstream_shape227"/>
          <p:cNvSpPr>
            <a:spLocks noChangeArrowheads="1"/>
          </p:cNvSpPr>
          <p:nvPr/>
        </p:nvSpPr>
        <p:spPr bwMode="auto">
          <a:xfrm>
            <a:off x="7553325" y="38004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78" name="exstream_shape228"/>
          <p:cNvSpPr>
            <a:spLocks noChangeArrowheads="1"/>
          </p:cNvSpPr>
          <p:nvPr/>
        </p:nvSpPr>
        <p:spPr bwMode="auto">
          <a:xfrm>
            <a:off x="7648575" y="38004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97.1%</a:t>
            </a:r>
          </a:p>
        </p:txBody>
      </p:sp>
      <p:sp>
        <p:nvSpPr>
          <p:cNvPr id="70777" name="exstream_shape229"/>
          <p:cNvSpPr>
            <a:spLocks noChangeArrowheads="1"/>
          </p:cNvSpPr>
          <p:nvPr/>
        </p:nvSpPr>
        <p:spPr bwMode="auto">
          <a:xfrm>
            <a:off x="8277225" y="38004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0.4%</a:t>
            </a:r>
          </a:p>
        </p:txBody>
      </p:sp>
      <p:sp>
        <p:nvSpPr>
          <p:cNvPr id="70776" name="exstream_shape230"/>
          <p:cNvSpPr>
            <a:spLocks noChangeArrowheads="1"/>
          </p:cNvSpPr>
          <p:nvPr/>
        </p:nvSpPr>
        <p:spPr bwMode="auto">
          <a:xfrm>
            <a:off x="8905875" y="38004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91.1%</a:t>
            </a:r>
          </a:p>
        </p:txBody>
      </p:sp>
      <p:sp>
        <p:nvSpPr>
          <p:cNvPr id="70775" name="exstream_shape231"/>
          <p:cNvSpPr>
            <a:spLocks noChangeArrowheads="1"/>
          </p:cNvSpPr>
          <p:nvPr/>
        </p:nvSpPr>
        <p:spPr bwMode="auto">
          <a:xfrm>
            <a:off x="5086350" y="39528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74" name="exstream_shape232"/>
          <p:cNvSpPr>
            <a:spLocks noChangeArrowheads="1"/>
          </p:cNvSpPr>
          <p:nvPr/>
        </p:nvSpPr>
        <p:spPr bwMode="auto">
          <a:xfrm>
            <a:off x="5095875" y="39528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Network Discounts</a:t>
            </a:r>
          </a:p>
        </p:txBody>
      </p:sp>
      <p:sp>
        <p:nvSpPr>
          <p:cNvPr id="70773" name="exstream_shape233"/>
          <p:cNvSpPr>
            <a:spLocks noChangeArrowheads="1"/>
          </p:cNvSpPr>
          <p:nvPr/>
        </p:nvSpPr>
        <p:spPr bwMode="auto">
          <a:xfrm>
            <a:off x="6924675" y="39528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49.6%</a:t>
            </a:r>
          </a:p>
        </p:txBody>
      </p:sp>
      <p:sp>
        <p:nvSpPr>
          <p:cNvPr id="70772" name="exstream_shape234"/>
          <p:cNvSpPr>
            <a:spLocks noChangeArrowheads="1"/>
          </p:cNvSpPr>
          <p:nvPr/>
        </p:nvSpPr>
        <p:spPr bwMode="auto">
          <a:xfrm>
            <a:off x="7553325" y="39528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71" name="exstream_shape235"/>
          <p:cNvSpPr>
            <a:spLocks noChangeArrowheads="1"/>
          </p:cNvSpPr>
          <p:nvPr/>
        </p:nvSpPr>
        <p:spPr bwMode="auto">
          <a:xfrm>
            <a:off x="7648575" y="39528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62.2%</a:t>
            </a:r>
          </a:p>
        </p:txBody>
      </p:sp>
      <p:sp>
        <p:nvSpPr>
          <p:cNvPr id="70770" name="exstream_shape236"/>
          <p:cNvSpPr>
            <a:spLocks noChangeArrowheads="1"/>
          </p:cNvSpPr>
          <p:nvPr/>
        </p:nvSpPr>
        <p:spPr bwMode="auto">
          <a:xfrm>
            <a:off x="8277225" y="39528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12.6%</a:t>
            </a:r>
          </a:p>
        </p:txBody>
      </p:sp>
      <p:sp>
        <p:nvSpPr>
          <p:cNvPr id="70769" name="exstream_shape237"/>
          <p:cNvSpPr>
            <a:spLocks noChangeArrowheads="1"/>
          </p:cNvSpPr>
          <p:nvPr/>
        </p:nvSpPr>
        <p:spPr bwMode="auto">
          <a:xfrm>
            <a:off x="8905875" y="39528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51.4%</a:t>
            </a:r>
          </a:p>
        </p:txBody>
      </p:sp>
      <p:sp>
        <p:nvSpPr>
          <p:cNvPr id="70768" name="exstream_shape238"/>
          <p:cNvSpPr>
            <a:spLocks noChangeArrowheads="1"/>
          </p:cNvSpPr>
          <p:nvPr/>
        </p:nvSpPr>
        <p:spPr bwMode="auto">
          <a:xfrm>
            <a:off x="5086350" y="41052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67" name="exstream_shape239"/>
          <p:cNvSpPr>
            <a:spLocks noChangeArrowheads="1"/>
          </p:cNvSpPr>
          <p:nvPr/>
        </p:nvSpPr>
        <p:spPr bwMode="auto">
          <a:xfrm>
            <a:off x="5095875" y="41052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Generic Rx Utilization Rate</a:t>
            </a:r>
          </a:p>
        </p:txBody>
      </p:sp>
      <p:sp>
        <p:nvSpPr>
          <p:cNvPr id="70766" name="exstream_shape240"/>
          <p:cNvSpPr>
            <a:spLocks noChangeArrowheads="1"/>
          </p:cNvSpPr>
          <p:nvPr/>
        </p:nvSpPr>
        <p:spPr bwMode="auto">
          <a:xfrm>
            <a:off x="6924675" y="41052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74.2%</a:t>
            </a:r>
          </a:p>
        </p:txBody>
      </p:sp>
      <p:sp>
        <p:nvSpPr>
          <p:cNvPr id="70765" name="exstream_shape241"/>
          <p:cNvSpPr>
            <a:spLocks noChangeArrowheads="1"/>
          </p:cNvSpPr>
          <p:nvPr/>
        </p:nvSpPr>
        <p:spPr bwMode="auto">
          <a:xfrm>
            <a:off x="7553325" y="41052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64" name="exstream_shape242"/>
          <p:cNvSpPr>
            <a:spLocks noChangeArrowheads="1"/>
          </p:cNvSpPr>
          <p:nvPr/>
        </p:nvSpPr>
        <p:spPr bwMode="auto">
          <a:xfrm>
            <a:off x="7648575" y="41052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76.3%</a:t>
            </a:r>
          </a:p>
        </p:txBody>
      </p:sp>
      <p:sp>
        <p:nvSpPr>
          <p:cNvPr id="70763" name="exstream_shape243"/>
          <p:cNvSpPr>
            <a:spLocks noChangeArrowheads="1"/>
          </p:cNvSpPr>
          <p:nvPr/>
        </p:nvSpPr>
        <p:spPr bwMode="auto">
          <a:xfrm>
            <a:off x="8277225" y="41052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2.1%</a:t>
            </a:r>
          </a:p>
        </p:txBody>
      </p:sp>
      <p:sp>
        <p:nvSpPr>
          <p:cNvPr id="70762" name="exstream_shape244"/>
          <p:cNvSpPr>
            <a:spLocks noChangeArrowheads="1"/>
          </p:cNvSpPr>
          <p:nvPr/>
        </p:nvSpPr>
        <p:spPr bwMode="auto">
          <a:xfrm>
            <a:off x="8905875" y="41052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78.4%</a:t>
            </a:r>
          </a:p>
        </p:txBody>
      </p:sp>
      <p:sp>
        <p:nvSpPr>
          <p:cNvPr id="70761" name="exstream_shape245"/>
          <p:cNvSpPr>
            <a:spLocks noChangeArrowheads="1"/>
          </p:cNvSpPr>
          <p:nvPr/>
        </p:nvSpPr>
        <p:spPr bwMode="auto">
          <a:xfrm>
            <a:off x="5086350" y="42576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60" name="exstream_shape246"/>
          <p:cNvSpPr>
            <a:spLocks noChangeArrowheads="1"/>
          </p:cNvSpPr>
          <p:nvPr/>
        </p:nvSpPr>
        <p:spPr bwMode="auto">
          <a:xfrm>
            <a:off x="5095875" y="42576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Chronic Percent of Population</a:t>
            </a:r>
          </a:p>
        </p:txBody>
      </p:sp>
      <p:sp>
        <p:nvSpPr>
          <p:cNvPr id="70759" name="exstream_shape247"/>
          <p:cNvSpPr>
            <a:spLocks noChangeArrowheads="1"/>
          </p:cNvSpPr>
          <p:nvPr/>
        </p:nvSpPr>
        <p:spPr bwMode="auto">
          <a:xfrm>
            <a:off x="6924675" y="42576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32.8%</a:t>
            </a:r>
          </a:p>
        </p:txBody>
      </p:sp>
      <p:sp>
        <p:nvSpPr>
          <p:cNvPr id="70758" name="exstream_shape248"/>
          <p:cNvSpPr>
            <a:spLocks noChangeArrowheads="1"/>
          </p:cNvSpPr>
          <p:nvPr/>
        </p:nvSpPr>
        <p:spPr bwMode="auto">
          <a:xfrm>
            <a:off x="7553325" y="42576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57" name="exstream_shape249"/>
          <p:cNvSpPr>
            <a:spLocks noChangeArrowheads="1"/>
          </p:cNvSpPr>
          <p:nvPr/>
        </p:nvSpPr>
        <p:spPr bwMode="auto">
          <a:xfrm>
            <a:off x="7648575" y="42576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30.5%</a:t>
            </a:r>
          </a:p>
        </p:txBody>
      </p:sp>
      <p:sp>
        <p:nvSpPr>
          <p:cNvPr id="70756" name="exstream_shape250"/>
          <p:cNvSpPr>
            <a:spLocks noChangeArrowheads="1"/>
          </p:cNvSpPr>
          <p:nvPr/>
        </p:nvSpPr>
        <p:spPr bwMode="auto">
          <a:xfrm>
            <a:off x="8277225" y="42576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-2.3%</a:t>
            </a:r>
          </a:p>
        </p:txBody>
      </p:sp>
      <p:sp>
        <p:nvSpPr>
          <p:cNvPr id="70755" name="exstream_shape251"/>
          <p:cNvSpPr>
            <a:spLocks noChangeArrowheads="1"/>
          </p:cNvSpPr>
          <p:nvPr/>
        </p:nvSpPr>
        <p:spPr bwMode="auto">
          <a:xfrm>
            <a:off x="8905875" y="42576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35.9%</a:t>
            </a:r>
          </a:p>
        </p:txBody>
      </p:sp>
      <p:sp>
        <p:nvSpPr>
          <p:cNvPr id="70754" name="exstream_shape252"/>
          <p:cNvSpPr>
            <a:spLocks noChangeArrowheads="1"/>
          </p:cNvSpPr>
          <p:nvPr/>
        </p:nvSpPr>
        <p:spPr bwMode="auto">
          <a:xfrm>
            <a:off x="5086350" y="44100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53" name="exstream_shape253"/>
          <p:cNvSpPr>
            <a:spLocks noChangeArrowheads="1"/>
          </p:cNvSpPr>
          <p:nvPr/>
        </p:nvSpPr>
        <p:spPr bwMode="auto">
          <a:xfrm>
            <a:off x="5095875" y="44100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Chronic Percent of Cost</a:t>
            </a:r>
          </a:p>
        </p:txBody>
      </p:sp>
      <p:sp>
        <p:nvSpPr>
          <p:cNvPr id="70752" name="exstream_shape254"/>
          <p:cNvSpPr>
            <a:spLocks noChangeArrowheads="1"/>
          </p:cNvSpPr>
          <p:nvPr/>
        </p:nvSpPr>
        <p:spPr bwMode="auto">
          <a:xfrm>
            <a:off x="6924675" y="44100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75.6%</a:t>
            </a:r>
          </a:p>
        </p:txBody>
      </p:sp>
      <p:sp>
        <p:nvSpPr>
          <p:cNvPr id="70751" name="exstream_shape255"/>
          <p:cNvSpPr>
            <a:spLocks noChangeArrowheads="1"/>
          </p:cNvSpPr>
          <p:nvPr/>
        </p:nvSpPr>
        <p:spPr bwMode="auto">
          <a:xfrm>
            <a:off x="7553325" y="44100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50" name="exstream_shape256"/>
          <p:cNvSpPr>
            <a:spLocks noChangeArrowheads="1"/>
          </p:cNvSpPr>
          <p:nvPr/>
        </p:nvSpPr>
        <p:spPr bwMode="auto">
          <a:xfrm>
            <a:off x="7648575" y="44100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75.2%</a:t>
            </a:r>
          </a:p>
        </p:txBody>
      </p:sp>
      <p:sp>
        <p:nvSpPr>
          <p:cNvPr id="70749" name="exstream_shape257"/>
          <p:cNvSpPr>
            <a:spLocks noChangeArrowheads="1"/>
          </p:cNvSpPr>
          <p:nvPr/>
        </p:nvSpPr>
        <p:spPr bwMode="auto">
          <a:xfrm>
            <a:off x="8277225" y="44100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-0.4%</a:t>
            </a:r>
          </a:p>
        </p:txBody>
      </p:sp>
      <p:sp>
        <p:nvSpPr>
          <p:cNvPr id="70748" name="exstream_shape258"/>
          <p:cNvSpPr>
            <a:spLocks noChangeArrowheads="1"/>
          </p:cNvSpPr>
          <p:nvPr/>
        </p:nvSpPr>
        <p:spPr bwMode="auto">
          <a:xfrm>
            <a:off x="8905875" y="44100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69.5%</a:t>
            </a:r>
          </a:p>
        </p:txBody>
      </p:sp>
      <p:sp>
        <p:nvSpPr>
          <p:cNvPr id="70747" name="exstream_shape259"/>
          <p:cNvSpPr>
            <a:spLocks noChangeArrowheads="1"/>
          </p:cNvSpPr>
          <p:nvPr/>
        </p:nvSpPr>
        <p:spPr bwMode="auto">
          <a:xfrm>
            <a:off x="5086350" y="4562475"/>
            <a:ext cx="95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46" name="exstream_shape260"/>
          <p:cNvSpPr>
            <a:spLocks noChangeArrowheads="1"/>
          </p:cNvSpPr>
          <p:nvPr/>
        </p:nvSpPr>
        <p:spPr bwMode="auto">
          <a:xfrm>
            <a:off x="5095875" y="4562475"/>
            <a:ext cx="723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45" name="exstream_shape261"/>
          <p:cNvSpPr>
            <a:spLocks noChangeArrowheads="1"/>
          </p:cNvSpPr>
          <p:nvPr/>
        </p:nvSpPr>
        <p:spPr bwMode="auto">
          <a:xfrm>
            <a:off x="5819775" y="4562475"/>
            <a:ext cx="1104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44" name="exstream_shape262"/>
          <p:cNvSpPr>
            <a:spLocks noChangeArrowheads="1"/>
          </p:cNvSpPr>
          <p:nvPr/>
        </p:nvSpPr>
        <p:spPr bwMode="auto">
          <a:xfrm>
            <a:off x="6924675" y="456247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43" name="exstream_shape263"/>
          <p:cNvSpPr>
            <a:spLocks noChangeArrowheads="1"/>
          </p:cNvSpPr>
          <p:nvPr/>
        </p:nvSpPr>
        <p:spPr bwMode="auto">
          <a:xfrm>
            <a:off x="7553325" y="4562475"/>
            <a:ext cx="952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42" name="exstream_shape264"/>
          <p:cNvSpPr>
            <a:spLocks noChangeArrowheads="1"/>
          </p:cNvSpPr>
          <p:nvPr/>
        </p:nvSpPr>
        <p:spPr bwMode="auto">
          <a:xfrm>
            <a:off x="7648575" y="456247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41" name="exstream_shape265"/>
          <p:cNvSpPr>
            <a:spLocks noChangeArrowheads="1"/>
          </p:cNvSpPr>
          <p:nvPr/>
        </p:nvSpPr>
        <p:spPr bwMode="auto">
          <a:xfrm>
            <a:off x="8277225" y="456247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40" name="exstream_shape266"/>
          <p:cNvSpPr>
            <a:spLocks noChangeArrowheads="1"/>
          </p:cNvSpPr>
          <p:nvPr/>
        </p:nvSpPr>
        <p:spPr bwMode="auto">
          <a:xfrm>
            <a:off x="8905875" y="4562475"/>
            <a:ext cx="6572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39" name="exstream_shape267"/>
          <p:cNvSpPr>
            <a:spLocks noChangeArrowheads="1"/>
          </p:cNvSpPr>
          <p:nvPr/>
        </p:nvSpPr>
        <p:spPr bwMode="auto">
          <a:xfrm>
            <a:off x="5086350" y="4610100"/>
            <a:ext cx="18383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Program Performance</a:t>
            </a:r>
          </a:p>
        </p:txBody>
      </p:sp>
      <p:sp>
        <p:nvSpPr>
          <p:cNvPr id="70738" name="exstream_shape268"/>
          <p:cNvSpPr>
            <a:spLocks noChangeArrowheads="1"/>
          </p:cNvSpPr>
          <p:nvPr/>
        </p:nvSpPr>
        <p:spPr bwMode="auto">
          <a:xfrm>
            <a:off x="6924675" y="461010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37" name="exstream_shape269"/>
          <p:cNvSpPr>
            <a:spLocks noChangeArrowheads="1"/>
          </p:cNvSpPr>
          <p:nvPr/>
        </p:nvSpPr>
        <p:spPr bwMode="auto">
          <a:xfrm>
            <a:off x="7553325" y="4610100"/>
            <a:ext cx="952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36" name="exstream_shape270"/>
          <p:cNvSpPr>
            <a:spLocks noChangeArrowheads="1"/>
          </p:cNvSpPr>
          <p:nvPr/>
        </p:nvSpPr>
        <p:spPr bwMode="auto">
          <a:xfrm>
            <a:off x="7648575" y="461010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35" name="exstream_shape271"/>
          <p:cNvSpPr>
            <a:spLocks noChangeArrowheads="1"/>
          </p:cNvSpPr>
          <p:nvPr/>
        </p:nvSpPr>
        <p:spPr bwMode="auto">
          <a:xfrm>
            <a:off x="8277225" y="461010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34" name="exstream_shape272"/>
          <p:cNvSpPr>
            <a:spLocks noChangeArrowheads="1"/>
          </p:cNvSpPr>
          <p:nvPr/>
        </p:nvSpPr>
        <p:spPr bwMode="auto">
          <a:xfrm>
            <a:off x="8905875" y="4610100"/>
            <a:ext cx="6572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33" name="exstream_shape273"/>
          <p:cNvSpPr>
            <a:spLocks noChangeArrowheads="1"/>
          </p:cNvSpPr>
          <p:nvPr/>
        </p:nvSpPr>
        <p:spPr bwMode="auto">
          <a:xfrm>
            <a:off x="5086350" y="484822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32" name="exstream_shape274"/>
          <p:cNvSpPr>
            <a:spLocks noChangeArrowheads="1"/>
          </p:cNvSpPr>
          <p:nvPr/>
        </p:nvSpPr>
        <p:spPr bwMode="auto">
          <a:xfrm>
            <a:off x="5095875" y="484822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Percent of Population Identified</a:t>
            </a:r>
          </a:p>
        </p:txBody>
      </p:sp>
      <p:sp>
        <p:nvSpPr>
          <p:cNvPr id="70731" name="exstream_shape275"/>
          <p:cNvSpPr>
            <a:spLocks noChangeArrowheads="1"/>
          </p:cNvSpPr>
          <p:nvPr/>
        </p:nvSpPr>
        <p:spPr bwMode="auto">
          <a:xfrm>
            <a:off x="6924675" y="48482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33.3%</a:t>
            </a:r>
          </a:p>
        </p:txBody>
      </p:sp>
      <p:sp>
        <p:nvSpPr>
          <p:cNvPr id="70730" name="exstream_shape276"/>
          <p:cNvSpPr>
            <a:spLocks noChangeArrowheads="1"/>
          </p:cNvSpPr>
          <p:nvPr/>
        </p:nvSpPr>
        <p:spPr bwMode="auto">
          <a:xfrm>
            <a:off x="7553325" y="484822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29" name="exstream_shape277"/>
          <p:cNvSpPr>
            <a:spLocks noChangeArrowheads="1"/>
          </p:cNvSpPr>
          <p:nvPr/>
        </p:nvSpPr>
        <p:spPr bwMode="auto">
          <a:xfrm>
            <a:off x="7648575" y="48482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43.1%</a:t>
            </a:r>
          </a:p>
        </p:txBody>
      </p:sp>
      <p:sp>
        <p:nvSpPr>
          <p:cNvPr id="70728" name="exstream_shape278"/>
          <p:cNvSpPr>
            <a:spLocks noChangeArrowheads="1"/>
          </p:cNvSpPr>
          <p:nvPr/>
        </p:nvSpPr>
        <p:spPr bwMode="auto">
          <a:xfrm>
            <a:off x="8277225" y="48482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9.8%</a:t>
            </a:r>
          </a:p>
        </p:txBody>
      </p:sp>
      <p:sp>
        <p:nvSpPr>
          <p:cNvPr id="70727" name="exstream_shape279"/>
          <p:cNvSpPr>
            <a:spLocks noChangeArrowheads="1"/>
          </p:cNvSpPr>
          <p:nvPr/>
        </p:nvSpPr>
        <p:spPr bwMode="auto">
          <a:xfrm>
            <a:off x="8905875" y="484822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26" name="exstream_shape280"/>
          <p:cNvSpPr>
            <a:spLocks noChangeArrowheads="1"/>
          </p:cNvSpPr>
          <p:nvPr/>
        </p:nvSpPr>
        <p:spPr bwMode="auto">
          <a:xfrm>
            <a:off x="5086350" y="500062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25" name="exstream_shape281"/>
          <p:cNvSpPr>
            <a:spLocks noChangeArrowheads="1"/>
          </p:cNvSpPr>
          <p:nvPr/>
        </p:nvSpPr>
        <p:spPr bwMode="auto">
          <a:xfrm>
            <a:off x="5095875" y="500062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Percent Ongoing Engaged</a:t>
            </a:r>
          </a:p>
        </p:txBody>
      </p:sp>
      <p:sp>
        <p:nvSpPr>
          <p:cNvPr id="70724" name="exstream_shape282"/>
          <p:cNvSpPr>
            <a:spLocks noChangeArrowheads="1"/>
          </p:cNvSpPr>
          <p:nvPr/>
        </p:nvSpPr>
        <p:spPr bwMode="auto">
          <a:xfrm>
            <a:off x="6924675" y="50006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58.0%</a:t>
            </a:r>
          </a:p>
        </p:txBody>
      </p:sp>
      <p:sp>
        <p:nvSpPr>
          <p:cNvPr id="70723" name="exstream_shape283"/>
          <p:cNvSpPr>
            <a:spLocks noChangeArrowheads="1"/>
          </p:cNvSpPr>
          <p:nvPr/>
        </p:nvSpPr>
        <p:spPr bwMode="auto">
          <a:xfrm>
            <a:off x="7553325" y="500062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22" name="exstream_shape284"/>
          <p:cNvSpPr>
            <a:spLocks noChangeArrowheads="1"/>
          </p:cNvSpPr>
          <p:nvPr/>
        </p:nvSpPr>
        <p:spPr bwMode="auto">
          <a:xfrm>
            <a:off x="7648575" y="50006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55.3%</a:t>
            </a:r>
          </a:p>
        </p:txBody>
      </p:sp>
      <p:sp>
        <p:nvSpPr>
          <p:cNvPr id="70721" name="exstream_shape285"/>
          <p:cNvSpPr>
            <a:spLocks noChangeArrowheads="1"/>
          </p:cNvSpPr>
          <p:nvPr/>
        </p:nvSpPr>
        <p:spPr bwMode="auto">
          <a:xfrm>
            <a:off x="8277225" y="500062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-2.7%</a:t>
            </a:r>
          </a:p>
        </p:txBody>
      </p:sp>
      <p:sp>
        <p:nvSpPr>
          <p:cNvPr id="70720" name="exstream_shape286"/>
          <p:cNvSpPr>
            <a:spLocks noChangeArrowheads="1"/>
          </p:cNvSpPr>
          <p:nvPr/>
        </p:nvSpPr>
        <p:spPr bwMode="auto">
          <a:xfrm>
            <a:off x="8905875" y="500062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9" name="exstream_shape287"/>
          <p:cNvSpPr>
            <a:spLocks noChangeArrowheads="1"/>
          </p:cNvSpPr>
          <p:nvPr/>
        </p:nvSpPr>
        <p:spPr bwMode="auto">
          <a:xfrm>
            <a:off x="5086350" y="5153025"/>
            <a:ext cx="95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8" name="exstream_shape288"/>
          <p:cNvSpPr>
            <a:spLocks noChangeArrowheads="1"/>
          </p:cNvSpPr>
          <p:nvPr/>
        </p:nvSpPr>
        <p:spPr bwMode="auto">
          <a:xfrm>
            <a:off x="5095875" y="5153025"/>
            <a:ext cx="723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7" name="exstream_shape289"/>
          <p:cNvSpPr>
            <a:spLocks noChangeArrowheads="1"/>
          </p:cNvSpPr>
          <p:nvPr/>
        </p:nvSpPr>
        <p:spPr bwMode="auto">
          <a:xfrm>
            <a:off x="5819775" y="5153025"/>
            <a:ext cx="110490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6" name="exstream_shape290"/>
          <p:cNvSpPr>
            <a:spLocks noChangeArrowheads="1"/>
          </p:cNvSpPr>
          <p:nvPr/>
        </p:nvSpPr>
        <p:spPr bwMode="auto">
          <a:xfrm>
            <a:off x="6924675" y="51530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5" name="exstream_shape291"/>
          <p:cNvSpPr>
            <a:spLocks noChangeArrowheads="1"/>
          </p:cNvSpPr>
          <p:nvPr/>
        </p:nvSpPr>
        <p:spPr bwMode="auto">
          <a:xfrm>
            <a:off x="7553325" y="5153025"/>
            <a:ext cx="952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4" name="exstream_shape292"/>
          <p:cNvSpPr>
            <a:spLocks noChangeArrowheads="1"/>
          </p:cNvSpPr>
          <p:nvPr/>
        </p:nvSpPr>
        <p:spPr bwMode="auto">
          <a:xfrm>
            <a:off x="7648575" y="51530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3" name="exstream_shape293"/>
          <p:cNvSpPr>
            <a:spLocks noChangeArrowheads="1"/>
          </p:cNvSpPr>
          <p:nvPr/>
        </p:nvSpPr>
        <p:spPr bwMode="auto">
          <a:xfrm>
            <a:off x="8277225" y="5153025"/>
            <a:ext cx="628650"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2" name="exstream_shape294"/>
          <p:cNvSpPr>
            <a:spLocks noChangeArrowheads="1"/>
          </p:cNvSpPr>
          <p:nvPr/>
        </p:nvSpPr>
        <p:spPr bwMode="auto">
          <a:xfrm>
            <a:off x="8905875" y="5153025"/>
            <a:ext cx="657225" cy="476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11" name="exstream_shape295"/>
          <p:cNvSpPr>
            <a:spLocks noChangeArrowheads="1"/>
          </p:cNvSpPr>
          <p:nvPr/>
        </p:nvSpPr>
        <p:spPr bwMode="auto">
          <a:xfrm>
            <a:off x="5086350" y="5200650"/>
            <a:ext cx="18383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Health and Wellness</a:t>
            </a:r>
          </a:p>
        </p:txBody>
      </p:sp>
      <p:sp>
        <p:nvSpPr>
          <p:cNvPr id="70710" name="exstream_shape296"/>
          <p:cNvSpPr>
            <a:spLocks noChangeArrowheads="1"/>
          </p:cNvSpPr>
          <p:nvPr/>
        </p:nvSpPr>
        <p:spPr bwMode="auto">
          <a:xfrm>
            <a:off x="6924675" y="52006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09" name="exstream_shape297"/>
          <p:cNvSpPr>
            <a:spLocks noChangeArrowheads="1"/>
          </p:cNvSpPr>
          <p:nvPr/>
        </p:nvSpPr>
        <p:spPr bwMode="auto">
          <a:xfrm>
            <a:off x="7553325" y="5200650"/>
            <a:ext cx="952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08" name="exstream_shape298"/>
          <p:cNvSpPr>
            <a:spLocks noChangeArrowheads="1"/>
          </p:cNvSpPr>
          <p:nvPr/>
        </p:nvSpPr>
        <p:spPr bwMode="auto">
          <a:xfrm>
            <a:off x="7648575" y="52006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07" name="exstream_shape299"/>
          <p:cNvSpPr>
            <a:spLocks noChangeArrowheads="1"/>
          </p:cNvSpPr>
          <p:nvPr/>
        </p:nvSpPr>
        <p:spPr bwMode="auto">
          <a:xfrm>
            <a:off x="8277225" y="5200650"/>
            <a:ext cx="628650"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06" name="exstream_shape300"/>
          <p:cNvSpPr>
            <a:spLocks noChangeArrowheads="1"/>
          </p:cNvSpPr>
          <p:nvPr/>
        </p:nvSpPr>
        <p:spPr bwMode="auto">
          <a:xfrm>
            <a:off x="8905875" y="5200650"/>
            <a:ext cx="657225" cy="238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05" name="exstream_shape301"/>
          <p:cNvSpPr>
            <a:spLocks noChangeArrowheads="1"/>
          </p:cNvSpPr>
          <p:nvPr/>
        </p:nvSpPr>
        <p:spPr bwMode="auto">
          <a:xfrm>
            <a:off x="5086350" y="54387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04" name="exstream_shape302"/>
          <p:cNvSpPr>
            <a:spLocks noChangeArrowheads="1"/>
          </p:cNvSpPr>
          <p:nvPr/>
        </p:nvSpPr>
        <p:spPr bwMode="auto">
          <a:xfrm>
            <a:off x="5095875" y="54387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Preventive Care Utilization</a:t>
            </a:r>
          </a:p>
        </p:txBody>
      </p:sp>
      <p:sp>
        <p:nvSpPr>
          <p:cNvPr id="70703" name="exstream_shape303"/>
          <p:cNvSpPr>
            <a:spLocks noChangeArrowheads="1"/>
          </p:cNvSpPr>
          <p:nvPr/>
        </p:nvSpPr>
        <p:spPr bwMode="auto">
          <a:xfrm>
            <a:off x="6924675" y="54387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64.3%</a:t>
            </a:r>
          </a:p>
        </p:txBody>
      </p:sp>
      <p:sp>
        <p:nvSpPr>
          <p:cNvPr id="70702" name="exstream_shape304"/>
          <p:cNvSpPr>
            <a:spLocks noChangeArrowheads="1"/>
          </p:cNvSpPr>
          <p:nvPr/>
        </p:nvSpPr>
        <p:spPr bwMode="auto">
          <a:xfrm>
            <a:off x="7553325" y="54387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701" name="exstream_shape305"/>
          <p:cNvSpPr>
            <a:spLocks noChangeArrowheads="1"/>
          </p:cNvSpPr>
          <p:nvPr/>
        </p:nvSpPr>
        <p:spPr bwMode="auto">
          <a:xfrm>
            <a:off x="7648575" y="54387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56.4%</a:t>
            </a:r>
          </a:p>
        </p:txBody>
      </p:sp>
      <p:sp>
        <p:nvSpPr>
          <p:cNvPr id="70700" name="exstream_shape306"/>
          <p:cNvSpPr>
            <a:spLocks noChangeArrowheads="1"/>
          </p:cNvSpPr>
          <p:nvPr/>
        </p:nvSpPr>
        <p:spPr bwMode="auto">
          <a:xfrm>
            <a:off x="8277225" y="54387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-7.9%</a:t>
            </a:r>
          </a:p>
        </p:txBody>
      </p:sp>
      <p:sp>
        <p:nvSpPr>
          <p:cNvPr id="70699" name="exstream_shape307"/>
          <p:cNvSpPr>
            <a:spLocks noChangeArrowheads="1"/>
          </p:cNvSpPr>
          <p:nvPr/>
        </p:nvSpPr>
        <p:spPr bwMode="auto">
          <a:xfrm>
            <a:off x="8905875" y="54387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49.7%</a:t>
            </a:r>
          </a:p>
        </p:txBody>
      </p:sp>
      <p:sp>
        <p:nvSpPr>
          <p:cNvPr id="70698" name="exstream_shape308"/>
          <p:cNvSpPr>
            <a:spLocks noChangeArrowheads="1"/>
          </p:cNvSpPr>
          <p:nvPr/>
        </p:nvSpPr>
        <p:spPr bwMode="auto">
          <a:xfrm>
            <a:off x="5086350" y="55911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697" name="exstream_shape309"/>
          <p:cNvSpPr>
            <a:spLocks noChangeArrowheads="1"/>
          </p:cNvSpPr>
          <p:nvPr/>
        </p:nvSpPr>
        <p:spPr bwMode="auto">
          <a:xfrm>
            <a:off x="5095875" y="55911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Health Assessment Penetration</a:t>
            </a:r>
          </a:p>
        </p:txBody>
      </p:sp>
      <p:sp>
        <p:nvSpPr>
          <p:cNvPr id="70696" name="exstream_shape310"/>
          <p:cNvSpPr>
            <a:spLocks noChangeArrowheads="1"/>
          </p:cNvSpPr>
          <p:nvPr/>
        </p:nvSpPr>
        <p:spPr bwMode="auto">
          <a:xfrm>
            <a:off x="6924675" y="55911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0.0%</a:t>
            </a:r>
          </a:p>
        </p:txBody>
      </p:sp>
      <p:sp>
        <p:nvSpPr>
          <p:cNvPr id="70695" name="exstream_shape311"/>
          <p:cNvSpPr>
            <a:spLocks noChangeArrowheads="1"/>
          </p:cNvSpPr>
          <p:nvPr/>
        </p:nvSpPr>
        <p:spPr bwMode="auto">
          <a:xfrm>
            <a:off x="7553325" y="55911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694" name="exstream_shape312"/>
          <p:cNvSpPr>
            <a:spLocks noChangeArrowheads="1"/>
          </p:cNvSpPr>
          <p:nvPr/>
        </p:nvSpPr>
        <p:spPr bwMode="auto">
          <a:xfrm>
            <a:off x="7648575" y="55911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0.0%</a:t>
            </a:r>
          </a:p>
        </p:txBody>
      </p:sp>
      <p:sp>
        <p:nvSpPr>
          <p:cNvPr id="70693" name="exstream_shape313"/>
          <p:cNvSpPr>
            <a:spLocks noChangeArrowheads="1"/>
          </p:cNvSpPr>
          <p:nvPr/>
        </p:nvSpPr>
        <p:spPr bwMode="auto">
          <a:xfrm>
            <a:off x="8277225" y="55911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0.0%</a:t>
            </a:r>
          </a:p>
        </p:txBody>
      </p:sp>
      <p:sp>
        <p:nvSpPr>
          <p:cNvPr id="70692" name="exstream_shape314"/>
          <p:cNvSpPr>
            <a:spLocks noChangeArrowheads="1"/>
          </p:cNvSpPr>
          <p:nvPr/>
        </p:nvSpPr>
        <p:spPr bwMode="auto">
          <a:xfrm>
            <a:off x="8905875" y="55911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10.3%</a:t>
            </a:r>
          </a:p>
        </p:txBody>
      </p:sp>
      <p:sp>
        <p:nvSpPr>
          <p:cNvPr id="70691" name="exstream_shape315"/>
          <p:cNvSpPr>
            <a:spLocks noChangeArrowheads="1"/>
          </p:cNvSpPr>
          <p:nvPr/>
        </p:nvSpPr>
        <p:spPr bwMode="auto">
          <a:xfrm>
            <a:off x="5086350" y="5743575"/>
            <a:ext cx="95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690" name="exstream_shape316"/>
          <p:cNvSpPr>
            <a:spLocks noChangeArrowheads="1"/>
          </p:cNvSpPr>
          <p:nvPr/>
        </p:nvSpPr>
        <p:spPr bwMode="auto">
          <a:xfrm>
            <a:off x="5095875" y="5743575"/>
            <a:ext cx="182880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Gaps in Care Rule Compliance</a:t>
            </a:r>
          </a:p>
        </p:txBody>
      </p:sp>
      <p:sp>
        <p:nvSpPr>
          <p:cNvPr id="70689" name="exstream_shape317"/>
          <p:cNvSpPr>
            <a:spLocks noChangeArrowheads="1"/>
          </p:cNvSpPr>
          <p:nvPr/>
        </p:nvSpPr>
        <p:spPr bwMode="auto">
          <a:xfrm>
            <a:off x="6924675" y="57435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80.8%</a:t>
            </a:r>
          </a:p>
        </p:txBody>
      </p:sp>
      <p:sp>
        <p:nvSpPr>
          <p:cNvPr id="70688" name="exstream_shape318"/>
          <p:cNvSpPr>
            <a:spLocks noChangeArrowheads="1"/>
          </p:cNvSpPr>
          <p:nvPr/>
        </p:nvSpPr>
        <p:spPr bwMode="auto">
          <a:xfrm>
            <a:off x="7553325" y="5743575"/>
            <a:ext cx="952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687" name="exstream_shape319"/>
          <p:cNvSpPr>
            <a:spLocks noChangeArrowheads="1"/>
          </p:cNvSpPr>
          <p:nvPr/>
        </p:nvSpPr>
        <p:spPr bwMode="auto">
          <a:xfrm>
            <a:off x="7648575" y="57435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76.9%</a:t>
            </a:r>
          </a:p>
        </p:txBody>
      </p:sp>
      <p:sp>
        <p:nvSpPr>
          <p:cNvPr id="70686" name="exstream_shape320"/>
          <p:cNvSpPr>
            <a:spLocks noChangeArrowheads="1"/>
          </p:cNvSpPr>
          <p:nvPr/>
        </p:nvSpPr>
        <p:spPr bwMode="auto">
          <a:xfrm>
            <a:off x="8277225" y="5743575"/>
            <a:ext cx="628650"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-3.9%</a:t>
            </a:r>
          </a:p>
        </p:txBody>
      </p:sp>
      <p:sp>
        <p:nvSpPr>
          <p:cNvPr id="70685" name="exstream_shape321"/>
          <p:cNvSpPr>
            <a:spLocks noChangeArrowheads="1"/>
          </p:cNvSpPr>
          <p:nvPr/>
        </p:nvSpPr>
        <p:spPr bwMode="auto">
          <a:xfrm>
            <a:off x="8905875" y="5743575"/>
            <a:ext cx="657225" cy="1524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a:solidFill>
                  <a:srgbClr val="000000"/>
                </a:solidFill>
                <a:latin typeface="Arial" charset="0"/>
              </a:rPr>
              <a:t>78.3%</a:t>
            </a:r>
          </a:p>
        </p:txBody>
      </p:sp>
      <p:sp>
        <p:nvSpPr>
          <p:cNvPr id="70684" name="exstream_shape322"/>
          <p:cNvSpPr>
            <a:spLocks noChangeArrowheads="1"/>
          </p:cNvSpPr>
          <p:nvPr/>
        </p:nvSpPr>
        <p:spPr bwMode="auto">
          <a:xfrm>
            <a:off x="1733550" y="38862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Base</a:t>
            </a:r>
          </a:p>
        </p:txBody>
      </p:sp>
      <p:sp>
        <p:nvSpPr>
          <p:cNvPr id="70683" name="exstream_shape323"/>
          <p:cNvSpPr>
            <a:spLocks noChangeArrowheads="1"/>
          </p:cNvSpPr>
          <p:nvPr/>
        </p:nvSpPr>
        <p:spPr bwMode="auto">
          <a:xfrm>
            <a:off x="2600325" y="38862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Current</a:t>
            </a:r>
          </a:p>
        </p:txBody>
      </p:sp>
      <p:sp>
        <p:nvSpPr>
          <p:cNvPr id="70682" name="exstream_shape324"/>
          <p:cNvSpPr>
            <a:spLocks noChangeArrowheads="1"/>
          </p:cNvSpPr>
          <p:nvPr/>
        </p:nvSpPr>
        <p:spPr bwMode="auto">
          <a:xfrm>
            <a:off x="3419475" y="38862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Norm</a:t>
            </a:r>
          </a:p>
        </p:txBody>
      </p:sp>
      <p:sp>
        <p:nvSpPr>
          <p:cNvPr id="70681" name="exstream_shape325"/>
          <p:cNvSpPr>
            <a:spLocks noChangeArrowheads="1"/>
          </p:cNvSpPr>
          <p:nvPr/>
        </p:nvSpPr>
        <p:spPr bwMode="auto">
          <a:xfrm>
            <a:off x="1733550" y="4067175"/>
            <a:ext cx="8667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$745</a:t>
            </a:r>
          </a:p>
        </p:txBody>
      </p:sp>
      <p:sp>
        <p:nvSpPr>
          <p:cNvPr id="70680" name="exstream_shape326"/>
          <p:cNvSpPr>
            <a:spLocks noChangeArrowheads="1"/>
          </p:cNvSpPr>
          <p:nvPr/>
        </p:nvSpPr>
        <p:spPr bwMode="auto">
          <a:xfrm>
            <a:off x="2600325" y="4067175"/>
            <a:ext cx="8191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$892</a:t>
            </a:r>
          </a:p>
        </p:txBody>
      </p:sp>
      <p:sp>
        <p:nvSpPr>
          <p:cNvPr id="70679" name="exstream_shape327"/>
          <p:cNvSpPr>
            <a:spLocks noChangeArrowheads="1"/>
          </p:cNvSpPr>
          <p:nvPr/>
        </p:nvSpPr>
        <p:spPr bwMode="auto">
          <a:xfrm>
            <a:off x="3419475" y="4067175"/>
            <a:ext cx="8286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$653</a:t>
            </a:r>
          </a:p>
        </p:txBody>
      </p:sp>
      <p:sp>
        <p:nvSpPr>
          <p:cNvPr id="70678" name="exstream_shape328"/>
          <p:cNvSpPr>
            <a:spLocks noChangeArrowheads="1"/>
          </p:cNvSpPr>
          <p:nvPr/>
        </p:nvSpPr>
        <p:spPr bwMode="auto">
          <a:xfrm>
            <a:off x="1733550" y="423862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$4,277</a:t>
            </a:r>
          </a:p>
        </p:txBody>
      </p:sp>
      <p:sp>
        <p:nvSpPr>
          <p:cNvPr id="70677" name="exstream_shape329"/>
          <p:cNvSpPr>
            <a:spLocks noChangeArrowheads="1"/>
          </p:cNvSpPr>
          <p:nvPr/>
        </p:nvSpPr>
        <p:spPr bwMode="auto">
          <a:xfrm>
            <a:off x="2600325" y="423862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$3,594</a:t>
            </a:r>
          </a:p>
        </p:txBody>
      </p:sp>
      <p:sp>
        <p:nvSpPr>
          <p:cNvPr id="70676" name="exstream_shape330"/>
          <p:cNvSpPr>
            <a:spLocks noChangeArrowheads="1"/>
          </p:cNvSpPr>
          <p:nvPr/>
        </p:nvSpPr>
        <p:spPr bwMode="auto">
          <a:xfrm>
            <a:off x="3419475" y="423862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$3,862</a:t>
            </a:r>
          </a:p>
        </p:txBody>
      </p:sp>
      <p:sp>
        <p:nvSpPr>
          <p:cNvPr id="70675" name="exstream_shape331"/>
          <p:cNvSpPr>
            <a:spLocks noChangeArrowheads="1"/>
          </p:cNvSpPr>
          <p:nvPr/>
        </p:nvSpPr>
        <p:spPr bwMode="auto">
          <a:xfrm>
            <a:off x="1733550" y="44196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$5,023</a:t>
            </a:r>
          </a:p>
        </p:txBody>
      </p:sp>
      <p:sp>
        <p:nvSpPr>
          <p:cNvPr id="70674" name="exstream_shape332"/>
          <p:cNvSpPr>
            <a:spLocks noChangeArrowheads="1"/>
          </p:cNvSpPr>
          <p:nvPr/>
        </p:nvSpPr>
        <p:spPr bwMode="auto">
          <a:xfrm>
            <a:off x="1733550" y="4419600"/>
            <a:ext cx="866775" cy="0"/>
          </a:xfrm>
          <a:custGeom>
            <a:avLst/>
            <a:gdLst>
              <a:gd name="T0" fmla="*/ 0 w 546"/>
              <a:gd name="T1" fmla="*/ 546 w 546"/>
            </a:gdLst>
            <a:ahLst/>
            <a:cxnLst>
              <a:cxn ang="0">
                <a:pos x="T0" y="0"/>
              </a:cxn>
              <a:cxn ang="0">
                <a:pos x="T1" y="0"/>
              </a:cxn>
            </a:cxnLst>
            <a:rect l="0" t="0" r="r" b="b"/>
            <a:pathLst>
              <a:path w="546">
                <a:moveTo>
                  <a:pt x="0" y="0"/>
                </a:moveTo>
                <a:lnTo>
                  <a:pt x="546" y="0"/>
                </a:lnTo>
              </a:path>
            </a:pathLst>
          </a:custGeom>
          <a:solidFill>
            <a:srgbClr val="FFFFFF"/>
          </a:solidFill>
          <a:ln w="12700">
            <a:solidFill>
              <a:srgbClr val="000000"/>
            </a:solidFill>
            <a:round/>
            <a:headEnd/>
            <a:tailEnd/>
          </a:ln>
        </p:spPr>
        <p:txBody>
          <a:bodyPr/>
          <a:lstStyle/>
          <a:p>
            <a:endParaRPr lang="en-US"/>
          </a:p>
        </p:txBody>
      </p:sp>
      <p:sp>
        <p:nvSpPr>
          <p:cNvPr id="70673" name="exstream_shape333"/>
          <p:cNvSpPr>
            <a:spLocks noChangeArrowheads="1"/>
          </p:cNvSpPr>
          <p:nvPr/>
        </p:nvSpPr>
        <p:spPr bwMode="auto">
          <a:xfrm>
            <a:off x="2600325" y="44196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$4,486</a:t>
            </a:r>
          </a:p>
        </p:txBody>
      </p:sp>
      <p:sp>
        <p:nvSpPr>
          <p:cNvPr id="70672" name="exstream_shape334"/>
          <p:cNvSpPr>
            <a:spLocks noChangeArrowheads="1"/>
          </p:cNvSpPr>
          <p:nvPr/>
        </p:nvSpPr>
        <p:spPr bwMode="auto">
          <a:xfrm>
            <a:off x="2600325" y="4419600"/>
            <a:ext cx="819150" cy="0"/>
          </a:xfrm>
          <a:custGeom>
            <a:avLst/>
            <a:gdLst>
              <a:gd name="T0" fmla="*/ 0 w 516"/>
              <a:gd name="T1" fmla="*/ 516 w 516"/>
            </a:gdLst>
            <a:ahLst/>
            <a:cxnLst>
              <a:cxn ang="0">
                <a:pos x="T0" y="0"/>
              </a:cxn>
              <a:cxn ang="0">
                <a:pos x="T1" y="0"/>
              </a:cxn>
            </a:cxnLst>
            <a:rect l="0" t="0" r="r" b="b"/>
            <a:pathLst>
              <a:path w="516">
                <a:moveTo>
                  <a:pt x="0" y="0"/>
                </a:moveTo>
                <a:lnTo>
                  <a:pt x="516" y="0"/>
                </a:lnTo>
              </a:path>
            </a:pathLst>
          </a:custGeom>
          <a:solidFill>
            <a:srgbClr val="FFFFFF"/>
          </a:solidFill>
          <a:ln w="12700">
            <a:solidFill>
              <a:srgbClr val="000000"/>
            </a:solidFill>
            <a:round/>
            <a:headEnd/>
            <a:tailEnd/>
          </a:ln>
        </p:spPr>
        <p:txBody>
          <a:bodyPr/>
          <a:lstStyle/>
          <a:p>
            <a:endParaRPr lang="en-US"/>
          </a:p>
        </p:txBody>
      </p:sp>
      <p:sp>
        <p:nvSpPr>
          <p:cNvPr id="70671" name="exstream_shape335"/>
          <p:cNvSpPr>
            <a:spLocks noChangeArrowheads="1"/>
          </p:cNvSpPr>
          <p:nvPr/>
        </p:nvSpPr>
        <p:spPr bwMode="auto">
          <a:xfrm>
            <a:off x="3419475" y="44196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$4,516</a:t>
            </a:r>
          </a:p>
        </p:txBody>
      </p:sp>
      <p:sp>
        <p:nvSpPr>
          <p:cNvPr id="70670" name="exstream_shape336"/>
          <p:cNvSpPr>
            <a:spLocks noChangeArrowheads="1"/>
          </p:cNvSpPr>
          <p:nvPr/>
        </p:nvSpPr>
        <p:spPr bwMode="auto">
          <a:xfrm>
            <a:off x="3419475" y="4419600"/>
            <a:ext cx="828675" cy="0"/>
          </a:xfrm>
          <a:custGeom>
            <a:avLst/>
            <a:gdLst>
              <a:gd name="T0" fmla="*/ 0 w 522"/>
              <a:gd name="T1" fmla="*/ 522 w 522"/>
            </a:gdLst>
            <a:ahLst/>
            <a:cxnLst>
              <a:cxn ang="0">
                <a:pos x="T0" y="0"/>
              </a:cxn>
              <a:cxn ang="0">
                <a:pos x="T1" y="0"/>
              </a:cxn>
            </a:cxnLst>
            <a:rect l="0" t="0" r="r" b="b"/>
            <a:pathLst>
              <a:path w="522">
                <a:moveTo>
                  <a:pt x="0" y="0"/>
                </a:moveTo>
                <a:lnTo>
                  <a:pt x="522" y="0"/>
                </a:lnTo>
              </a:path>
            </a:pathLst>
          </a:custGeom>
          <a:solidFill>
            <a:srgbClr val="FFFFFF"/>
          </a:solidFill>
          <a:ln w="12700">
            <a:solidFill>
              <a:srgbClr val="000000"/>
            </a:solidFill>
            <a:round/>
            <a:headEnd/>
            <a:tailEnd/>
          </a:ln>
        </p:spPr>
        <p:txBody>
          <a:bodyPr/>
          <a:lstStyle/>
          <a:p>
            <a:endParaRPr lang="en-US"/>
          </a:p>
        </p:txBody>
      </p:sp>
      <p:sp>
        <p:nvSpPr>
          <p:cNvPr id="70669" name="exstream_shape337"/>
          <p:cNvSpPr>
            <a:spLocks noChangeArrowheads="1"/>
          </p:cNvSpPr>
          <p:nvPr/>
        </p:nvSpPr>
        <p:spPr bwMode="auto">
          <a:xfrm>
            <a:off x="485775" y="4057650"/>
            <a:ext cx="1714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  </a:t>
            </a:r>
          </a:p>
        </p:txBody>
      </p:sp>
      <p:sp>
        <p:nvSpPr>
          <p:cNvPr id="70668" name="exstream_shape338"/>
          <p:cNvSpPr>
            <a:spLocks noChangeArrowheads="1"/>
          </p:cNvSpPr>
          <p:nvPr/>
        </p:nvSpPr>
        <p:spPr bwMode="auto">
          <a:xfrm>
            <a:off x="657225" y="4057650"/>
            <a:ext cx="10763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a:solidFill>
                  <a:srgbClr val="000000"/>
                </a:solidFill>
                <a:latin typeface="Arial" charset="0"/>
              </a:rPr>
              <a:t>Cost Share PMPY</a:t>
            </a:r>
          </a:p>
        </p:txBody>
      </p:sp>
      <p:sp>
        <p:nvSpPr>
          <p:cNvPr id="70667" name="exstream_shape339"/>
          <p:cNvSpPr>
            <a:spLocks noChangeArrowheads="1"/>
          </p:cNvSpPr>
          <p:nvPr/>
        </p:nvSpPr>
        <p:spPr bwMode="auto">
          <a:xfrm>
            <a:off x="485775" y="4238625"/>
            <a:ext cx="1714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900">
                <a:solidFill>
                  <a:srgbClr val="000000"/>
                </a:solidFill>
                <a:latin typeface="Arial" charset="0"/>
              </a:rPr>
              <a:t>  </a:t>
            </a:r>
          </a:p>
        </p:txBody>
      </p:sp>
      <p:sp>
        <p:nvSpPr>
          <p:cNvPr id="70666" name="exstream_shape340"/>
          <p:cNvSpPr>
            <a:spLocks noChangeArrowheads="1"/>
          </p:cNvSpPr>
          <p:nvPr/>
        </p:nvSpPr>
        <p:spPr bwMode="auto">
          <a:xfrm>
            <a:off x="657225" y="4238625"/>
            <a:ext cx="10763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a:solidFill>
                  <a:srgbClr val="000000"/>
                </a:solidFill>
                <a:latin typeface="Arial" charset="0"/>
              </a:rPr>
              <a:t>Paid Amount PMPY</a:t>
            </a:r>
          </a:p>
        </p:txBody>
      </p:sp>
      <p:sp>
        <p:nvSpPr>
          <p:cNvPr id="70665" name="exstream_shape341"/>
          <p:cNvSpPr>
            <a:spLocks noChangeArrowheads="1"/>
          </p:cNvSpPr>
          <p:nvPr/>
        </p:nvSpPr>
        <p:spPr bwMode="auto">
          <a:xfrm>
            <a:off x="485775" y="4419600"/>
            <a:ext cx="1714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70664" name="exstream_shape342"/>
          <p:cNvSpPr>
            <a:spLocks noChangeArrowheads="1"/>
          </p:cNvSpPr>
          <p:nvPr/>
        </p:nvSpPr>
        <p:spPr bwMode="auto">
          <a:xfrm>
            <a:off x="485775" y="4419600"/>
            <a:ext cx="171450" cy="0"/>
          </a:xfrm>
          <a:custGeom>
            <a:avLst/>
            <a:gdLst>
              <a:gd name="T0" fmla="*/ 0 w 108"/>
              <a:gd name="T1" fmla="*/ 108 w 108"/>
            </a:gdLst>
            <a:ahLst/>
            <a:cxnLst>
              <a:cxn ang="0">
                <a:pos x="T0" y="0"/>
              </a:cxn>
              <a:cxn ang="0">
                <a:pos x="T1" y="0"/>
              </a:cxn>
            </a:cxnLst>
            <a:rect l="0" t="0" r="r" b="b"/>
            <a:pathLst>
              <a:path w="108">
                <a:moveTo>
                  <a:pt x="0" y="0"/>
                </a:moveTo>
                <a:lnTo>
                  <a:pt x="108" y="0"/>
                </a:lnTo>
              </a:path>
            </a:pathLst>
          </a:custGeom>
          <a:solidFill>
            <a:srgbClr val="FFFFFF"/>
          </a:solidFill>
          <a:ln w="12700">
            <a:solidFill>
              <a:srgbClr val="000000"/>
            </a:solidFill>
            <a:round/>
            <a:headEnd/>
            <a:tailEnd/>
          </a:ln>
        </p:spPr>
        <p:txBody>
          <a:bodyPr/>
          <a:lstStyle/>
          <a:p>
            <a:endParaRPr lang="en-US"/>
          </a:p>
        </p:txBody>
      </p:sp>
      <p:sp>
        <p:nvSpPr>
          <p:cNvPr id="70663" name="exstream_shape343"/>
          <p:cNvSpPr>
            <a:spLocks noChangeArrowheads="1"/>
          </p:cNvSpPr>
          <p:nvPr/>
        </p:nvSpPr>
        <p:spPr bwMode="auto">
          <a:xfrm>
            <a:off x="657225" y="4419600"/>
            <a:ext cx="10763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a:solidFill>
                  <a:srgbClr val="000000"/>
                </a:solidFill>
                <a:latin typeface="Arial" charset="0"/>
              </a:rPr>
              <a:t>Plan Spend PMPY</a:t>
            </a:r>
          </a:p>
        </p:txBody>
      </p:sp>
      <p:sp>
        <p:nvSpPr>
          <p:cNvPr id="70662" name="exstream_shape344"/>
          <p:cNvSpPr>
            <a:spLocks noChangeArrowheads="1"/>
          </p:cNvSpPr>
          <p:nvPr/>
        </p:nvSpPr>
        <p:spPr bwMode="auto">
          <a:xfrm>
            <a:off x="657225" y="4419600"/>
            <a:ext cx="1076325" cy="0"/>
          </a:xfrm>
          <a:custGeom>
            <a:avLst/>
            <a:gdLst>
              <a:gd name="T0" fmla="*/ 0 w 678"/>
              <a:gd name="T1" fmla="*/ 678 w 678"/>
            </a:gdLst>
            <a:ahLst/>
            <a:cxnLst>
              <a:cxn ang="0">
                <a:pos x="T0" y="0"/>
              </a:cxn>
              <a:cxn ang="0">
                <a:pos x="T1" y="0"/>
              </a:cxn>
            </a:cxnLst>
            <a:rect l="0" t="0" r="r" b="b"/>
            <a:pathLst>
              <a:path w="678">
                <a:moveTo>
                  <a:pt x="0" y="0"/>
                </a:moveTo>
                <a:lnTo>
                  <a:pt x="678" y="0"/>
                </a:lnTo>
              </a:path>
            </a:pathLst>
          </a:custGeom>
          <a:solidFill>
            <a:srgbClr val="FFFFFF"/>
          </a:solidFill>
          <a:ln w="12700">
            <a:solidFill>
              <a:srgbClr val="000000"/>
            </a:solidFill>
            <a:round/>
            <a:headEnd/>
            <a:tailEnd/>
          </a:ln>
        </p:spPr>
        <p:txBody>
          <a:bodyPr/>
          <a:lstStyle/>
          <a:p>
            <a:endParaRPr lang="en-US"/>
          </a:p>
        </p:txBody>
      </p:sp>
      <p:sp>
        <p:nvSpPr>
          <p:cNvPr id="70661" name="exstream_shape345"/>
          <p:cNvSpPr>
            <a:spLocks noChangeArrowheads="1"/>
          </p:cNvSpPr>
          <p:nvPr/>
        </p:nvSpPr>
        <p:spPr bwMode="auto">
          <a:xfrm>
            <a:off x="533400" y="4133850"/>
            <a:ext cx="76200" cy="76200"/>
          </a:xfrm>
          <a:prstGeom prst="rect">
            <a:avLst/>
          </a:prstGeom>
          <a:solidFill>
            <a:srgbClr val="35728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0660" name="exstream_shape346"/>
          <p:cNvSpPr>
            <a:spLocks noChangeArrowheads="1"/>
          </p:cNvSpPr>
          <p:nvPr/>
        </p:nvSpPr>
        <p:spPr bwMode="auto">
          <a:xfrm>
            <a:off x="533400" y="4314825"/>
            <a:ext cx="76200" cy="76200"/>
          </a:xfrm>
          <a:prstGeom prst="rect">
            <a:avLst/>
          </a:prstGeom>
          <a:solidFill>
            <a:srgbClr val="8AADB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0659" name="exstream_shape347"/>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274476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86" name="exstream_shape1608"/>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85" name="exstream_shape1609"/>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62684" name="exstream_shape1610"/>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62683" name="exstream_shape1611"/>
          <p:cNvSpPr>
            <a:spLocks noChangeArrowheads="1"/>
          </p:cNvSpPr>
          <p:nvPr/>
        </p:nvSpPr>
        <p:spPr bwMode="auto">
          <a:xfrm>
            <a:off x="1819275" y="457200"/>
            <a:ext cx="26098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82" name="exstream_shape1612"/>
          <p:cNvSpPr>
            <a:spLocks noChangeArrowheads="1"/>
          </p:cNvSpPr>
          <p:nvPr/>
        </p:nvSpPr>
        <p:spPr bwMode="auto">
          <a:xfrm>
            <a:off x="1819275" y="457200"/>
            <a:ext cx="2609850" cy="0"/>
          </a:xfrm>
          <a:custGeom>
            <a:avLst/>
            <a:gdLst>
              <a:gd name="T0" fmla="*/ 0 w 1644"/>
              <a:gd name="T1" fmla="*/ 1644 w 1644"/>
            </a:gdLst>
            <a:ahLst/>
            <a:cxnLst>
              <a:cxn ang="0">
                <a:pos x="T0" y="0"/>
              </a:cxn>
              <a:cxn ang="0">
                <a:pos x="T1" y="0"/>
              </a:cxn>
            </a:cxnLst>
            <a:rect l="0" t="0" r="r" b="b"/>
            <a:pathLst>
              <a:path w="1644">
                <a:moveTo>
                  <a:pt x="0" y="0"/>
                </a:moveTo>
                <a:lnTo>
                  <a:pt x="1644" y="0"/>
                </a:lnTo>
              </a:path>
            </a:pathLst>
          </a:custGeom>
          <a:solidFill>
            <a:srgbClr val="FFFFFF"/>
          </a:solidFill>
          <a:ln w="12700">
            <a:solidFill>
              <a:srgbClr val="919190"/>
            </a:solidFill>
            <a:round/>
            <a:headEnd/>
            <a:tailEnd/>
          </a:ln>
        </p:spPr>
        <p:txBody>
          <a:bodyPr/>
          <a:lstStyle/>
          <a:p>
            <a:endParaRPr lang="en-US"/>
          </a:p>
        </p:txBody>
      </p:sp>
      <p:sp>
        <p:nvSpPr>
          <p:cNvPr id="62681" name="exstream_shape1613"/>
          <p:cNvSpPr>
            <a:spLocks noChangeArrowheads="1"/>
          </p:cNvSpPr>
          <p:nvPr/>
        </p:nvSpPr>
        <p:spPr bwMode="auto">
          <a:xfrm>
            <a:off x="4429125" y="457200"/>
            <a:ext cx="517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80" name="exstream_shape1614"/>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62679" name="exstream_shape1615"/>
          <p:cNvSpPr>
            <a:spLocks noChangeArrowheads="1"/>
          </p:cNvSpPr>
          <p:nvPr/>
        </p:nvSpPr>
        <p:spPr bwMode="auto">
          <a:xfrm>
            <a:off x="4429125" y="457200"/>
            <a:ext cx="5172075" cy="0"/>
          </a:xfrm>
          <a:custGeom>
            <a:avLst/>
            <a:gdLst>
              <a:gd name="T0" fmla="*/ 0 w 3258"/>
              <a:gd name="T1" fmla="*/ 3258 w 3258"/>
            </a:gdLst>
            <a:ahLst/>
            <a:cxnLst>
              <a:cxn ang="0">
                <a:pos x="T0" y="0"/>
              </a:cxn>
              <a:cxn ang="0">
                <a:pos x="T1" y="0"/>
              </a:cxn>
            </a:cxnLst>
            <a:rect l="0" t="0" r="r" b="b"/>
            <a:pathLst>
              <a:path w="3258">
                <a:moveTo>
                  <a:pt x="0" y="0"/>
                </a:moveTo>
                <a:lnTo>
                  <a:pt x="3258" y="0"/>
                </a:lnTo>
              </a:path>
            </a:pathLst>
          </a:custGeom>
          <a:solidFill>
            <a:srgbClr val="FFFFFF"/>
          </a:solidFill>
          <a:ln w="12700">
            <a:solidFill>
              <a:srgbClr val="919190"/>
            </a:solidFill>
            <a:round/>
            <a:headEnd/>
            <a:tailEnd/>
          </a:ln>
        </p:spPr>
        <p:txBody>
          <a:bodyPr/>
          <a:lstStyle/>
          <a:p>
            <a:endParaRPr lang="en-US"/>
          </a:p>
        </p:txBody>
      </p:sp>
      <p:sp>
        <p:nvSpPr>
          <p:cNvPr id="62678" name="exstream_shape1616"/>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77" name="exstream_shape1617"/>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62676" name="exstream_shape1618"/>
          <p:cNvSpPr>
            <a:spLocks noChangeArrowheads="1"/>
          </p:cNvSpPr>
          <p:nvPr/>
        </p:nvSpPr>
        <p:spPr bwMode="auto">
          <a:xfrm>
            <a:off x="1819275" y="1485900"/>
            <a:ext cx="260985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75" name="exstream_shape1619"/>
          <p:cNvSpPr>
            <a:spLocks noChangeArrowheads="1"/>
          </p:cNvSpPr>
          <p:nvPr/>
        </p:nvSpPr>
        <p:spPr bwMode="auto">
          <a:xfrm>
            <a:off x="4429125" y="1485900"/>
            <a:ext cx="517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74" name="exstream_shape1620"/>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62673" name="exstream_shape1621"/>
          <p:cNvSpPr>
            <a:spLocks noChangeArrowheads="1"/>
          </p:cNvSpPr>
          <p:nvPr/>
        </p:nvSpPr>
        <p:spPr bwMode="auto">
          <a:xfrm>
            <a:off x="457200" y="1619250"/>
            <a:ext cx="1362075"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72" name="exstream_shape1622"/>
          <p:cNvSpPr>
            <a:spLocks noChangeArrowheads="1"/>
          </p:cNvSpPr>
          <p:nvPr/>
        </p:nvSpPr>
        <p:spPr bwMode="auto">
          <a:xfrm>
            <a:off x="457200" y="1619250"/>
            <a:ext cx="0" cy="3257550"/>
          </a:xfrm>
          <a:custGeom>
            <a:avLst/>
            <a:gdLst>
              <a:gd name="T0" fmla="*/ 0 h 2052"/>
              <a:gd name="T1" fmla="*/ 2052 h 2052"/>
            </a:gdLst>
            <a:ahLst/>
            <a:cxnLst>
              <a:cxn ang="0">
                <a:pos x="0" y="T0"/>
              </a:cxn>
              <a:cxn ang="0">
                <a:pos x="0" y="T1"/>
              </a:cxn>
            </a:cxnLst>
            <a:rect l="0" t="0" r="r" b="b"/>
            <a:pathLst>
              <a:path h="2052">
                <a:moveTo>
                  <a:pt x="0" y="0"/>
                </a:moveTo>
                <a:lnTo>
                  <a:pt x="0" y="2052"/>
                </a:lnTo>
              </a:path>
            </a:pathLst>
          </a:custGeom>
          <a:solidFill>
            <a:srgbClr val="FFFFFF"/>
          </a:solidFill>
          <a:ln w="12700">
            <a:solidFill>
              <a:srgbClr val="919190"/>
            </a:solidFill>
            <a:round/>
            <a:headEnd/>
            <a:tailEnd/>
          </a:ln>
        </p:spPr>
        <p:txBody>
          <a:bodyPr/>
          <a:lstStyle/>
          <a:p>
            <a:endParaRPr lang="en-US"/>
          </a:p>
        </p:txBody>
      </p:sp>
      <p:sp>
        <p:nvSpPr>
          <p:cNvPr id="62671" name="exstream_shape1623"/>
          <p:cNvSpPr>
            <a:spLocks noChangeArrowheads="1"/>
          </p:cNvSpPr>
          <p:nvPr/>
        </p:nvSpPr>
        <p:spPr bwMode="auto">
          <a:xfrm>
            <a:off x="1819275" y="1619250"/>
            <a:ext cx="260985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70" name="exstream_shape1624"/>
          <p:cNvSpPr>
            <a:spLocks noChangeArrowheads="1"/>
          </p:cNvSpPr>
          <p:nvPr/>
        </p:nvSpPr>
        <p:spPr bwMode="auto">
          <a:xfrm>
            <a:off x="4429125" y="1619250"/>
            <a:ext cx="5172075" cy="325755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69" name="exstream_shape1625"/>
          <p:cNvSpPr>
            <a:spLocks noChangeArrowheads="1"/>
          </p:cNvSpPr>
          <p:nvPr/>
        </p:nvSpPr>
        <p:spPr bwMode="auto">
          <a:xfrm>
            <a:off x="9601200" y="1619250"/>
            <a:ext cx="0" cy="3257550"/>
          </a:xfrm>
          <a:custGeom>
            <a:avLst/>
            <a:gdLst>
              <a:gd name="T0" fmla="*/ 0 h 2052"/>
              <a:gd name="T1" fmla="*/ 2052 h 2052"/>
            </a:gdLst>
            <a:ahLst/>
            <a:cxnLst>
              <a:cxn ang="0">
                <a:pos x="0" y="T0"/>
              </a:cxn>
              <a:cxn ang="0">
                <a:pos x="0" y="T1"/>
              </a:cxn>
            </a:cxnLst>
            <a:rect l="0" t="0" r="r" b="b"/>
            <a:pathLst>
              <a:path h="2052">
                <a:moveTo>
                  <a:pt x="0" y="0"/>
                </a:moveTo>
                <a:lnTo>
                  <a:pt x="0" y="2052"/>
                </a:lnTo>
              </a:path>
            </a:pathLst>
          </a:custGeom>
          <a:solidFill>
            <a:srgbClr val="FFFFFF"/>
          </a:solidFill>
          <a:ln w="12700">
            <a:solidFill>
              <a:srgbClr val="919190"/>
            </a:solidFill>
            <a:round/>
            <a:headEnd/>
            <a:tailEnd/>
          </a:ln>
        </p:spPr>
        <p:txBody>
          <a:bodyPr/>
          <a:lstStyle/>
          <a:p>
            <a:endParaRPr lang="en-US"/>
          </a:p>
        </p:txBody>
      </p:sp>
      <p:sp>
        <p:nvSpPr>
          <p:cNvPr id="62668" name="exstream_shape1626"/>
          <p:cNvSpPr>
            <a:spLocks noChangeArrowheads="1"/>
          </p:cNvSpPr>
          <p:nvPr/>
        </p:nvSpPr>
        <p:spPr bwMode="auto">
          <a:xfrm>
            <a:off x="457200" y="4876800"/>
            <a:ext cx="1362075" cy="24574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67" name="exstream_shape1627"/>
          <p:cNvSpPr>
            <a:spLocks noChangeArrowheads="1"/>
          </p:cNvSpPr>
          <p:nvPr/>
        </p:nvSpPr>
        <p:spPr bwMode="auto">
          <a:xfrm>
            <a:off x="457200" y="4876800"/>
            <a:ext cx="0" cy="2457450"/>
          </a:xfrm>
          <a:custGeom>
            <a:avLst/>
            <a:gdLst>
              <a:gd name="T0" fmla="*/ 0 h 1548"/>
              <a:gd name="T1" fmla="*/ 1548 h 1548"/>
            </a:gdLst>
            <a:ahLst/>
            <a:cxnLst>
              <a:cxn ang="0">
                <a:pos x="0" y="T0"/>
              </a:cxn>
              <a:cxn ang="0">
                <a:pos x="0" y="T1"/>
              </a:cxn>
            </a:cxnLst>
            <a:rect l="0" t="0" r="r" b="b"/>
            <a:pathLst>
              <a:path h="1548">
                <a:moveTo>
                  <a:pt x="0" y="0"/>
                </a:moveTo>
                <a:lnTo>
                  <a:pt x="0" y="1548"/>
                </a:lnTo>
              </a:path>
            </a:pathLst>
          </a:custGeom>
          <a:solidFill>
            <a:srgbClr val="FFFFFF"/>
          </a:solidFill>
          <a:ln w="12700">
            <a:solidFill>
              <a:srgbClr val="919190"/>
            </a:solidFill>
            <a:round/>
            <a:headEnd/>
            <a:tailEnd/>
          </a:ln>
        </p:spPr>
        <p:txBody>
          <a:bodyPr/>
          <a:lstStyle/>
          <a:p>
            <a:endParaRPr lang="en-US"/>
          </a:p>
        </p:txBody>
      </p:sp>
      <p:sp>
        <p:nvSpPr>
          <p:cNvPr id="62666" name="exstream_shape1628"/>
          <p:cNvSpPr>
            <a:spLocks noChangeArrowheads="1"/>
          </p:cNvSpPr>
          <p:nvPr/>
        </p:nvSpPr>
        <p:spPr bwMode="auto">
          <a:xfrm>
            <a:off x="457200" y="733425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62665" name="exstream_shape1629"/>
          <p:cNvSpPr>
            <a:spLocks noChangeArrowheads="1"/>
          </p:cNvSpPr>
          <p:nvPr/>
        </p:nvSpPr>
        <p:spPr bwMode="auto">
          <a:xfrm>
            <a:off x="1819275" y="4876800"/>
            <a:ext cx="2609850" cy="24574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64" name="exstream_shape1630"/>
          <p:cNvSpPr>
            <a:spLocks noChangeArrowheads="1"/>
          </p:cNvSpPr>
          <p:nvPr/>
        </p:nvSpPr>
        <p:spPr bwMode="auto">
          <a:xfrm>
            <a:off x="1819275" y="7334250"/>
            <a:ext cx="2609850" cy="0"/>
          </a:xfrm>
          <a:custGeom>
            <a:avLst/>
            <a:gdLst>
              <a:gd name="T0" fmla="*/ 0 w 1644"/>
              <a:gd name="T1" fmla="*/ 1644 w 1644"/>
            </a:gdLst>
            <a:ahLst/>
            <a:cxnLst>
              <a:cxn ang="0">
                <a:pos x="T0" y="0"/>
              </a:cxn>
              <a:cxn ang="0">
                <a:pos x="T1" y="0"/>
              </a:cxn>
            </a:cxnLst>
            <a:rect l="0" t="0" r="r" b="b"/>
            <a:pathLst>
              <a:path w="1644">
                <a:moveTo>
                  <a:pt x="0" y="0"/>
                </a:moveTo>
                <a:lnTo>
                  <a:pt x="1644" y="0"/>
                </a:lnTo>
              </a:path>
            </a:pathLst>
          </a:custGeom>
          <a:solidFill>
            <a:srgbClr val="FFFFFF"/>
          </a:solidFill>
          <a:ln w="12700">
            <a:solidFill>
              <a:srgbClr val="919190"/>
            </a:solidFill>
            <a:round/>
            <a:headEnd/>
            <a:tailEnd/>
          </a:ln>
        </p:spPr>
        <p:txBody>
          <a:bodyPr/>
          <a:lstStyle/>
          <a:p>
            <a:endParaRPr lang="en-US"/>
          </a:p>
        </p:txBody>
      </p:sp>
      <p:sp>
        <p:nvSpPr>
          <p:cNvPr id="62663" name="exstream_shape1631"/>
          <p:cNvSpPr>
            <a:spLocks noChangeArrowheads="1"/>
          </p:cNvSpPr>
          <p:nvPr/>
        </p:nvSpPr>
        <p:spPr bwMode="auto">
          <a:xfrm>
            <a:off x="4429125" y="4876800"/>
            <a:ext cx="5172075" cy="245745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62" name="exstream_shape1632"/>
          <p:cNvSpPr>
            <a:spLocks noChangeArrowheads="1"/>
          </p:cNvSpPr>
          <p:nvPr/>
        </p:nvSpPr>
        <p:spPr bwMode="auto">
          <a:xfrm>
            <a:off x="9601200" y="4876800"/>
            <a:ext cx="0" cy="2457450"/>
          </a:xfrm>
          <a:custGeom>
            <a:avLst/>
            <a:gdLst>
              <a:gd name="T0" fmla="*/ 0 h 1548"/>
              <a:gd name="T1" fmla="*/ 1548 h 1548"/>
            </a:gdLst>
            <a:ahLst/>
            <a:cxnLst>
              <a:cxn ang="0">
                <a:pos x="0" y="T0"/>
              </a:cxn>
              <a:cxn ang="0">
                <a:pos x="0" y="T1"/>
              </a:cxn>
            </a:cxnLst>
            <a:rect l="0" t="0" r="r" b="b"/>
            <a:pathLst>
              <a:path h="1548">
                <a:moveTo>
                  <a:pt x="0" y="0"/>
                </a:moveTo>
                <a:lnTo>
                  <a:pt x="0" y="1548"/>
                </a:lnTo>
              </a:path>
            </a:pathLst>
          </a:custGeom>
          <a:solidFill>
            <a:srgbClr val="FFFFFF"/>
          </a:solidFill>
          <a:ln w="12700">
            <a:solidFill>
              <a:srgbClr val="919190"/>
            </a:solidFill>
            <a:round/>
            <a:headEnd/>
            <a:tailEnd/>
          </a:ln>
        </p:spPr>
        <p:txBody>
          <a:bodyPr/>
          <a:lstStyle/>
          <a:p>
            <a:endParaRPr lang="en-US"/>
          </a:p>
        </p:txBody>
      </p:sp>
      <p:sp>
        <p:nvSpPr>
          <p:cNvPr id="62661" name="exstream_shape1633"/>
          <p:cNvSpPr>
            <a:spLocks noChangeArrowheads="1"/>
          </p:cNvSpPr>
          <p:nvPr/>
        </p:nvSpPr>
        <p:spPr bwMode="auto">
          <a:xfrm>
            <a:off x="4429125" y="7334250"/>
            <a:ext cx="5172075" cy="0"/>
          </a:xfrm>
          <a:custGeom>
            <a:avLst/>
            <a:gdLst>
              <a:gd name="T0" fmla="*/ 0 w 3258"/>
              <a:gd name="T1" fmla="*/ 3258 w 3258"/>
            </a:gdLst>
            <a:ahLst/>
            <a:cxnLst>
              <a:cxn ang="0">
                <a:pos x="T0" y="0"/>
              </a:cxn>
              <a:cxn ang="0">
                <a:pos x="T1" y="0"/>
              </a:cxn>
            </a:cxnLst>
            <a:rect l="0" t="0" r="r" b="b"/>
            <a:pathLst>
              <a:path w="3258">
                <a:moveTo>
                  <a:pt x="0" y="0"/>
                </a:moveTo>
                <a:lnTo>
                  <a:pt x="3258" y="0"/>
                </a:lnTo>
              </a:path>
            </a:pathLst>
          </a:custGeom>
          <a:solidFill>
            <a:srgbClr val="FFFFFF"/>
          </a:solidFill>
          <a:ln w="12700">
            <a:solidFill>
              <a:srgbClr val="919190"/>
            </a:solidFill>
            <a:round/>
            <a:headEnd/>
            <a:tailEnd/>
          </a:ln>
        </p:spPr>
        <p:txBody>
          <a:bodyPr/>
          <a:lstStyle/>
          <a:p>
            <a:endParaRPr lang="en-US"/>
          </a:p>
        </p:txBody>
      </p:sp>
      <p:pic>
        <p:nvPicPr>
          <p:cNvPr id="62660" name="exstream_shape1634"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62659" name="exstream_shape1635"/>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Medical Service Category Trend Analysis</a:t>
            </a:r>
          </a:p>
        </p:txBody>
      </p:sp>
      <p:sp>
        <p:nvSpPr>
          <p:cNvPr id="62658" name="exstream_shape1636"/>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62657" name="exstream_shape1637"/>
          <p:cNvSpPr>
            <a:spLocks noChangeArrowheads="1"/>
          </p:cNvSpPr>
          <p:nvPr/>
        </p:nvSpPr>
        <p:spPr bwMode="auto">
          <a:xfrm>
            <a:off x="647700" y="4972050"/>
            <a:ext cx="87725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62656" name="exstream_shape1638"/>
          <p:cNvSpPr>
            <a:spLocks noChangeArrowheads="1"/>
          </p:cNvSpPr>
          <p:nvPr/>
        </p:nvSpPr>
        <p:spPr bwMode="auto">
          <a:xfrm>
            <a:off x="647700" y="5200650"/>
            <a:ext cx="877252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Plan spend decreased from $5,023 PMPY to $4,486 PMPY, a decrease of 10.7%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Net employer paid decreased from $4,277 PMPY to $3,594 PMPY, a decrease of 16.0% while member cost share increased from $745 PMPY to $892 PMPY, an increase of 19.7%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Capitation was the largest contributor to trend, contributing 0.9% of the overall -10.7% plan trend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Trend contribution is a measure of each individual line item's impact on the overall cost change. It is calculated by subtracting the current period result for the item minus the base period result, and dividing this amount by the base period total plan spend </a:t>
            </a:r>
            <a:br>
              <a:rPr lang="en-US" sz="900">
                <a:solidFill>
                  <a:srgbClr val="000000"/>
                </a:solidFill>
                <a:latin typeface="Arial" charset="0"/>
              </a:rPr>
            </a:br>
            <a:endParaRPr lang="en-US" sz="900">
              <a:solidFill>
                <a:srgbClr val="000000"/>
              </a:solidFill>
              <a:latin typeface="Arial" charset="0"/>
            </a:endParaRPr>
          </a:p>
        </p:txBody>
      </p:sp>
      <p:sp>
        <p:nvSpPr>
          <p:cNvPr id="62655" name="exstream_shape1639"/>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654" name="exstream_shape1640"/>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62653" name="exstream_shape1641"/>
          <p:cNvSpPr>
            <a:spLocks noChangeArrowheads="1"/>
          </p:cNvSpPr>
          <p:nvPr/>
        </p:nvSpPr>
        <p:spPr bwMode="auto">
          <a:xfrm>
            <a:off x="523875" y="2162175"/>
            <a:ext cx="457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a:t>
            </a:r>
          </a:p>
        </p:txBody>
      </p:sp>
      <p:sp>
        <p:nvSpPr>
          <p:cNvPr id="62652" name="exstream_shape1642"/>
          <p:cNvSpPr>
            <a:spLocks noChangeArrowheads="1"/>
          </p:cNvSpPr>
          <p:nvPr/>
        </p:nvSpPr>
        <p:spPr bwMode="auto">
          <a:xfrm>
            <a:off x="523875" y="2524125"/>
            <a:ext cx="457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a:t>
            </a:r>
          </a:p>
        </p:txBody>
      </p:sp>
      <p:sp>
        <p:nvSpPr>
          <p:cNvPr id="62651" name="exstream_shape1643"/>
          <p:cNvSpPr>
            <a:spLocks noChangeArrowheads="1"/>
          </p:cNvSpPr>
          <p:nvPr/>
        </p:nvSpPr>
        <p:spPr bwMode="auto">
          <a:xfrm>
            <a:off x="523875" y="2886075"/>
            <a:ext cx="457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62650" name="exstream_shape1644"/>
          <p:cNvSpPr>
            <a:spLocks noChangeArrowheads="1"/>
          </p:cNvSpPr>
          <p:nvPr/>
        </p:nvSpPr>
        <p:spPr bwMode="auto">
          <a:xfrm>
            <a:off x="523875" y="3248025"/>
            <a:ext cx="457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62649" name="exstream_shape1645"/>
          <p:cNvSpPr>
            <a:spLocks noChangeArrowheads="1"/>
          </p:cNvSpPr>
          <p:nvPr/>
        </p:nvSpPr>
        <p:spPr bwMode="auto">
          <a:xfrm>
            <a:off x="523875" y="3609975"/>
            <a:ext cx="457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62648" name="exstream_shape1646"/>
          <p:cNvSpPr>
            <a:spLocks noChangeArrowheads="1"/>
          </p:cNvSpPr>
          <p:nvPr/>
        </p:nvSpPr>
        <p:spPr bwMode="auto">
          <a:xfrm>
            <a:off x="523875" y="3971925"/>
            <a:ext cx="457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a:t>
            </a:r>
          </a:p>
        </p:txBody>
      </p:sp>
      <p:sp>
        <p:nvSpPr>
          <p:cNvPr id="62647" name="exstream_shape1647"/>
          <p:cNvSpPr>
            <a:spLocks noChangeArrowheads="1"/>
          </p:cNvSpPr>
          <p:nvPr/>
        </p:nvSpPr>
        <p:spPr bwMode="auto">
          <a:xfrm>
            <a:off x="1047750" y="2219325"/>
            <a:ext cx="0" cy="1828800"/>
          </a:xfrm>
          <a:custGeom>
            <a:avLst/>
            <a:gdLst>
              <a:gd name="T0" fmla="*/ 0 h 1152"/>
              <a:gd name="T1" fmla="*/ 1152 h 1152"/>
            </a:gdLst>
            <a:ahLst/>
            <a:cxnLst>
              <a:cxn ang="0">
                <a:pos x="0" y="T0"/>
              </a:cxn>
              <a:cxn ang="0">
                <a:pos x="0" y="T1"/>
              </a:cxn>
            </a:cxnLst>
            <a:rect l="0" t="0" r="r" b="b"/>
            <a:pathLst>
              <a:path h="1152">
                <a:moveTo>
                  <a:pt x="0" y="0"/>
                </a:moveTo>
                <a:lnTo>
                  <a:pt x="0" y="1152"/>
                </a:lnTo>
              </a:path>
            </a:pathLst>
          </a:custGeom>
          <a:solidFill>
            <a:srgbClr val="FFFFFF"/>
          </a:solidFill>
          <a:ln w="12700">
            <a:solidFill>
              <a:srgbClr val="000000"/>
            </a:solidFill>
            <a:round/>
            <a:headEnd/>
            <a:tailEnd/>
          </a:ln>
        </p:spPr>
        <p:txBody>
          <a:bodyPr/>
          <a:lstStyle/>
          <a:p>
            <a:endParaRPr lang="en-US"/>
          </a:p>
        </p:txBody>
      </p:sp>
      <p:sp>
        <p:nvSpPr>
          <p:cNvPr id="62646" name="exstream_shape1648"/>
          <p:cNvSpPr>
            <a:spLocks noChangeArrowheads="1"/>
          </p:cNvSpPr>
          <p:nvPr/>
        </p:nvSpPr>
        <p:spPr bwMode="auto">
          <a:xfrm>
            <a:off x="4486275" y="1638300"/>
            <a:ext cx="5010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Account summary (PMPY basis)</a:t>
            </a:r>
          </a:p>
        </p:txBody>
      </p:sp>
      <p:sp>
        <p:nvSpPr>
          <p:cNvPr id="62645" name="exstream_shape1649"/>
          <p:cNvSpPr>
            <a:spLocks noChangeArrowheads="1"/>
          </p:cNvSpPr>
          <p:nvPr/>
        </p:nvSpPr>
        <p:spPr bwMode="auto">
          <a:xfrm>
            <a:off x="4486275" y="1914525"/>
            <a:ext cx="20383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62644" name="exstream_shape1650"/>
          <p:cNvSpPr>
            <a:spLocks noChangeArrowheads="1"/>
          </p:cNvSpPr>
          <p:nvPr/>
        </p:nvSpPr>
        <p:spPr bwMode="auto">
          <a:xfrm>
            <a:off x="6524625" y="1914525"/>
            <a:ext cx="5524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62643" name="exstream_shape1651"/>
          <p:cNvSpPr>
            <a:spLocks noChangeArrowheads="1"/>
          </p:cNvSpPr>
          <p:nvPr/>
        </p:nvSpPr>
        <p:spPr bwMode="auto">
          <a:xfrm>
            <a:off x="7077075" y="1914525"/>
            <a:ext cx="5524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62642" name="exstream_shape1652"/>
          <p:cNvSpPr>
            <a:spLocks noChangeArrowheads="1"/>
          </p:cNvSpPr>
          <p:nvPr/>
        </p:nvSpPr>
        <p:spPr bwMode="auto">
          <a:xfrm>
            <a:off x="7629525" y="1914525"/>
            <a:ext cx="5524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62641" name="exstream_shape1653"/>
          <p:cNvSpPr>
            <a:spLocks noChangeArrowheads="1"/>
          </p:cNvSpPr>
          <p:nvPr/>
        </p:nvSpPr>
        <p:spPr bwMode="auto">
          <a:xfrm>
            <a:off x="8181975" y="1914525"/>
            <a:ext cx="14287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40" name="exstream_shape1654"/>
          <p:cNvSpPr>
            <a:spLocks noChangeArrowheads="1"/>
          </p:cNvSpPr>
          <p:nvPr/>
        </p:nvSpPr>
        <p:spPr bwMode="auto">
          <a:xfrm>
            <a:off x="8324850" y="1914525"/>
            <a:ext cx="6286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Trend</a:t>
            </a:r>
          </a:p>
        </p:txBody>
      </p:sp>
      <p:sp>
        <p:nvSpPr>
          <p:cNvPr id="62639" name="exstream_shape1655"/>
          <p:cNvSpPr>
            <a:spLocks noChangeArrowheads="1"/>
          </p:cNvSpPr>
          <p:nvPr/>
        </p:nvSpPr>
        <p:spPr bwMode="auto">
          <a:xfrm>
            <a:off x="8953500" y="1914525"/>
            <a:ext cx="54292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62638" name="exstream_shape1656"/>
          <p:cNvSpPr>
            <a:spLocks noChangeArrowheads="1"/>
          </p:cNvSpPr>
          <p:nvPr/>
        </p:nvSpPr>
        <p:spPr bwMode="auto">
          <a:xfrm>
            <a:off x="4486275" y="2028825"/>
            <a:ext cx="20383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62637" name="exstream_shape1657"/>
          <p:cNvSpPr>
            <a:spLocks noChangeArrowheads="1"/>
          </p:cNvSpPr>
          <p:nvPr/>
        </p:nvSpPr>
        <p:spPr bwMode="auto">
          <a:xfrm>
            <a:off x="6524625" y="2028825"/>
            <a:ext cx="5524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62636" name="exstream_shape1658"/>
          <p:cNvSpPr>
            <a:spLocks noChangeArrowheads="1"/>
          </p:cNvSpPr>
          <p:nvPr/>
        </p:nvSpPr>
        <p:spPr bwMode="auto">
          <a:xfrm>
            <a:off x="7077075" y="2028825"/>
            <a:ext cx="5524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62635" name="exstream_shape1659"/>
          <p:cNvSpPr>
            <a:spLocks noChangeArrowheads="1"/>
          </p:cNvSpPr>
          <p:nvPr/>
        </p:nvSpPr>
        <p:spPr bwMode="auto">
          <a:xfrm>
            <a:off x="7629525" y="2028825"/>
            <a:ext cx="5524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62634" name="exstream_shape1660"/>
          <p:cNvSpPr>
            <a:spLocks noChangeArrowheads="1"/>
          </p:cNvSpPr>
          <p:nvPr/>
        </p:nvSpPr>
        <p:spPr bwMode="auto">
          <a:xfrm>
            <a:off x="8181975" y="2028825"/>
            <a:ext cx="14287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33" name="exstream_shape1661"/>
          <p:cNvSpPr>
            <a:spLocks noChangeArrowheads="1"/>
          </p:cNvSpPr>
          <p:nvPr/>
        </p:nvSpPr>
        <p:spPr bwMode="auto">
          <a:xfrm>
            <a:off x="8324850" y="2028825"/>
            <a:ext cx="6286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Contribution</a:t>
            </a:r>
          </a:p>
        </p:txBody>
      </p:sp>
      <p:sp>
        <p:nvSpPr>
          <p:cNvPr id="62632" name="exstream_shape1662"/>
          <p:cNvSpPr>
            <a:spLocks noChangeArrowheads="1"/>
          </p:cNvSpPr>
          <p:nvPr/>
        </p:nvSpPr>
        <p:spPr bwMode="auto">
          <a:xfrm>
            <a:off x="8953500" y="2028825"/>
            <a:ext cx="54292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Norm</a:t>
            </a:r>
          </a:p>
        </p:txBody>
      </p:sp>
      <p:sp>
        <p:nvSpPr>
          <p:cNvPr id="62631" name="exstream_shape1663"/>
          <p:cNvSpPr>
            <a:spLocks noChangeArrowheads="1"/>
          </p:cNvSpPr>
          <p:nvPr/>
        </p:nvSpPr>
        <p:spPr bwMode="auto">
          <a:xfrm>
            <a:off x="4486275" y="2143125"/>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Non-Catastrophic Plan</a:t>
            </a:r>
          </a:p>
        </p:txBody>
      </p:sp>
      <p:sp>
        <p:nvSpPr>
          <p:cNvPr id="62630" name="exstream_shape1664"/>
          <p:cNvSpPr>
            <a:spLocks noChangeArrowheads="1"/>
          </p:cNvSpPr>
          <p:nvPr/>
        </p:nvSpPr>
        <p:spPr bwMode="auto">
          <a:xfrm>
            <a:off x="6524625" y="21431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29" name="exstream_shape1665"/>
          <p:cNvSpPr>
            <a:spLocks noChangeArrowheads="1"/>
          </p:cNvSpPr>
          <p:nvPr/>
        </p:nvSpPr>
        <p:spPr bwMode="auto">
          <a:xfrm>
            <a:off x="7077075" y="21431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28" name="exstream_shape1666"/>
          <p:cNvSpPr>
            <a:spLocks noChangeArrowheads="1"/>
          </p:cNvSpPr>
          <p:nvPr/>
        </p:nvSpPr>
        <p:spPr bwMode="auto">
          <a:xfrm>
            <a:off x="7629525" y="21431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27" name="exstream_shape1667"/>
          <p:cNvSpPr>
            <a:spLocks noChangeArrowheads="1"/>
          </p:cNvSpPr>
          <p:nvPr/>
        </p:nvSpPr>
        <p:spPr bwMode="auto">
          <a:xfrm>
            <a:off x="8181975" y="2143125"/>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26" name="exstream_shape1668"/>
          <p:cNvSpPr>
            <a:spLocks noChangeArrowheads="1"/>
          </p:cNvSpPr>
          <p:nvPr/>
        </p:nvSpPr>
        <p:spPr bwMode="auto">
          <a:xfrm>
            <a:off x="8324850" y="214312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25" name="exstream_shape1669"/>
          <p:cNvSpPr>
            <a:spLocks noChangeArrowheads="1"/>
          </p:cNvSpPr>
          <p:nvPr/>
        </p:nvSpPr>
        <p:spPr bwMode="auto">
          <a:xfrm>
            <a:off x="8953500" y="2143125"/>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24" name="exstream_shape1670"/>
          <p:cNvSpPr>
            <a:spLocks noChangeArrowheads="1"/>
          </p:cNvSpPr>
          <p:nvPr/>
        </p:nvSpPr>
        <p:spPr bwMode="auto">
          <a:xfrm>
            <a:off x="4486275" y="2305050"/>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23" name="exstream_shape1671"/>
          <p:cNvSpPr>
            <a:spLocks noChangeArrowheads="1"/>
          </p:cNvSpPr>
          <p:nvPr/>
        </p:nvSpPr>
        <p:spPr bwMode="auto">
          <a:xfrm>
            <a:off x="4610100" y="2305050"/>
            <a:ext cx="19145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Inpatient</a:t>
            </a:r>
          </a:p>
        </p:txBody>
      </p:sp>
      <p:sp>
        <p:nvSpPr>
          <p:cNvPr id="62622" name="exstream_shape1672"/>
          <p:cNvSpPr>
            <a:spLocks noChangeArrowheads="1"/>
          </p:cNvSpPr>
          <p:nvPr/>
        </p:nvSpPr>
        <p:spPr bwMode="auto">
          <a:xfrm>
            <a:off x="6524625" y="23050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$390</a:t>
            </a:r>
          </a:p>
        </p:txBody>
      </p:sp>
      <p:sp>
        <p:nvSpPr>
          <p:cNvPr id="62621" name="exstream_shape1673"/>
          <p:cNvSpPr>
            <a:spLocks noChangeArrowheads="1"/>
          </p:cNvSpPr>
          <p:nvPr/>
        </p:nvSpPr>
        <p:spPr bwMode="auto">
          <a:xfrm>
            <a:off x="7077075" y="23050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$311</a:t>
            </a:r>
          </a:p>
        </p:txBody>
      </p:sp>
      <p:sp>
        <p:nvSpPr>
          <p:cNvPr id="62620" name="exstream_shape1674"/>
          <p:cNvSpPr>
            <a:spLocks noChangeArrowheads="1"/>
          </p:cNvSpPr>
          <p:nvPr/>
        </p:nvSpPr>
        <p:spPr bwMode="auto">
          <a:xfrm>
            <a:off x="7629525" y="23050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-20.3%</a:t>
            </a:r>
          </a:p>
        </p:txBody>
      </p:sp>
      <p:sp>
        <p:nvSpPr>
          <p:cNvPr id="62619" name="exstream_shape1675"/>
          <p:cNvSpPr>
            <a:spLocks noChangeArrowheads="1"/>
          </p:cNvSpPr>
          <p:nvPr/>
        </p:nvSpPr>
        <p:spPr bwMode="auto">
          <a:xfrm>
            <a:off x="8181975" y="2305050"/>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18" name="exstream_shape1676"/>
          <p:cNvSpPr>
            <a:spLocks noChangeArrowheads="1"/>
          </p:cNvSpPr>
          <p:nvPr/>
        </p:nvSpPr>
        <p:spPr bwMode="auto">
          <a:xfrm>
            <a:off x="8324850" y="230505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a:t>
            </a:r>
          </a:p>
        </p:txBody>
      </p:sp>
      <p:sp>
        <p:nvSpPr>
          <p:cNvPr id="62617" name="exstream_shape1677"/>
          <p:cNvSpPr>
            <a:spLocks noChangeArrowheads="1"/>
          </p:cNvSpPr>
          <p:nvPr/>
        </p:nvSpPr>
        <p:spPr bwMode="auto">
          <a:xfrm>
            <a:off x="8953500" y="2305050"/>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$365</a:t>
            </a:r>
          </a:p>
        </p:txBody>
      </p:sp>
      <p:sp>
        <p:nvSpPr>
          <p:cNvPr id="62616" name="exstream_shape1678"/>
          <p:cNvSpPr>
            <a:spLocks noChangeArrowheads="1"/>
          </p:cNvSpPr>
          <p:nvPr/>
        </p:nvSpPr>
        <p:spPr bwMode="auto">
          <a:xfrm>
            <a:off x="4486275" y="2466975"/>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15" name="exstream_shape1679"/>
          <p:cNvSpPr>
            <a:spLocks noChangeArrowheads="1"/>
          </p:cNvSpPr>
          <p:nvPr/>
        </p:nvSpPr>
        <p:spPr bwMode="auto">
          <a:xfrm>
            <a:off x="4610100" y="2466975"/>
            <a:ext cx="19145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Outpatient</a:t>
            </a:r>
          </a:p>
        </p:txBody>
      </p:sp>
      <p:sp>
        <p:nvSpPr>
          <p:cNvPr id="62614" name="exstream_shape1680"/>
          <p:cNvSpPr>
            <a:spLocks noChangeArrowheads="1"/>
          </p:cNvSpPr>
          <p:nvPr/>
        </p:nvSpPr>
        <p:spPr bwMode="auto">
          <a:xfrm>
            <a:off x="6524625" y="2466975"/>
            <a:ext cx="5524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$791</a:t>
            </a:r>
          </a:p>
        </p:txBody>
      </p:sp>
      <p:sp>
        <p:nvSpPr>
          <p:cNvPr id="62613" name="exstream_shape1681"/>
          <p:cNvSpPr>
            <a:spLocks noChangeArrowheads="1"/>
          </p:cNvSpPr>
          <p:nvPr/>
        </p:nvSpPr>
        <p:spPr bwMode="auto">
          <a:xfrm>
            <a:off x="7077075" y="2466975"/>
            <a:ext cx="5524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$713</a:t>
            </a:r>
          </a:p>
        </p:txBody>
      </p:sp>
      <p:sp>
        <p:nvSpPr>
          <p:cNvPr id="62612" name="exstream_shape1682"/>
          <p:cNvSpPr>
            <a:spLocks noChangeArrowheads="1"/>
          </p:cNvSpPr>
          <p:nvPr/>
        </p:nvSpPr>
        <p:spPr bwMode="auto">
          <a:xfrm>
            <a:off x="7629525" y="2466975"/>
            <a:ext cx="5524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-9.9%</a:t>
            </a:r>
          </a:p>
        </p:txBody>
      </p:sp>
      <p:sp>
        <p:nvSpPr>
          <p:cNvPr id="62611" name="exstream_shape1683"/>
          <p:cNvSpPr>
            <a:spLocks noChangeArrowheads="1"/>
          </p:cNvSpPr>
          <p:nvPr/>
        </p:nvSpPr>
        <p:spPr bwMode="auto">
          <a:xfrm>
            <a:off x="8181975" y="2466975"/>
            <a:ext cx="1428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10" name="exstream_shape1684"/>
          <p:cNvSpPr>
            <a:spLocks noChangeArrowheads="1"/>
          </p:cNvSpPr>
          <p:nvPr/>
        </p:nvSpPr>
        <p:spPr bwMode="auto">
          <a:xfrm>
            <a:off x="8324850" y="24669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a:t>
            </a:r>
          </a:p>
        </p:txBody>
      </p:sp>
      <p:sp>
        <p:nvSpPr>
          <p:cNvPr id="62609" name="exstream_shape1685"/>
          <p:cNvSpPr>
            <a:spLocks noChangeArrowheads="1"/>
          </p:cNvSpPr>
          <p:nvPr/>
        </p:nvSpPr>
        <p:spPr bwMode="auto">
          <a:xfrm>
            <a:off x="8953500" y="2466975"/>
            <a:ext cx="5429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$962</a:t>
            </a:r>
          </a:p>
        </p:txBody>
      </p:sp>
      <p:sp>
        <p:nvSpPr>
          <p:cNvPr id="62608" name="exstream_shape1686"/>
          <p:cNvSpPr>
            <a:spLocks noChangeArrowheads="1"/>
          </p:cNvSpPr>
          <p:nvPr/>
        </p:nvSpPr>
        <p:spPr bwMode="auto">
          <a:xfrm>
            <a:off x="4486275" y="2638425"/>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07" name="exstream_shape1687"/>
          <p:cNvSpPr>
            <a:spLocks noChangeArrowheads="1"/>
          </p:cNvSpPr>
          <p:nvPr/>
        </p:nvSpPr>
        <p:spPr bwMode="auto">
          <a:xfrm>
            <a:off x="4610100" y="2638425"/>
            <a:ext cx="19145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Professional</a:t>
            </a:r>
          </a:p>
        </p:txBody>
      </p:sp>
      <p:sp>
        <p:nvSpPr>
          <p:cNvPr id="62606" name="exstream_shape1688"/>
          <p:cNvSpPr>
            <a:spLocks noChangeArrowheads="1"/>
          </p:cNvSpPr>
          <p:nvPr/>
        </p:nvSpPr>
        <p:spPr bwMode="auto">
          <a:xfrm>
            <a:off x="6524625" y="26384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$941</a:t>
            </a:r>
          </a:p>
        </p:txBody>
      </p:sp>
      <p:sp>
        <p:nvSpPr>
          <p:cNvPr id="62605" name="exstream_shape1689"/>
          <p:cNvSpPr>
            <a:spLocks noChangeArrowheads="1"/>
          </p:cNvSpPr>
          <p:nvPr/>
        </p:nvSpPr>
        <p:spPr bwMode="auto">
          <a:xfrm>
            <a:off x="7077075" y="26384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$919</a:t>
            </a:r>
          </a:p>
        </p:txBody>
      </p:sp>
      <p:sp>
        <p:nvSpPr>
          <p:cNvPr id="62604" name="exstream_shape1690"/>
          <p:cNvSpPr>
            <a:spLocks noChangeArrowheads="1"/>
          </p:cNvSpPr>
          <p:nvPr/>
        </p:nvSpPr>
        <p:spPr bwMode="auto">
          <a:xfrm>
            <a:off x="7629525" y="26384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a:t>
            </a:r>
          </a:p>
        </p:txBody>
      </p:sp>
      <p:sp>
        <p:nvSpPr>
          <p:cNvPr id="62603" name="exstream_shape1691"/>
          <p:cNvSpPr>
            <a:spLocks noChangeArrowheads="1"/>
          </p:cNvSpPr>
          <p:nvPr/>
        </p:nvSpPr>
        <p:spPr bwMode="auto">
          <a:xfrm>
            <a:off x="8181975" y="2638425"/>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602" name="exstream_shape1692"/>
          <p:cNvSpPr>
            <a:spLocks noChangeArrowheads="1"/>
          </p:cNvSpPr>
          <p:nvPr/>
        </p:nvSpPr>
        <p:spPr bwMode="auto">
          <a:xfrm>
            <a:off x="8324850" y="263842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-0.4%</a:t>
            </a:r>
          </a:p>
        </p:txBody>
      </p:sp>
      <p:sp>
        <p:nvSpPr>
          <p:cNvPr id="62601" name="exstream_shape1693"/>
          <p:cNvSpPr>
            <a:spLocks noChangeArrowheads="1"/>
          </p:cNvSpPr>
          <p:nvPr/>
        </p:nvSpPr>
        <p:spPr bwMode="auto">
          <a:xfrm>
            <a:off x="8953500" y="2638425"/>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$1,166</a:t>
            </a:r>
          </a:p>
        </p:txBody>
      </p:sp>
      <p:sp>
        <p:nvSpPr>
          <p:cNvPr id="62600" name="exstream_shape1694"/>
          <p:cNvSpPr>
            <a:spLocks noChangeArrowheads="1"/>
          </p:cNvSpPr>
          <p:nvPr/>
        </p:nvSpPr>
        <p:spPr bwMode="auto">
          <a:xfrm>
            <a:off x="4486275" y="2800350"/>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99" name="exstream_shape1695"/>
          <p:cNvSpPr>
            <a:spLocks noChangeArrowheads="1"/>
          </p:cNvSpPr>
          <p:nvPr/>
        </p:nvSpPr>
        <p:spPr bwMode="auto">
          <a:xfrm>
            <a:off x="4610100" y="2800350"/>
            <a:ext cx="19145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Other Medical Services</a:t>
            </a:r>
          </a:p>
        </p:txBody>
      </p:sp>
      <p:sp>
        <p:nvSpPr>
          <p:cNvPr id="62598" name="exstream_shape1696"/>
          <p:cNvSpPr>
            <a:spLocks noChangeArrowheads="1"/>
          </p:cNvSpPr>
          <p:nvPr/>
        </p:nvSpPr>
        <p:spPr bwMode="auto">
          <a:xfrm>
            <a:off x="6524625" y="28003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$156</a:t>
            </a:r>
          </a:p>
        </p:txBody>
      </p:sp>
      <p:sp>
        <p:nvSpPr>
          <p:cNvPr id="62597" name="exstream_shape1697"/>
          <p:cNvSpPr>
            <a:spLocks noChangeArrowheads="1"/>
          </p:cNvSpPr>
          <p:nvPr/>
        </p:nvSpPr>
        <p:spPr bwMode="auto">
          <a:xfrm>
            <a:off x="7077075" y="28003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$153</a:t>
            </a:r>
          </a:p>
        </p:txBody>
      </p:sp>
      <p:sp>
        <p:nvSpPr>
          <p:cNvPr id="62596" name="exstream_shape1698"/>
          <p:cNvSpPr>
            <a:spLocks noChangeArrowheads="1"/>
          </p:cNvSpPr>
          <p:nvPr/>
        </p:nvSpPr>
        <p:spPr bwMode="auto">
          <a:xfrm>
            <a:off x="7629525" y="28003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a:t>
            </a:r>
          </a:p>
        </p:txBody>
      </p:sp>
      <p:sp>
        <p:nvSpPr>
          <p:cNvPr id="62595" name="exstream_shape1699"/>
          <p:cNvSpPr>
            <a:spLocks noChangeArrowheads="1"/>
          </p:cNvSpPr>
          <p:nvPr/>
        </p:nvSpPr>
        <p:spPr bwMode="auto">
          <a:xfrm>
            <a:off x="8181975" y="2800350"/>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94" name="exstream_shape1700"/>
          <p:cNvSpPr>
            <a:spLocks noChangeArrowheads="1"/>
          </p:cNvSpPr>
          <p:nvPr/>
        </p:nvSpPr>
        <p:spPr bwMode="auto">
          <a:xfrm>
            <a:off x="8324850" y="280035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-0.1%</a:t>
            </a:r>
          </a:p>
        </p:txBody>
      </p:sp>
      <p:sp>
        <p:nvSpPr>
          <p:cNvPr id="62593" name="exstream_shape1701"/>
          <p:cNvSpPr>
            <a:spLocks noChangeArrowheads="1"/>
          </p:cNvSpPr>
          <p:nvPr/>
        </p:nvSpPr>
        <p:spPr bwMode="auto">
          <a:xfrm>
            <a:off x="8953500" y="2800350"/>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$245</a:t>
            </a:r>
          </a:p>
        </p:txBody>
      </p:sp>
      <p:sp>
        <p:nvSpPr>
          <p:cNvPr id="62592" name="exstream_shape1702"/>
          <p:cNvSpPr>
            <a:spLocks noChangeArrowheads="1"/>
          </p:cNvSpPr>
          <p:nvPr/>
        </p:nvSpPr>
        <p:spPr bwMode="auto">
          <a:xfrm>
            <a:off x="4486275" y="2962275"/>
            <a:ext cx="1238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91" name="exstream_shape1703"/>
          <p:cNvSpPr>
            <a:spLocks noChangeArrowheads="1"/>
          </p:cNvSpPr>
          <p:nvPr/>
        </p:nvSpPr>
        <p:spPr bwMode="auto">
          <a:xfrm>
            <a:off x="4610100" y="2962275"/>
            <a:ext cx="1914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Total Non-Cat Plan</a:t>
            </a:r>
          </a:p>
        </p:txBody>
      </p:sp>
      <p:sp>
        <p:nvSpPr>
          <p:cNvPr id="62590" name="exstream_shape1704"/>
          <p:cNvSpPr>
            <a:spLocks noChangeArrowheads="1"/>
          </p:cNvSpPr>
          <p:nvPr/>
        </p:nvSpPr>
        <p:spPr bwMode="auto">
          <a:xfrm>
            <a:off x="4610100" y="2962275"/>
            <a:ext cx="1914525" cy="0"/>
          </a:xfrm>
          <a:custGeom>
            <a:avLst/>
            <a:gdLst>
              <a:gd name="T0" fmla="*/ 0 w 1206"/>
              <a:gd name="T1" fmla="*/ 1206 w 1206"/>
            </a:gdLst>
            <a:ahLst/>
            <a:cxnLst>
              <a:cxn ang="0">
                <a:pos x="T0" y="0"/>
              </a:cxn>
              <a:cxn ang="0">
                <a:pos x="T1" y="0"/>
              </a:cxn>
            </a:cxnLst>
            <a:rect l="0" t="0" r="r" b="b"/>
            <a:pathLst>
              <a:path w="1206">
                <a:moveTo>
                  <a:pt x="0" y="0"/>
                </a:moveTo>
                <a:lnTo>
                  <a:pt x="1206" y="0"/>
                </a:lnTo>
              </a:path>
            </a:pathLst>
          </a:custGeom>
          <a:solidFill>
            <a:srgbClr val="FFFFFF"/>
          </a:solidFill>
          <a:ln w="12700">
            <a:solidFill>
              <a:srgbClr val="000000"/>
            </a:solidFill>
            <a:round/>
            <a:headEnd/>
            <a:tailEnd/>
          </a:ln>
        </p:spPr>
        <p:txBody>
          <a:bodyPr/>
          <a:lstStyle/>
          <a:p>
            <a:endParaRPr lang="en-US"/>
          </a:p>
        </p:txBody>
      </p:sp>
      <p:sp>
        <p:nvSpPr>
          <p:cNvPr id="62589" name="exstream_shape1705"/>
          <p:cNvSpPr>
            <a:spLocks noChangeArrowheads="1"/>
          </p:cNvSpPr>
          <p:nvPr/>
        </p:nvSpPr>
        <p:spPr bwMode="auto">
          <a:xfrm>
            <a:off x="6524625" y="2962275"/>
            <a:ext cx="5524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$2,277</a:t>
            </a:r>
          </a:p>
        </p:txBody>
      </p:sp>
      <p:sp>
        <p:nvSpPr>
          <p:cNvPr id="62588" name="exstream_shape1706"/>
          <p:cNvSpPr>
            <a:spLocks noChangeArrowheads="1"/>
          </p:cNvSpPr>
          <p:nvPr/>
        </p:nvSpPr>
        <p:spPr bwMode="auto">
          <a:xfrm>
            <a:off x="6524625" y="2962275"/>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87" name="exstream_shape1707"/>
          <p:cNvSpPr>
            <a:spLocks noChangeArrowheads="1"/>
          </p:cNvSpPr>
          <p:nvPr/>
        </p:nvSpPr>
        <p:spPr bwMode="auto">
          <a:xfrm>
            <a:off x="7077075" y="2962275"/>
            <a:ext cx="5524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$2,095</a:t>
            </a:r>
          </a:p>
        </p:txBody>
      </p:sp>
      <p:sp>
        <p:nvSpPr>
          <p:cNvPr id="62586" name="exstream_shape1708"/>
          <p:cNvSpPr>
            <a:spLocks noChangeArrowheads="1"/>
          </p:cNvSpPr>
          <p:nvPr/>
        </p:nvSpPr>
        <p:spPr bwMode="auto">
          <a:xfrm>
            <a:off x="7077075" y="2962275"/>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85" name="exstream_shape1709"/>
          <p:cNvSpPr>
            <a:spLocks noChangeArrowheads="1"/>
          </p:cNvSpPr>
          <p:nvPr/>
        </p:nvSpPr>
        <p:spPr bwMode="auto">
          <a:xfrm>
            <a:off x="7629525" y="2962275"/>
            <a:ext cx="5524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a:t>
            </a:r>
          </a:p>
        </p:txBody>
      </p:sp>
      <p:sp>
        <p:nvSpPr>
          <p:cNvPr id="62584" name="exstream_shape1710"/>
          <p:cNvSpPr>
            <a:spLocks noChangeArrowheads="1"/>
          </p:cNvSpPr>
          <p:nvPr/>
        </p:nvSpPr>
        <p:spPr bwMode="auto">
          <a:xfrm>
            <a:off x="7629525" y="2962275"/>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83" name="exstream_shape1711"/>
          <p:cNvSpPr>
            <a:spLocks noChangeArrowheads="1"/>
          </p:cNvSpPr>
          <p:nvPr/>
        </p:nvSpPr>
        <p:spPr bwMode="auto">
          <a:xfrm>
            <a:off x="8181975" y="2962275"/>
            <a:ext cx="1428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82" name="exstream_shape1712"/>
          <p:cNvSpPr>
            <a:spLocks noChangeArrowheads="1"/>
          </p:cNvSpPr>
          <p:nvPr/>
        </p:nvSpPr>
        <p:spPr bwMode="auto">
          <a:xfrm>
            <a:off x="8181975" y="2962275"/>
            <a:ext cx="142875" cy="0"/>
          </a:xfrm>
          <a:custGeom>
            <a:avLst/>
            <a:gdLst>
              <a:gd name="T0" fmla="*/ 0 w 90"/>
              <a:gd name="T1" fmla="*/ 90 w 90"/>
            </a:gdLst>
            <a:ahLst/>
            <a:cxnLst>
              <a:cxn ang="0">
                <a:pos x="T0" y="0"/>
              </a:cxn>
              <a:cxn ang="0">
                <a:pos x="T1" y="0"/>
              </a:cxn>
            </a:cxnLst>
            <a:rect l="0" t="0" r="r" b="b"/>
            <a:pathLst>
              <a:path w="90">
                <a:moveTo>
                  <a:pt x="0" y="0"/>
                </a:moveTo>
                <a:lnTo>
                  <a:pt x="90" y="0"/>
                </a:lnTo>
              </a:path>
            </a:pathLst>
          </a:custGeom>
          <a:solidFill>
            <a:srgbClr val="FFFFFF"/>
          </a:solidFill>
          <a:ln w="12700">
            <a:solidFill>
              <a:srgbClr val="000000"/>
            </a:solidFill>
            <a:round/>
            <a:headEnd/>
            <a:tailEnd/>
          </a:ln>
        </p:spPr>
        <p:txBody>
          <a:bodyPr/>
          <a:lstStyle/>
          <a:p>
            <a:endParaRPr lang="en-US"/>
          </a:p>
        </p:txBody>
      </p:sp>
      <p:sp>
        <p:nvSpPr>
          <p:cNvPr id="62581" name="exstream_shape1713"/>
          <p:cNvSpPr>
            <a:spLocks noChangeArrowheads="1"/>
          </p:cNvSpPr>
          <p:nvPr/>
        </p:nvSpPr>
        <p:spPr bwMode="auto">
          <a:xfrm>
            <a:off x="8324850" y="2962275"/>
            <a:ext cx="6286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a:t>
            </a:r>
          </a:p>
        </p:txBody>
      </p:sp>
      <p:sp>
        <p:nvSpPr>
          <p:cNvPr id="62580" name="exstream_shape1714"/>
          <p:cNvSpPr>
            <a:spLocks noChangeArrowheads="1"/>
          </p:cNvSpPr>
          <p:nvPr/>
        </p:nvSpPr>
        <p:spPr bwMode="auto">
          <a:xfrm>
            <a:off x="8324850" y="2962275"/>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62579" name="exstream_shape1715"/>
          <p:cNvSpPr>
            <a:spLocks noChangeArrowheads="1"/>
          </p:cNvSpPr>
          <p:nvPr/>
        </p:nvSpPr>
        <p:spPr bwMode="auto">
          <a:xfrm>
            <a:off x="8953500" y="2962275"/>
            <a:ext cx="5429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$2,738</a:t>
            </a:r>
          </a:p>
        </p:txBody>
      </p:sp>
      <p:sp>
        <p:nvSpPr>
          <p:cNvPr id="62578" name="exstream_shape1716"/>
          <p:cNvSpPr>
            <a:spLocks noChangeArrowheads="1"/>
          </p:cNvSpPr>
          <p:nvPr/>
        </p:nvSpPr>
        <p:spPr bwMode="auto">
          <a:xfrm>
            <a:off x="8953500" y="2962275"/>
            <a:ext cx="542925" cy="0"/>
          </a:xfrm>
          <a:custGeom>
            <a:avLst/>
            <a:gdLst>
              <a:gd name="T0" fmla="*/ 0 w 342"/>
              <a:gd name="T1" fmla="*/ 342 w 342"/>
            </a:gdLst>
            <a:ahLst/>
            <a:cxnLst>
              <a:cxn ang="0">
                <a:pos x="T0" y="0"/>
              </a:cxn>
              <a:cxn ang="0">
                <a:pos x="T1" y="0"/>
              </a:cxn>
            </a:cxnLst>
            <a:rect l="0" t="0" r="r" b="b"/>
            <a:pathLst>
              <a:path w="342">
                <a:moveTo>
                  <a:pt x="0" y="0"/>
                </a:moveTo>
                <a:lnTo>
                  <a:pt x="342" y="0"/>
                </a:lnTo>
              </a:path>
            </a:pathLst>
          </a:custGeom>
          <a:solidFill>
            <a:srgbClr val="FFFFFF"/>
          </a:solidFill>
          <a:ln w="12700">
            <a:solidFill>
              <a:srgbClr val="000000"/>
            </a:solidFill>
            <a:round/>
            <a:headEnd/>
            <a:tailEnd/>
          </a:ln>
        </p:spPr>
        <p:txBody>
          <a:bodyPr/>
          <a:lstStyle/>
          <a:p>
            <a:endParaRPr lang="en-US"/>
          </a:p>
        </p:txBody>
      </p:sp>
      <p:sp>
        <p:nvSpPr>
          <p:cNvPr id="62577" name="exstream_shape1717"/>
          <p:cNvSpPr>
            <a:spLocks noChangeArrowheads="1"/>
          </p:cNvSpPr>
          <p:nvPr/>
        </p:nvSpPr>
        <p:spPr bwMode="auto">
          <a:xfrm>
            <a:off x="4486275" y="3143250"/>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Capitation</a:t>
            </a:r>
          </a:p>
        </p:txBody>
      </p:sp>
      <p:sp>
        <p:nvSpPr>
          <p:cNvPr id="62576" name="exstream_shape1718"/>
          <p:cNvSpPr>
            <a:spLocks noChangeArrowheads="1"/>
          </p:cNvSpPr>
          <p:nvPr/>
        </p:nvSpPr>
        <p:spPr bwMode="auto">
          <a:xfrm>
            <a:off x="6524625" y="31432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$129</a:t>
            </a:r>
          </a:p>
        </p:txBody>
      </p:sp>
      <p:sp>
        <p:nvSpPr>
          <p:cNvPr id="62575" name="exstream_shape1719"/>
          <p:cNvSpPr>
            <a:spLocks noChangeArrowheads="1"/>
          </p:cNvSpPr>
          <p:nvPr/>
        </p:nvSpPr>
        <p:spPr bwMode="auto">
          <a:xfrm>
            <a:off x="7077075" y="31432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$172</a:t>
            </a:r>
          </a:p>
        </p:txBody>
      </p:sp>
      <p:sp>
        <p:nvSpPr>
          <p:cNvPr id="62574" name="exstream_shape1720"/>
          <p:cNvSpPr>
            <a:spLocks noChangeArrowheads="1"/>
          </p:cNvSpPr>
          <p:nvPr/>
        </p:nvSpPr>
        <p:spPr bwMode="auto">
          <a:xfrm>
            <a:off x="7629525" y="31432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33.1%</a:t>
            </a:r>
          </a:p>
        </p:txBody>
      </p:sp>
      <p:sp>
        <p:nvSpPr>
          <p:cNvPr id="62573" name="exstream_shape1721"/>
          <p:cNvSpPr>
            <a:spLocks noChangeArrowheads="1"/>
          </p:cNvSpPr>
          <p:nvPr/>
        </p:nvSpPr>
        <p:spPr bwMode="auto">
          <a:xfrm>
            <a:off x="8181975" y="3143250"/>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72" name="exstream_shape1722"/>
          <p:cNvSpPr>
            <a:spLocks noChangeArrowheads="1"/>
          </p:cNvSpPr>
          <p:nvPr/>
        </p:nvSpPr>
        <p:spPr bwMode="auto">
          <a:xfrm>
            <a:off x="8324850" y="314325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0.9%</a:t>
            </a:r>
          </a:p>
        </p:txBody>
      </p:sp>
      <p:sp>
        <p:nvSpPr>
          <p:cNvPr id="62571" name="exstream_shape1723"/>
          <p:cNvSpPr>
            <a:spLocks noChangeArrowheads="1"/>
          </p:cNvSpPr>
          <p:nvPr/>
        </p:nvSpPr>
        <p:spPr bwMode="auto">
          <a:xfrm>
            <a:off x="8953500" y="3143250"/>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$68</a:t>
            </a:r>
          </a:p>
        </p:txBody>
      </p:sp>
      <p:sp>
        <p:nvSpPr>
          <p:cNvPr id="62570" name="exstream_shape1724"/>
          <p:cNvSpPr>
            <a:spLocks noChangeArrowheads="1"/>
          </p:cNvSpPr>
          <p:nvPr/>
        </p:nvSpPr>
        <p:spPr bwMode="auto">
          <a:xfrm>
            <a:off x="4486275" y="3305175"/>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Catastrophic Plan</a:t>
            </a:r>
          </a:p>
        </p:txBody>
      </p:sp>
      <p:sp>
        <p:nvSpPr>
          <p:cNvPr id="62569" name="exstream_shape1725"/>
          <p:cNvSpPr>
            <a:spLocks noChangeArrowheads="1"/>
          </p:cNvSpPr>
          <p:nvPr/>
        </p:nvSpPr>
        <p:spPr bwMode="auto">
          <a:xfrm>
            <a:off x="6524625" y="330517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$1,295</a:t>
            </a:r>
          </a:p>
        </p:txBody>
      </p:sp>
      <p:sp>
        <p:nvSpPr>
          <p:cNvPr id="62568" name="exstream_shape1726"/>
          <p:cNvSpPr>
            <a:spLocks noChangeArrowheads="1"/>
          </p:cNvSpPr>
          <p:nvPr/>
        </p:nvSpPr>
        <p:spPr bwMode="auto">
          <a:xfrm>
            <a:off x="7077075" y="330517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$1,096</a:t>
            </a:r>
          </a:p>
        </p:txBody>
      </p:sp>
      <p:sp>
        <p:nvSpPr>
          <p:cNvPr id="62567" name="exstream_shape1727"/>
          <p:cNvSpPr>
            <a:spLocks noChangeArrowheads="1"/>
          </p:cNvSpPr>
          <p:nvPr/>
        </p:nvSpPr>
        <p:spPr bwMode="auto">
          <a:xfrm>
            <a:off x="7629525" y="330517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-15.4%</a:t>
            </a:r>
          </a:p>
        </p:txBody>
      </p:sp>
      <p:sp>
        <p:nvSpPr>
          <p:cNvPr id="62566" name="exstream_shape1728"/>
          <p:cNvSpPr>
            <a:spLocks noChangeArrowheads="1"/>
          </p:cNvSpPr>
          <p:nvPr/>
        </p:nvSpPr>
        <p:spPr bwMode="auto">
          <a:xfrm>
            <a:off x="8181975" y="3305175"/>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65" name="exstream_shape1729"/>
          <p:cNvSpPr>
            <a:spLocks noChangeArrowheads="1"/>
          </p:cNvSpPr>
          <p:nvPr/>
        </p:nvSpPr>
        <p:spPr bwMode="auto">
          <a:xfrm>
            <a:off x="8324850" y="330517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a:t>
            </a:r>
          </a:p>
        </p:txBody>
      </p:sp>
      <p:sp>
        <p:nvSpPr>
          <p:cNvPr id="62564" name="exstream_shape1730"/>
          <p:cNvSpPr>
            <a:spLocks noChangeArrowheads="1"/>
          </p:cNvSpPr>
          <p:nvPr/>
        </p:nvSpPr>
        <p:spPr bwMode="auto">
          <a:xfrm>
            <a:off x="8953500" y="3305175"/>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$1,269</a:t>
            </a:r>
          </a:p>
        </p:txBody>
      </p:sp>
      <p:sp>
        <p:nvSpPr>
          <p:cNvPr id="62563" name="exstream_shape1731"/>
          <p:cNvSpPr>
            <a:spLocks noChangeArrowheads="1"/>
          </p:cNvSpPr>
          <p:nvPr/>
        </p:nvSpPr>
        <p:spPr bwMode="auto">
          <a:xfrm>
            <a:off x="4486275" y="3467100"/>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b="1">
                <a:solidFill>
                  <a:srgbClr val="000000"/>
                </a:solidFill>
                <a:latin typeface="Arial" charset="0"/>
              </a:rPr>
              <a:t>Total Plan Spend - Medical</a:t>
            </a:r>
          </a:p>
        </p:txBody>
      </p:sp>
      <p:sp>
        <p:nvSpPr>
          <p:cNvPr id="62562" name="exstream_shape1732"/>
          <p:cNvSpPr>
            <a:spLocks noChangeArrowheads="1"/>
          </p:cNvSpPr>
          <p:nvPr/>
        </p:nvSpPr>
        <p:spPr bwMode="auto">
          <a:xfrm>
            <a:off x="4486275" y="3467100"/>
            <a:ext cx="2038350" cy="0"/>
          </a:xfrm>
          <a:custGeom>
            <a:avLst/>
            <a:gdLst>
              <a:gd name="T0" fmla="*/ 0 w 1284"/>
              <a:gd name="T1" fmla="*/ 1284 w 1284"/>
            </a:gdLst>
            <a:ahLst/>
            <a:cxnLst>
              <a:cxn ang="0">
                <a:pos x="T0" y="0"/>
              </a:cxn>
              <a:cxn ang="0">
                <a:pos x="T1" y="0"/>
              </a:cxn>
            </a:cxnLst>
            <a:rect l="0" t="0" r="r" b="b"/>
            <a:pathLst>
              <a:path w="1284">
                <a:moveTo>
                  <a:pt x="0" y="0"/>
                </a:moveTo>
                <a:lnTo>
                  <a:pt x="1284" y="0"/>
                </a:lnTo>
              </a:path>
            </a:pathLst>
          </a:custGeom>
          <a:solidFill>
            <a:srgbClr val="FFFFFF"/>
          </a:solidFill>
          <a:ln w="12700">
            <a:solidFill>
              <a:srgbClr val="000000"/>
            </a:solidFill>
            <a:round/>
            <a:headEnd/>
            <a:tailEnd/>
          </a:ln>
        </p:spPr>
        <p:txBody>
          <a:bodyPr/>
          <a:lstStyle/>
          <a:p>
            <a:endParaRPr lang="en-US"/>
          </a:p>
        </p:txBody>
      </p:sp>
      <p:sp>
        <p:nvSpPr>
          <p:cNvPr id="62561" name="exstream_shape1733"/>
          <p:cNvSpPr>
            <a:spLocks noChangeArrowheads="1"/>
          </p:cNvSpPr>
          <p:nvPr/>
        </p:nvSpPr>
        <p:spPr bwMode="auto">
          <a:xfrm>
            <a:off x="6524625" y="346710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$3,702</a:t>
            </a:r>
          </a:p>
        </p:txBody>
      </p:sp>
      <p:sp>
        <p:nvSpPr>
          <p:cNvPr id="62560" name="exstream_shape1734"/>
          <p:cNvSpPr>
            <a:spLocks noChangeArrowheads="1"/>
          </p:cNvSpPr>
          <p:nvPr/>
        </p:nvSpPr>
        <p:spPr bwMode="auto">
          <a:xfrm>
            <a:off x="6524625" y="346710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59" name="exstream_shape1735"/>
          <p:cNvSpPr>
            <a:spLocks noChangeArrowheads="1"/>
          </p:cNvSpPr>
          <p:nvPr/>
        </p:nvSpPr>
        <p:spPr bwMode="auto">
          <a:xfrm>
            <a:off x="7077075" y="346710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$3,363</a:t>
            </a:r>
          </a:p>
        </p:txBody>
      </p:sp>
      <p:sp>
        <p:nvSpPr>
          <p:cNvPr id="62558" name="exstream_shape1736"/>
          <p:cNvSpPr>
            <a:spLocks noChangeArrowheads="1"/>
          </p:cNvSpPr>
          <p:nvPr/>
        </p:nvSpPr>
        <p:spPr bwMode="auto">
          <a:xfrm>
            <a:off x="7077075" y="346710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57" name="exstream_shape1737"/>
          <p:cNvSpPr>
            <a:spLocks noChangeArrowheads="1"/>
          </p:cNvSpPr>
          <p:nvPr/>
        </p:nvSpPr>
        <p:spPr bwMode="auto">
          <a:xfrm>
            <a:off x="7629525" y="346710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-9.2%</a:t>
            </a:r>
          </a:p>
        </p:txBody>
      </p:sp>
      <p:sp>
        <p:nvSpPr>
          <p:cNvPr id="62556" name="exstream_shape1738"/>
          <p:cNvSpPr>
            <a:spLocks noChangeArrowheads="1"/>
          </p:cNvSpPr>
          <p:nvPr/>
        </p:nvSpPr>
        <p:spPr bwMode="auto">
          <a:xfrm>
            <a:off x="7629525" y="346710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55" name="exstream_shape1739"/>
          <p:cNvSpPr>
            <a:spLocks noChangeArrowheads="1"/>
          </p:cNvSpPr>
          <p:nvPr/>
        </p:nvSpPr>
        <p:spPr bwMode="auto">
          <a:xfrm>
            <a:off x="8181975" y="3467100"/>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54" name="exstream_shape1740"/>
          <p:cNvSpPr>
            <a:spLocks noChangeArrowheads="1"/>
          </p:cNvSpPr>
          <p:nvPr/>
        </p:nvSpPr>
        <p:spPr bwMode="auto">
          <a:xfrm>
            <a:off x="8181975" y="3467100"/>
            <a:ext cx="142875" cy="0"/>
          </a:xfrm>
          <a:custGeom>
            <a:avLst/>
            <a:gdLst>
              <a:gd name="T0" fmla="*/ 0 w 90"/>
              <a:gd name="T1" fmla="*/ 90 w 90"/>
            </a:gdLst>
            <a:ahLst/>
            <a:cxnLst>
              <a:cxn ang="0">
                <a:pos x="T0" y="0"/>
              </a:cxn>
              <a:cxn ang="0">
                <a:pos x="T1" y="0"/>
              </a:cxn>
            </a:cxnLst>
            <a:rect l="0" t="0" r="r" b="b"/>
            <a:pathLst>
              <a:path w="90">
                <a:moveTo>
                  <a:pt x="0" y="0"/>
                </a:moveTo>
                <a:lnTo>
                  <a:pt x="90" y="0"/>
                </a:lnTo>
              </a:path>
            </a:pathLst>
          </a:custGeom>
          <a:solidFill>
            <a:srgbClr val="FFFFFF"/>
          </a:solidFill>
          <a:ln w="12700">
            <a:solidFill>
              <a:srgbClr val="000000"/>
            </a:solidFill>
            <a:round/>
            <a:headEnd/>
            <a:tailEnd/>
          </a:ln>
        </p:spPr>
        <p:txBody>
          <a:bodyPr/>
          <a:lstStyle/>
          <a:p>
            <a:endParaRPr lang="en-US"/>
          </a:p>
        </p:txBody>
      </p:sp>
      <p:sp>
        <p:nvSpPr>
          <p:cNvPr id="62553" name="exstream_shape1741"/>
          <p:cNvSpPr>
            <a:spLocks noChangeArrowheads="1"/>
          </p:cNvSpPr>
          <p:nvPr/>
        </p:nvSpPr>
        <p:spPr bwMode="auto">
          <a:xfrm>
            <a:off x="8324850" y="346710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-6.7%</a:t>
            </a:r>
          </a:p>
        </p:txBody>
      </p:sp>
      <p:sp>
        <p:nvSpPr>
          <p:cNvPr id="62552" name="exstream_shape1742"/>
          <p:cNvSpPr>
            <a:spLocks noChangeArrowheads="1"/>
          </p:cNvSpPr>
          <p:nvPr/>
        </p:nvSpPr>
        <p:spPr bwMode="auto">
          <a:xfrm>
            <a:off x="8324850" y="3467100"/>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62551" name="exstream_shape1743"/>
          <p:cNvSpPr>
            <a:spLocks noChangeArrowheads="1"/>
          </p:cNvSpPr>
          <p:nvPr/>
        </p:nvSpPr>
        <p:spPr bwMode="auto">
          <a:xfrm>
            <a:off x="8953500" y="3467100"/>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$4,075</a:t>
            </a:r>
          </a:p>
        </p:txBody>
      </p:sp>
      <p:sp>
        <p:nvSpPr>
          <p:cNvPr id="62550" name="exstream_shape1744"/>
          <p:cNvSpPr>
            <a:spLocks noChangeArrowheads="1"/>
          </p:cNvSpPr>
          <p:nvPr/>
        </p:nvSpPr>
        <p:spPr bwMode="auto">
          <a:xfrm>
            <a:off x="8953500" y="3467100"/>
            <a:ext cx="542925" cy="0"/>
          </a:xfrm>
          <a:custGeom>
            <a:avLst/>
            <a:gdLst>
              <a:gd name="T0" fmla="*/ 0 w 342"/>
              <a:gd name="T1" fmla="*/ 342 w 342"/>
            </a:gdLst>
            <a:ahLst/>
            <a:cxnLst>
              <a:cxn ang="0">
                <a:pos x="T0" y="0"/>
              </a:cxn>
              <a:cxn ang="0">
                <a:pos x="T1" y="0"/>
              </a:cxn>
            </a:cxnLst>
            <a:rect l="0" t="0" r="r" b="b"/>
            <a:pathLst>
              <a:path w="342">
                <a:moveTo>
                  <a:pt x="0" y="0"/>
                </a:moveTo>
                <a:lnTo>
                  <a:pt x="342" y="0"/>
                </a:lnTo>
              </a:path>
            </a:pathLst>
          </a:custGeom>
          <a:solidFill>
            <a:srgbClr val="FFFFFF"/>
          </a:solidFill>
          <a:ln w="12700">
            <a:solidFill>
              <a:srgbClr val="000000"/>
            </a:solidFill>
            <a:round/>
            <a:headEnd/>
            <a:tailEnd/>
          </a:ln>
        </p:spPr>
        <p:txBody>
          <a:bodyPr/>
          <a:lstStyle/>
          <a:p>
            <a:endParaRPr lang="en-US"/>
          </a:p>
        </p:txBody>
      </p:sp>
      <p:sp>
        <p:nvSpPr>
          <p:cNvPr id="62549" name="exstream_shape1745"/>
          <p:cNvSpPr>
            <a:spLocks noChangeArrowheads="1"/>
          </p:cNvSpPr>
          <p:nvPr/>
        </p:nvSpPr>
        <p:spPr bwMode="auto">
          <a:xfrm>
            <a:off x="4486275" y="3629025"/>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Cost Share - Medical</a:t>
            </a:r>
          </a:p>
        </p:txBody>
      </p:sp>
      <p:sp>
        <p:nvSpPr>
          <p:cNvPr id="62548" name="exstream_shape1746"/>
          <p:cNvSpPr>
            <a:spLocks noChangeArrowheads="1"/>
          </p:cNvSpPr>
          <p:nvPr/>
        </p:nvSpPr>
        <p:spPr bwMode="auto">
          <a:xfrm>
            <a:off x="6524625" y="36290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$573</a:t>
            </a:r>
          </a:p>
        </p:txBody>
      </p:sp>
      <p:sp>
        <p:nvSpPr>
          <p:cNvPr id="62547" name="exstream_shape1747"/>
          <p:cNvSpPr>
            <a:spLocks noChangeArrowheads="1"/>
          </p:cNvSpPr>
          <p:nvPr/>
        </p:nvSpPr>
        <p:spPr bwMode="auto">
          <a:xfrm>
            <a:off x="7077075" y="36290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$703</a:t>
            </a:r>
          </a:p>
        </p:txBody>
      </p:sp>
      <p:sp>
        <p:nvSpPr>
          <p:cNvPr id="62546" name="exstream_shape1748"/>
          <p:cNvSpPr>
            <a:spLocks noChangeArrowheads="1"/>
          </p:cNvSpPr>
          <p:nvPr/>
        </p:nvSpPr>
        <p:spPr bwMode="auto">
          <a:xfrm>
            <a:off x="7629525" y="36290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22.6%</a:t>
            </a:r>
          </a:p>
        </p:txBody>
      </p:sp>
      <p:sp>
        <p:nvSpPr>
          <p:cNvPr id="62545" name="exstream_shape1749"/>
          <p:cNvSpPr>
            <a:spLocks noChangeArrowheads="1"/>
          </p:cNvSpPr>
          <p:nvPr/>
        </p:nvSpPr>
        <p:spPr bwMode="auto">
          <a:xfrm>
            <a:off x="8181975" y="3629025"/>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44" name="exstream_shape1750"/>
          <p:cNvSpPr>
            <a:spLocks noChangeArrowheads="1"/>
          </p:cNvSpPr>
          <p:nvPr/>
        </p:nvSpPr>
        <p:spPr bwMode="auto">
          <a:xfrm>
            <a:off x="8324850" y="362902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2.6%</a:t>
            </a:r>
          </a:p>
        </p:txBody>
      </p:sp>
      <p:sp>
        <p:nvSpPr>
          <p:cNvPr id="62543" name="exstream_shape1751"/>
          <p:cNvSpPr>
            <a:spLocks noChangeArrowheads="1"/>
          </p:cNvSpPr>
          <p:nvPr/>
        </p:nvSpPr>
        <p:spPr bwMode="auto">
          <a:xfrm>
            <a:off x="8953500" y="3629025"/>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$569</a:t>
            </a:r>
          </a:p>
        </p:txBody>
      </p:sp>
      <p:sp>
        <p:nvSpPr>
          <p:cNvPr id="62542" name="exstream_shape1752"/>
          <p:cNvSpPr>
            <a:spLocks noChangeArrowheads="1"/>
          </p:cNvSpPr>
          <p:nvPr/>
        </p:nvSpPr>
        <p:spPr bwMode="auto">
          <a:xfrm>
            <a:off x="4486275" y="3790950"/>
            <a:ext cx="20383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b="1">
                <a:solidFill>
                  <a:srgbClr val="000000"/>
                </a:solidFill>
                <a:latin typeface="Arial" charset="0"/>
              </a:rPr>
              <a:t>Net Employer Paid - Medical</a:t>
            </a:r>
          </a:p>
        </p:txBody>
      </p:sp>
      <p:sp>
        <p:nvSpPr>
          <p:cNvPr id="62541" name="exstream_shape1753"/>
          <p:cNvSpPr>
            <a:spLocks noChangeArrowheads="1"/>
          </p:cNvSpPr>
          <p:nvPr/>
        </p:nvSpPr>
        <p:spPr bwMode="auto">
          <a:xfrm>
            <a:off x="4486275" y="3790950"/>
            <a:ext cx="2038350" cy="0"/>
          </a:xfrm>
          <a:custGeom>
            <a:avLst/>
            <a:gdLst>
              <a:gd name="T0" fmla="*/ 0 w 1284"/>
              <a:gd name="T1" fmla="*/ 1284 w 1284"/>
            </a:gdLst>
            <a:ahLst/>
            <a:cxnLst>
              <a:cxn ang="0">
                <a:pos x="T0" y="0"/>
              </a:cxn>
              <a:cxn ang="0">
                <a:pos x="T1" y="0"/>
              </a:cxn>
            </a:cxnLst>
            <a:rect l="0" t="0" r="r" b="b"/>
            <a:pathLst>
              <a:path w="1284">
                <a:moveTo>
                  <a:pt x="0" y="0"/>
                </a:moveTo>
                <a:lnTo>
                  <a:pt x="1284" y="0"/>
                </a:lnTo>
              </a:path>
            </a:pathLst>
          </a:custGeom>
          <a:solidFill>
            <a:srgbClr val="FFFFFF"/>
          </a:solidFill>
          <a:ln w="12700">
            <a:solidFill>
              <a:srgbClr val="000000"/>
            </a:solidFill>
            <a:round/>
            <a:headEnd/>
            <a:tailEnd/>
          </a:ln>
        </p:spPr>
        <p:txBody>
          <a:bodyPr/>
          <a:lstStyle/>
          <a:p>
            <a:endParaRPr lang="en-US"/>
          </a:p>
        </p:txBody>
      </p:sp>
      <p:sp>
        <p:nvSpPr>
          <p:cNvPr id="62540" name="exstream_shape1754"/>
          <p:cNvSpPr>
            <a:spLocks noChangeArrowheads="1"/>
          </p:cNvSpPr>
          <p:nvPr/>
        </p:nvSpPr>
        <p:spPr bwMode="auto">
          <a:xfrm>
            <a:off x="6524625" y="3790950"/>
            <a:ext cx="5524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$3,128</a:t>
            </a:r>
          </a:p>
        </p:txBody>
      </p:sp>
      <p:sp>
        <p:nvSpPr>
          <p:cNvPr id="62539" name="exstream_shape1755"/>
          <p:cNvSpPr>
            <a:spLocks noChangeArrowheads="1"/>
          </p:cNvSpPr>
          <p:nvPr/>
        </p:nvSpPr>
        <p:spPr bwMode="auto">
          <a:xfrm>
            <a:off x="6524625" y="379095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38" name="exstream_shape1756"/>
          <p:cNvSpPr>
            <a:spLocks noChangeArrowheads="1"/>
          </p:cNvSpPr>
          <p:nvPr/>
        </p:nvSpPr>
        <p:spPr bwMode="auto">
          <a:xfrm>
            <a:off x="7077075" y="3790950"/>
            <a:ext cx="5524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$2,660</a:t>
            </a:r>
          </a:p>
        </p:txBody>
      </p:sp>
      <p:sp>
        <p:nvSpPr>
          <p:cNvPr id="62537" name="exstream_shape1757"/>
          <p:cNvSpPr>
            <a:spLocks noChangeArrowheads="1"/>
          </p:cNvSpPr>
          <p:nvPr/>
        </p:nvSpPr>
        <p:spPr bwMode="auto">
          <a:xfrm>
            <a:off x="7077075" y="379095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36" name="exstream_shape1758"/>
          <p:cNvSpPr>
            <a:spLocks noChangeArrowheads="1"/>
          </p:cNvSpPr>
          <p:nvPr/>
        </p:nvSpPr>
        <p:spPr bwMode="auto">
          <a:xfrm>
            <a:off x="7629525" y="3790950"/>
            <a:ext cx="5524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-15.0%</a:t>
            </a:r>
          </a:p>
        </p:txBody>
      </p:sp>
      <p:sp>
        <p:nvSpPr>
          <p:cNvPr id="62535" name="exstream_shape1759"/>
          <p:cNvSpPr>
            <a:spLocks noChangeArrowheads="1"/>
          </p:cNvSpPr>
          <p:nvPr/>
        </p:nvSpPr>
        <p:spPr bwMode="auto">
          <a:xfrm>
            <a:off x="7629525" y="379095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34" name="exstream_shape1760"/>
          <p:cNvSpPr>
            <a:spLocks noChangeArrowheads="1"/>
          </p:cNvSpPr>
          <p:nvPr/>
        </p:nvSpPr>
        <p:spPr bwMode="auto">
          <a:xfrm>
            <a:off x="8181975" y="3790950"/>
            <a:ext cx="1428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33" name="exstream_shape1761"/>
          <p:cNvSpPr>
            <a:spLocks noChangeArrowheads="1"/>
          </p:cNvSpPr>
          <p:nvPr/>
        </p:nvSpPr>
        <p:spPr bwMode="auto">
          <a:xfrm>
            <a:off x="8181975" y="3790950"/>
            <a:ext cx="142875" cy="0"/>
          </a:xfrm>
          <a:custGeom>
            <a:avLst/>
            <a:gdLst>
              <a:gd name="T0" fmla="*/ 0 w 90"/>
              <a:gd name="T1" fmla="*/ 90 w 90"/>
            </a:gdLst>
            <a:ahLst/>
            <a:cxnLst>
              <a:cxn ang="0">
                <a:pos x="T0" y="0"/>
              </a:cxn>
              <a:cxn ang="0">
                <a:pos x="T1" y="0"/>
              </a:cxn>
            </a:cxnLst>
            <a:rect l="0" t="0" r="r" b="b"/>
            <a:pathLst>
              <a:path w="90">
                <a:moveTo>
                  <a:pt x="0" y="0"/>
                </a:moveTo>
                <a:lnTo>
                  <a:pt x="90" y="0"/>
                </a:lnTo>
              </a:path>
            </a:pathLst>
          </a:custGeom>
          <a:solidFill>
            <a:srgbClr val="FFFFFF"/>
          </a:solidFill>
          <a:ln w="12700">
            <a:solidFill>
              <a:srgbClr val="000000"/>
            </a:solidFill>
            <a:round/>
            <a:headEnd/>
            <a:tailEnd/>
          </a:ln>
        </p:spPr>
        <p:txBody>
          <a:bodyPr/>
          <a:lstStyle/>
          <a:p>
            <a:endParaRPr lang="en-US"/>
          </a:p>
        </p:txBody>
      </p:sp>
      <p:sp>
        <p:nvSpPr>
          <p:cNvPr id="62532" name="exstream_shape1762"/>
          <p:cNvSpPr>
            <a:spLocks noChangeArrowheads="1"/>
          </p:cNvSpPr>
          <p:nvPr/>
        </p:nvSpPr>
        <p:spPr bwMode="auto">
          <a:xfrm>
            <a:off x="8324850" y="3790950"/>
            <a:ext cx="6286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-9.3%</a:t>
            </a:r>
          </a:p>
        </p:txBody>
      </p:sp>
      <p:sp>
        <p:nvSpPr>
          <p:cNvPr id="62531" name="exstream_shape1763"/>
          <p:cNvSpPr>
            <a:spLocks noChangeArrowheads="1"/>
          </p:cNvSpPr>
          <p:nvPr/>
        </p:nvSpPr>
        <p:spPr bwMode="auto">
          <a:xfrm>
            <a:off x="8324850" y="3790950"/>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62530" name="exstream_shape1764"/>
          <p:cNvSpPr>
            <a:spLocks noChangeArrowheads="1"/>
          </p:cNvSpPr>
          <p:nvPr/>
        </p:nvSpPr>
        <p:spPr bwMode="auto">
          <a:xfrm>
            <a:off x="8953500" y="3790950"/>
            <a:ext cx="5429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$3,506</a:t>
            </a:r>
          </a:p>
        </p:txBody>
      </p:sp>
      <p:sp>
        <p:nvSpPr>
          <p:cNvPr id="62529" name="exstream_shape1765"/>
          <p:cNvSpPr>
            <a:spLocks noChangeArrowheads="1"/>
          </p:cNvSpPr>
          <p:nvPr/>
        </p:nvSpPr>
        <p:spPr bwMode="auto">
          <a:xfrm>
            <a:off x="8953500" y="3790950"/>
            <a:ext cx="542925" cy="0"/>
          </a:xfrm>
          <a:custGeom>
            <a:avLst/>
            <a:gdLst>
              <a:gd name="T0" fmla="*/ 0 w 342"/>
              <a:gd name="T1" fmla="*/ 342 w 342"/>
            </a:gdLst>
            <a:ahLst/>
            <a:cxnLst>
              <a:cxn ang="0">
                <a:pos x="T0" y="0"/>
              </a:cxn>
              <a:cxn ang="0">
                <a:pos x="T1" y="0"/>
              </a:cxn>
            </a:cxnLst>
            <a:rect l="0" t="0" r="r" b="b"/>
            <a:pathLst>
              <a:path w="342">
                <a:moveTo>
                  <a:pt x="0" y="0"/>
                </a:moveTo>
                <a:lnTo>
                  <a:pt x="342" y="0"/>
                </a:lnTo>
              </a:path>
            </a:pathLst>
          </a:custGeom>
          <a:solidFill>
            <a:srgbClr val="FFFFFF"/>
          </a:solidFill>
          <a:ln w="12700">
            <a:solidFill>
              <a:srgbClr val="000000"/>
            </a:solidFill>
            <a:round/>
            <a:headEnd/>
            <a:tailEnd/>
          </a:ln>
        </p:spPr>
        <p:txBody>
          <a:bodyPr/>
          <a:lstStyle/>
          <a:p>
            <a:endParaRPr lang="en-US"/>
          </a:p>
        </p:txBody>
      </p:sp>
      <p:sp>
        <p:nvSpPr>
          <p:cNvPr id="62528" name="exstream_shape1766"/>
          <p:cNvSpPr>
            <a:spLocks noChangeArrowheads="1"/>
          </p:cNvSpPr>
          <p:nvPr/>
        </p:nvSpPr>
        <p:spPr bwMode="auto">
          <a:xfrm>
            <a:off x="4486275" y="4038600"/>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Total Plan Spend - Pharmacy</a:t>
            </a:r>
          </a:p>
        </p:txBody>
      </p:sp>
      <p:sp>
        <p:nvSpPr>
          <p:cNvPr id="62527" name="exstream_shape1767"/>
          <p:cNvSpPr>
            <a:spLocks noChangeArrowheads="1"/>
          </p:cNvSpPr>
          <p:nvPr/>
        </p:nvSpPr>
        <p:spPr bwMode="auto">
          <a:xfrm>
            <a:off x="6524625" y="403860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$1,321</a:t>
            </a:r>
          </a:p>
        </p:txBody>
      </p:sp>
      <p:sp>
        <p:nvSpPr>
          <p:cNvPr id="62526" name="exstream_shape1768"/>
          <p:cNvSpPr>
            <a:spLocks noChangeArrowheads="1"/>
          </p:cNvSpPr>
          <p:nvPr/>
        </p:nvSpPr>
        <p:spPr bwMode="auto">
          <a:xfrm>
            <a:off x="7077075" y="403860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$1,123</a:t>
            </a:r>
          </a:p>
        </p:txBody>
      </p:sp>
      <p:sp>
        <p:nvSpPr>
          <p:cNvPr id="62525" name="exstream_shape1769"/>
          <p:cNvSpPr>
            <a:spLocks noChangeArrowheads="1"/>
          </p:cNvSpPr>
          <p:nvPr/>
        </p:nvSpPr>
        <p:spPr bwMode="auto">
          <a:xfrm>
            <a:off x="7629525" y="403860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-15.0%</a:t>
            </a:r>
          </a:p>
        </p:txBody>
      </p:sp>
      <p:sp>
        <p:nvSpPr>
          <p:cNvPr id="62524" name="exstream_shape1770"/>
          <p:cNvSpPr>
            <a:spLocks noChangeArrowheads="1"/>
          </p:cNvSpPr>
          <p:nvPr/>
        </p:nvSpPr>
        <p:spPr bwMode="auto">
          <a:xfrm>
            <a:off x="8181975" y="4038600"/>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23" name="exstream_shape1771"/>
          <p:cNvSpPr>
            <a:spLocks noChangeArrowheads="1"/>
          </p:cNvSpPr>
          <p:nvPr/>
        </p:nvSpPr>
        <p:spPr bwMode="auto">
          <a:xfrm>
            <a:off x="8324850" y="403860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-3.9%</a:t>
            </a:r>
          </a:p>
        </p:txBody>
      </p:sp>
      <p:sp>
        <p:nvSpPr>
          <p:cNvPr id="62522" name="exstream_shape1772"/>
          <p:cNvSpPr>
            <a:spLocks noChangeArrowheads="1"/>
          </p:cNvSpPr>
          <p:nvPr/>
        </p:nvSpPr>
        <p:spPr bwMode="auto">
          <a:xfrm>
            <a:off x="8953500" y="4038600"/>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$877</a:t>
            </a:r>
          </a:p>
        </p:txBody>
      </p:sp>
      <p:sp>
        <p:nvSpPr>
          <p:cNvPr id="62521" name="exstream_shape1773"/>
          <p:cNvSpPr>
            <a:spLocks noChangeArrowheads="1"/>
          </p:cNvSpPr>
          <p:nvPr/>
        </p:nvSpPr>
        <p:spPr bwMode="auto">
          <a:xfrm>
            <a:off x="4486275" y="4200525"/>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Cost Share - Pharmacy</a:t>
            </a:r>
          </a:p>
        </p:txBody>
      </p:sp>
      <p:sp>
        <p:nvSpPr>
          <p:cNvPr id="62520" name="exstream_shape1774"/>
          <p:cNvSpPr>
            <a:spLocks noChangeArrowheads="1"/>
          </p:cNvSpPr>
          <p:nvPr/>
        </p:nvSpPr>
        <p:spPr bwMode="auto">
          <a:xfrm>
            <a:off x="6524625" y="42005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$172</a:t>
            </a:r>
          </a:p>
        </p:txBody>
      </p:sp>
      <p:sp>
        <p:nvSpPr>
          <p:cNvPr id="62519" name="exstream_shape1775"/>
          <p:cNvSpPr>
            <a:spLocks noChangeArrowheads="1"/>
          </p:cNvSpPr>
          <p:nvPr/>
        </p:nvSpPr>
        <p:spPr bwMode="auto">
          <a:xfrm>
            <a:off x="7077075" y="42005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$189</a:t>
            </a:r>
          </a:p>
        </p:txBody>
      </p:sp>
      <p:sp>
        <p:nvSpPr>
          <p:cNvPr id="62518" name="exstream_shape1776"/>
          <p:cNvSpPr>
            <a:spLocks noChangeArrowheads="1"/>
          </p:cNvSpPr>
          <p:nvPr/>
        </p:nvSpPr>
        <p:spPr bwMode="auto">
          <a:xfrm>
            <a:off x="7629525" y="420052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10.0%</a:t>
            </a:r>
          </a:p>
        </p:txBody>
      </p:sp>
      <p:sp>
        <p:nvSpPr>
          <p:cNvPr id="62517" name="exstream_shape1777"/>
          <p:cNvSpPr>
            <a:spLocks noChangeArrowheads="1"/>
          </p:cNvSpPr>
          <p:nvPr/>
        </p:nvSpPr>
        <p:spPr bwMode="auto">
          <a:xfrm>
            <a:off x="8181975" y="4200525"/>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16" name="exstream_shape1778"/>
          <p:cNvSpPr>
            <a:spLocks noChangeArrowheads="1"/>
          </p:cNvSpPr>
          <p:nvPr/>
        </p:nvSpPr>
        <p:spPr bwMode="auto">
          <a:xfrm>
            <a:off x="8324850" y="420052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0.3%</a:t>
            </a:r>
          </a:p>
        </p:txBody>
      </p:sp>
      <p:sp>
        <p:nvSpPr>
          <p:cNvPr id="62515" name="exstream_shape1779"/>
          <p:cNvSpPr>
            <a:spLocks noChangeArrowheads="1"/>
          </p:cNvSpPr>
          <p:nvPr/>
        </p:nvSpPr>
        <p:spPr bwMode="auto">
          <a:xfrm>
            <a:off x="8953500" y="4200525"/>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$167</a:t>
            </a:r>
          </a:p>
        </p:txBody>
      </p:sp>
      <p:sp>
        <p:nvSpPr>
          <p:cNvPr id="62514" name="exstream_shape1780"/>
          <p:cNvSpPr>
            <a:spLocks noChangeArrowheads="1"/>
          </p:cNvSpPr>
          <p:nvPr/>
        </p:nvSpPr>
        <p:spPr bwMode="auto">
          <a:xfrm>
            <a:off x="4486275" y="4362450"/>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Net Employer Paid - Pharmacy</a:t>
            </a:r>
          </a:p>
        </p:txBody>
      </p:sp>
      <p:sp>
        <p:nvSpPr>
          <p:cNvPr id="62513" name="exstream_shape1781"/>
          <p:cNvSpPr>
            <a:spLocks noChangeArrowheads="1"/>
          </p:cNvSpPr>
          <p:nvPr/>
        </p:nvSpPr>
        <p:spPr bwMode="auto">
          <a:xfrm>
            <a:off x="4486275" y="4362450"/>
            <a:ext cx="2038350" cy="0"/>
          </a:xfrm>
          <a:custGeom>
            <a:avLst/>
            <a:gdLst>
              <a:gd name="T0" fmla="*/ 0 w 1284"/>
              <a:gd name="T1" fmla="*/ 1284 w 1284"/>
            </a:gdLst>
            <a:ahLst/>
            <a:cxnLst>
              <a:cxn ang="0">
                <a:pos x="T0" y="0"/>
              </a:cxn>
              <a:cxn ang="0">
                <a:pos x="T1" y="0"/>
              </a:cxn>
            </a:cxnLst>
            <a:rect l="0" t="0" r="r" b="b"/>
            <a:pathLst>
              <a:path w="1284">
                <a:moveTo>
                  <a:pt x="0" y="0"/>
                </a:moveTo>
                <a:lnTo>
                  <a:pt x="1284" y="0"/>
                </a:lnTo>
              </a:path>
            </a:pathLst>
          </a:custGeom>
          <a:solidFill>
            <a:srgbClr val="FFFFFF"/>
          </a:solidFill>
          <a:ln w="12700">
            <a:solidFill>
              <a:srgbClr val="000000"/>
            </a:solidFill>
            <a:round/>
            <a:headEnd/>
            <a:tailEnd/>
          </a:ln>
        </p:spPr>
        <p:txBody>
          <a:bodyPr/>
          <a:lstStyle/>
          <a:p>
            <a:endParaRPr lang="en-US"/>
          </a:p>
        </p:txBody>
      </p:sp>
      <p:sp>
        <p:nvSpPr>
          <p:cNvPr id="62512" name="exstream_shape1782"/>
          <p:cNvSpPr>
            <a:spLocks noChangeArrowheads="1"/>
          </p:cNvSpPr>
          <p:nvPr/>
        </p:nvSpPr>
        <p:spPr bwMode="auto">
          <a:xfrm>
            <a:off x="6524625" y="43624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$1,149</a:t>
            </a:r>
          </a:p>
        </p:txBody>
      </p:sp>
      <p:sp>
        <p:nvSpPr>
          <p:cNvPr id="62511" name="exstream_shape1783"/>
          <p:cNvSpPr>
            <a:spLocks noChangeArrowheads="1"/>
          </p:cNvSpPr>
          <p:nvPr/>
        </p:nvSpPr>
        <p:spPr bwMode="auto">
          <a:xfrm>
            <a:off x="6524625" y="436245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10" name="exstream_shape1784"/>
          <p:cNvSpPr>
            <a:spLocks noChangeArrowheads="1"/>
          </p:cNvSpPr>
          <p:nvPr/>
        </p:nvSpPr>
        <p:spPr bwMode="auto">
          <a:xfrm>
            <a:off x="7077075" y="43624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$934</a:t>
            </a:r>
          </a:p>
        </p:txBody>
      </p:sp>
      <p:sp>
        <p:nvSpPr>
          <p:cNvPr id="62509" name="exstream_shape1785"/>
          <p:cNvSpPr>
            <a:spLocks noChangeArrowheads="1"/>
          </p:cNvSpPr>
          <p:nvPr/>
        </p:nvSpPr>
        <p:spPr bwMode="auto">
          <a:xfrm>
            <a:off x="7077075" y="436245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08" name="exstream_shape1786"/>
          <p:cNvSpPr>
            <a:spLocks noChangeArrowheads="1"/>
          </p:cNvSpPr>
          <p:nvPr/>
        </p:nvSpPr>
        <p:spPr bwMode="auto">
          <a:xfrm>
            <a:off x="7629525" y="4362450"/>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-18.7%</a:t>
            </a:r>
          </a:p>
        </p:txBody>
      </p:sp>
      <p:sp>
        <p:nvSpPr>
          <p:cNvPr id="62507" name="exstream_shape1787"/>
          <p:cNvSpPr>
            <a:spLocks noChangeArrowheads="1"/>
          </p:cNvSpPr>
          <p:nvPr/>
        </p:nvSpPr>
        <p:spPr bwMode="auto">
          <a:xfrm>
            <a:off x="7629525" y="4362450"/>
            <a:ext cx="552450" cy="0"/>
          </a:xfrm>
          <a:custGeom>
            <a:avLst/>
            <a:gdLst>
              <a:gd name="T0" fmla="*/ 0 w 348"/>
              <a:gd name="T1" fmla="*/ 348 w 348"/>
            </a:gdLst>
            <a:ahLst/>
            <a:cxnLst>
              <a:cxn ang="0">
                <a:pos x="T0" y="0"/>
              </a:cxn>
              <a:cxn ang="0">
                <a:pos x="T1" y="0"/>
              </a:cxn>
            </a:cxnLst>
            <a:rect l="0" t="0" r="r" b="b"/>
            <a:pathLst>
              <a:path w="348">
                <a:moveTo>
                  <a:pt x="0" y="0"/>
                </a:moveTo>
                <a:lnTo>
                  <a:pt x="348" y="0"/>
                </a:lnTo>
              </a:path>
            </a:pathLst>
          </a:custGeom>
          <a:solidFill>
            <a:srgbClr val="FFFFFF"/>
          </a:solidFill>
          <a:ln w="12700">
            <a:solidFill>
              <a:srgbClr val="000000"/>
            </a:solidFill>
            <a:round/>
            <a:headEnd/>
            <a:tailEnd/>
          </a:ln>
        </p:spPr>
        <p:txBody>
          <a:bodyPr/>
          <a:lstStyle/>
          <a:p>
            <a:endParaRPr lang="en-US"/>
          </a:p>
        </p:txBody>
      </p:sp>
      <p:sp>
        <p:nvSpPr>
          <p:cNvPr id="62506" name="exstream_shape1788"/>
          <p:cNvSpPr>
            <a:spLocks noChangeArrowheads="1"/>
          </p:cNvSpPr>
          <p:nvPr/>
        </p:nvSpPr>
        <p:spPr bwMode="auto">
          <a:xfrm>
            <a:off x="8181975" y="4362450"/>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505" name="exstream_shape1789"/>
          <p:cNvSpPr>
            <a:spLocks noChangeArrowheads="1"/>
          </p:cNvSpPr>
          <p:nvPr/>
        </p:nvSpPr>
        <p:spPr bwMode="auto">
          <a:xfrm>
            <a:off x="8181975" y="4362450"/>
            <a:ext cx="142875" cy="0"/>
          </a:xfrm>
          <a:custGeom>
            <a:avLst/>
            <a:gdLst>
              <a:gd name="T0" fmla="*/ 0 w 90"/>
              <a:gd name="T1" fmla="*/ 90 w 90"/>
            </a:gdLst>
            <a:ahLst/>
            <a:cxnLst>
              <a:cxn ang="0">
                <a:pos x="T0" y="0"/>
              </a:cxn>
              <a:cxn ang="0">
                <a:pos x="T1" y="0"/>
              </a:cxn>
            </a:cxnLst>
            <a:rect l="0" t="0" r="r" b="b"/>
            <a:pathLst>
              <a:path w="90">
                <a:moveTo>
                  <a:pt x="0" y="0"/>
                </a:moveTo>
                <a:lnTo>
                  <a:pt x="90" y="0"/>
                </a:lnTo>
              </a:path>
            </a:pathLst>
          </a:custGeom>
          <a:solidFill>
            <a:srgbClr val="FFFFFF"/>
          </a:solidFill>
          <a:ln w="12700">
            <a:solidFill>
              <a:srgbClr val="000000"/>
            </a:solidFill>
            <a:round/>
            <a:headEnd/>
            <a:tailEnd/>
          </a:ln>
        </p:spPr>
        <p:txBody>
          <a:bodyPr/>
          <a:lstStyle/>
          <a:p>
            <a:endParaRPr lang="en-US"/>
          </a:p>
        </p:txBody>
      </p:sp>
      <p:sp>
        <p:nvSpPr>
          <p:cNvPr id="62504" name="exstream_shape1790"/>
          <p:cNvSpPr>
            <a:spLocks noChangeArrowheads="1"/>
          </p:cNvSpPr>
          <p:nvPr/>
        </p:nvSpPr>
        <p:spPr bwMode="auto">
          <a:xfrm>
            <a:off x="8324850" y="436245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-4.3%</a:t>
            </a:r>
          </a:p>
        </p:txBody>
      </p:sp>
      <p:sp>
        <p:nvSpPr>
          <p:cNvPr id="62503" name="exstream_shape1791"/>
          <p:cNvSpPr>
            <a:spLocks noChangeArrowheads="1"/>
          </p:cNvSpPr>
          <p:nvPr/>
        </p:nvSpPr>
        <p:spPr bwMode="auto">
          <a:xfrm>
            <a:off x="8324850" y="4362450"/>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62502" name="exstream_shape1792"/>
          <p:cNvSpPr>
            <a:spLocks noChangeArrowheads="1"/>
          </p:cNvSpPr>
          <p:nvPr/>
        </p:nvSpPr>
        <p:spPr bwMode="auto">
          <a:xfrm>
            <a:off x="8953500" y="4362450"/>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$710</a:t>
            </a:r>
          </a:p>
        </p:txBody>
      </p:sp>
      <p:sp>
        <p:nvSpPr>
          <p:cNvPr id="62501" name="exstream_shape1793"/>
          <p:cNvSpPr>
            <a:spLocks noChangeArrowheads="1"/>
          </p:cNvSpPr>
          <p:nvPr/>
        </p:nvSpPr>
        <p:spPr bwMode="auto">
          <a:xfrm>
            <a:off x="8953500" y="4362450"/>
            <a:ext cx="542925" cy="0"/>
          </a:xfrm>
          <a:custGeom>
            <a:avLst/>
            <a:gdLst>
              <a:gd name="T0" fmla="*/ 0 w 342"/>
              <a:gd name="T1" fmla="*/ 342 w 342"/>
            </a:gdLst>
            <a:ahLst/>
            <a:cxnLst>
              <a:cxn ang="0">
                <a:pos x="T0" y="0"/>
              </a:cxn>
              <a:cxn ang="0">
                <a:pos x="T1" y="0"/>
              </a:cxn>
            </a:cxnLst>
            <a:rect l="0" t="0" r="r" b="b"/>
            <a:pathLst>
              <a:path w="342">
                <a:moveTo>
                  <a:pt x="0" y="0"/>
                </a:moveTo>
                <a:lnTo>
                  <a:pt x="342" y="0"/>
                </a:lnTo>
              </a:path>
            </a:pathLst>
          </a:custGeom>
          <a:solidFill>
            <a:srgbClr val="FFFFFF"/>
          </a:solidFill>
          <a:ln w="12700">
            <a:solidFill>
              <a:srgbClr val="000000"/>
            </a:solidFill>
            <a:round/>
            <a:headEnd/>
            <a:tailEnd/>
          </a:ln>
        </p:spPr>
        <p:txBody>
          <a:bodyPr/>
          <a:lstStyle/>
          <a:p>
            <a:endParaRPr lang="en-US"/>
          </a:p>
        </p:txBody>
      </p:sp>
      <p:sp>
        <p:nvSpPr>
          <p:cNvPr id="62500" name="exstream_shape1794"/>
          <p:cNvSpPr>
            <a:spLocks noChangeArrowheads="1"/>
          </p:cNvSpPr>
          <p:nvPr/>
        </p:nvSpPr>
        <p:spPr bwMode="auto">
          <a:xfrm>
            <a:off x="4486275" y="4524375"/>
            <a:ext cx="2038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b="1">
                <a:solidFill>
                  <a:srgbClr val="000000"/>
                </a:solidFill>
                <a:latin typeface="Arial" charset="0"/>
              </a:rPr>
              <a:t>Medical and Pharmacy Plan Spend</a:t>
            </a:r>
          </a:p>
        </p:txBody>
      </p:sp>
      <p:sp>
        <p:nvSpPr>
          <p:cNvPr id="62499" name="exstream_shape1795"/>
          <p:cNvSpPr>
            <a:spLocks noChangeArrowheads="1"/>
          </p:cNvSpPr>
          <p:nvPr/>
        </p:nvSpPr>
        <p:spPr bwMode="auto">
          <a:xfrm>
            <a:off x="6524625" y="452437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$5,023</a:t>
            </a:r>
          </a:p>
        </p:txBody>
      </p:sp>
      <p:sp>
        <p:nvSpPr>
          <p:cNvPr id="62498" name="exstream_shape1796"/>
          <p:cNvSpPr>
            <a:spLocks noChangeArrowheads="1"/>
          </p:cNvSpPr>
          <p:nvPr/>
        </p:nvSpPr>
        <p:spPr bwMode="auto">
          <a:xfrm>
            <a:off x="7077075" y="452437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$4,486</a:t>
            </a:r>
          </a:p>
        </p:txBody>
      </p:sp>
      <p:sp>
        <p:nvSpPr>
          <p:cNvPr id="62497" name="exstream_shape1797"/>
          <p:cNvSpPr>
            <a:spLocks noChangeArrowheads="1"/>
          </p:cNvSpPr>
          <p:nvPr/>
        </p:nvSpPr>
        <p:spPr bwMode="auto">
          <a:xfrm>
            <a:off x="7629525" y="4524375"/>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-10.7%</a:t>
            </a:r>
          </a:p>
        </p:txBody>
      </p:sp>
      <p:sp>
        <p:nvSpPr>
          <p:cNvPr id="62496" name="exstream_shape1798"/>
          <p:cNvSpPr>
            <a:spLocks noChangeArrowheads="1"/>
          </p:cNvSpPr>
          <p:nvPr/>
        </p:nvSpPr>
        <p:spPr bwMode="auto">
          <a:xfrm>
            <a:off x="8181975" y="4524375"/>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495" name="exstream_shape1799"/>
          <p:cNvSpPr>
            <a:spLocks noChangeArrowheads="1"/>
          </p:cNvSpPr>
          <p:nvPr/>
        </p:nvSpPr>
        <p:spPr bwMode="auto">
          <a:xfrm>
            <a:off x="8324850" y="452437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494" name="exstream_shape1800"/>
          <p:cNvSpPr>
            <a:spLocks noChangeArrowheads="1"/>
          </p:cNvSpPr>
          <p:nvPr/>
        </p:nvSpPr>
        <p:spPr bwMode="auto">
          <a:xfrm>
            <a:off x="8953500" y="4524375"/>
            <a:ext cx="542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2493" name="exstream_shape1801"/>
          <p:cNvSpPr>
            <a:spLocks noChangeArrowheads="1"/>
          </p:cNvSpPr>
          <p:nvPr/>
        </p:nvSpPr>
        <p:spPr bwMode="auto">
          <a:xfrm>
            <a:off x="1104900" y="41148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IP</a:t>
            </a:r>
          </a:p>
        </p:txBody>
      </p:sp>
      <p:sp>
        <p:nvSpPr>
          <p:cNvPr id="62492" name="exstream_shape1802"/>
          <p:cNvSpPr>
            <a:spLocks noChangeArrowheads="1"/>
          </p:cNvSpPr>
          <p:nvPr/>
        </p:nvSpPr>
        <p:spPr bwMode="auto">
          <a:xfrm>
            <a:off x="1562100" y="41148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OP</a:t>
            </a:r>
          </a:p>
        </p:txBody>
      </p:sp>
      <p:sp>
        <p:nvSpPr>
          <p:cNvPr id="62491" name="exstream_shape1803"/>
          <p:cNvSpPr>
            <a:spLocks noChangeArrowheads="1"/>
          </p:cNvSpPr>
          <p:nvPr/>
        </p:nvSpPr>
        <p:spPr bwMode="auto">
          <a:xfrm>
            <a:off x="1971675" y="4114800"/>
            <a:ext cx="428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Prof</a:t>
            </a:r>
          </a:p>
        </p:txBody>
      </p:sp>
      <p:sp>
        <p:nvSpPr>
          <p:cNvPr id="62490" name="exstream_shape1804"/>
          <p:cNvSpPr>
            <a:spLocks noChangeArrowheads="1"/>
          </p:cNvSpPr>
          <p:nvPr/>
        </p:nvSpPr>
        <p:spPr bwMode="auto">
          <a:xfrm>
            <a:off x="2400300" y="41148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OMS</a:t>
            </a:r>
          </a:p>
        </p:txBody>
      </p:sp>
      <p:sp>
        <p:nvSpPr>
          <p:cNvPr id="62489" name="exstream_shape1805"/>
          <p:cNvSpPr>
            <a:spLocks noChangeArrowheads="1"/>
          </p:cNvSpPr>
          <p:nvPr/>
        </p:nvSpPr>
        <p:spPr bwMode="auto">
          <a:xfrm>
            <a:off x="2809875" y="4114800"/>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Cat</a:t>
            </a:r>
          </a:p>
        </p:txBody>
      </p:sp>
      <p:sp>
        <p:nvSpPr>
          <p:cNvPr id="62488" name="exstream_shape1806"/>
          <p:cNvSpPr>
            <a:spLocks noChangeArrowheads="1"/>
          </p:cNvSpPr>
          <p:nvPr/>
        </p:nvSpPr>
        <p:spPr bwMode="auto">
          <a:xfrm>
            <a:off x="3219450" y="4114800"/>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Rx</a:t>
            </a:r>
          </a:p>
        </p:txBody>
      </p:sp>
      <p:sp>
        <p:nvSpPr>
          <p:cNvPr id="62487" name="exstream_shape1807"/>
          <p:cNvSpPr>
            <a:spLocks noChangeArrowheads="1"/>
          </p:cNvSpPr>
          <p:nvPr/>
        </p:nvSpPr>
        <p:spPr bwMode="auto">
          <a:xfrm>
            <a:off x="3676650" y="4114800"/>
            <a:ext cx="400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Cap</a:t>
            </a:r>
          </a:p>
        </p:txBody>
      </p:sp>
      <p:sp>
        <p:nvSpPr>
          <p:cNvPr id="62486" name="exstream_shape1808"/>
          <p:cNvSpPr>
            <a:spLocks noChangeArrowheads="1"/>
          </p:cNvSpPr>
          <p:nvPr/>
        </p:nvSpPr>
        <p:spPr bwMode="auto">
          <a:xfrm>
            <a:off x="1104900" y="42957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a:t>
            </a:r>
          </a:p>
        </p:txBody>
      </p:sp>
      <p:sp>
        <p:nvSpPr>
          <p:cNvPr id="62485" name="exstream_shape1809"/>
          <p:cNvSpPr>
            <a:spLocks noChangeArrowheads="1"/>
          </p:cNvSpPr>
          <p:nvPr/>
        </p:nvSpPr>
        <p:spPr bwMode="auto">
          <a:xfrm>
            <a:off x="1562100" y="42957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a:t>
            </a:r>
          </a:p>
        </p:txBody>
      </p:sp>
      <p:sp>
        <p:nvSpPr>
          <p:cNvPr id="62484" name="exstream_shape1810"/>
          <p:cNvSpPr>
            <a:spLocks noChangeArrowheads="1"/>
          </p:cNvSpPr>
          <p:nvPr/>
        </p:nvSpPr>
        <p:spPr bwMode="auto">
          <a:xfrm>
            <a:off x="1971675" y="4295775"/>
            <a:ext cx="4286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-0.4%</a:t>
            </a:r>
          </a:p>
        </p:txBody>
      </p:sp>
      <p:sp>
        <p:nvSpPr>
          <p:cNvPr id="62483" name="exstream_shape1811"/>
          <p:cNvSpPr>
            <a:spLocks noChangeArrowheads="1"/>
          </p:cNvSpPr>
          <p:nvPr/>
        </p:nvSpPr>
        <p:spPr bwMode="auto">
          <a:xfrm>
            <a:off x="2400300" y="42957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-0.1%</a:t>
            </a:r>
          </a:p>
        </p:txBody>
      </p:sp>
      <p:sp>
        <p:nvSpPr>
          <p:cNvPr id="62482" name="exstream_shape1812"/>
          <p:cNvSpPr>
            <a:spLocks noChangeArrowheads="1"/>
          </p:cNvSpPr>
          <p:nvPr/>
        </p:nvSpPr>
        <p:spPr bwMode="auto">
          <a:xfrm>
            <a:off x="2809875" y="4295775"/>
            <a:ext cx="409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-4.0%</a:t>
            </a:r>
          </a:p>
        </p:txBody>
      </p:sp>
      <p:sp>
        <p:nvSpPr>
          <p:cNvPr id="62481" name="exstream_shape1813"/>
          <p:cNvSpPr>
            <a:spLocks noChangeArrowheads="1"/>
          </p:cNvSpPr>
          <p:nvPr/>
        </p:nvSpPr>
        <p:spPr bwMode="auto">
          <a:xfrm>
            <a:off x="3219450" y="4295775"/>
            <a:ext cx="4572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-3.9%</a:t>
            </a:r>
          </a:p>
        </p:txBody>
      </p:sp>
      <p:sp>
        <p:nvSpPr>
          <p:cNvPr id="62480" name="exstream_shape1814"/>
          <p:cNvSpPr>
            <a:spLocks noChangeArrowheads="1"/>
          </p:cNvSpPr>
          <p:nvPr/>
        </p:nvSpPr>
        <p:spPr bwMode="auto">
          <a:xfrm>
            <a:off x="3676650" y="4295775"/>
            <a:ext cx="4000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0.9%</a:t>
            </a:r>
          </a:p>
        </p:txBody>
      </p:sp>
      <p:sp>
        <p:nvSpPr>
          <p:cNvPr id="62479" name="exstream_shape1815"/>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78" name="exstream_shape1816"/>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75" name="exstream_shape1819"/>
          <p:cNvSpPr>
            <a:spLocks noChangeArrowheads="1"/>
          </p:cNvSpPr>
          <p:nvPr/>
        </p:nvSpPr>
        <p:spPr bwMode="auto">
          <a:xfrm>
            <a:off x="1114425" y="3333750"/>
            <a:ext cx="428625" cy="314325"/>
          </a:xfrm>
          <a:custGeom>
            <a:avLst/>
            <a:gdLst>
              <a:gd name="T0" fmla="*/ 0 w 45"/>
              <a:gd name="T1" fmla="*/ 0 h 33"/>
              <a:gd name="T2" fmla="*/ 44 w 45"/>
              <a:gd name="T3" fmla="*/ 0 h 33"/>
              <a:gd name="T4" fmla="*/ 44 w 45"/>
              <a:gd name="T5" fmla="*/ 32 h 33"/>
              <a:gd name="T6" fmla="*/ 0 w 45"/>
              <a:gd name="T7" fmla="*/ 32 h 33"/>
              <a:gd name="T8" fmla="*/ 0 w 45"/>
              <a:gd name="T9" fmla="*/ 0 h 33"/>
            </a:gdLst>
            <a:ahLst/>
            <a:cxnLst>
              <a:cxn ang="0">
                <a:pos x="T0" y="T1"/>
              </a:cxn>
              <a:cxn ang="0">
                <a:pos x="T2" y="T3"/>
              </a:cxn>
              <a:cxn ang="0">
                <a:pos x="T4" y="T5"/>
              </a:cxn>
              <a:cxn ang="0">
                <a:pos x="T6" y="T7"/>
              </a:cxn>
              <a:cxn ang="0">
                <a:pos x="T8" y="T9"/>
              </a:cxn>
            </a:cxnLst>
            <a:rect l="0" t="0" r="r" b="b"/>
            <a:pathLst>
              <a:path w="45" h="33">
                <a:moveTo>
                  <a:pt x="0" y="0"/>
                </a:moveTo>
                <a:lnTo>
                  <a:pt x="44" y="0"/>
                </a:lnTo>
                <a:lnTo>
                  <a:pt x="44" y="32"/>
                </a:lnTo>
                <a:lnTo>
                  <a:pt x="0" y="3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2474" name="exstream_shape1820"/>
          <p:cNvSpPr>
            <a:spLocks noChangeArrowheads="1"/>
          </p:cNvSpPr>
          <p:nvPr/>
        </p:nvSpPr>
        <p:spPr bwMode="auto">
          <a:xfrm>
            <a:off x="1533525" y="3333750"/>
            <a:ext cx="428625" cy="314325"/>
          </a:xfrm>
          <a:custGeom>
            <a:avLst/>
            <a:gdLst>
              <a:gd name="T0" fmla="*/ 0 w 45"/>
              <a:gd name="T1" fmla="*/ 0 h 33"/>
              <a:gd name="T2" fmla="*/ 44 w 45"/>
              <a:gd name="T3" fmla="*/ 0 h 33"/>
              <a:gd name="T4" fmla="*/ 44 w 45"/>
              <a:gd name="T5" fmla="*/ 32 h 33"/>
              <a:gd name="T6" fmla="*/ 0 w 45"/>
              <a:gd name="T7" fmla="*/ 32 h 33"/>
              <a:gd name="T8" fmla="*/ 0 w 45"/>
              <a:gd name="T9" fmla="*/ 0 h 33"/>
            </a:gdLst>
            <a:ahLst/>
            <a:cxnLst>
              <a:cxn ang="0">
                <a:pos x="T0" y="T1"/>
              </a:cxn>
              <a:cxn ang="0">
                <a:pos x="T2" y="T3"/>
              </a:cxn>
              <a:cxn ang="0">
                <a:pos x="T4" y="T5"/>
              </a:cxn>
              <a:cxn ang="0">
                <a:pos x="T6" y="T7"/>
              </a:cxn>
              <a:cxn ang="0">
                <a:pos x="T8" y="T9"/>
              </a:cxn>
            </a:cxnLst>
            <a:rect l="0" t="0" r="r" b="b"/>
            <a:pathLst>
              <a:path w="45" h="33">
                <a:moveTo>
                  <a:pt x="0" y="0"/>
                </a:moveTo>
                <a:lnTo>
                  <a:pt x="44" y="0"/>
                </a:lnTo>
                <a:lnTo>
                  <a:pt x="44" y="32"/>
                </a:lnTo>
                <a:lnTo>
                  <a:pt x="0" y="32"/>
                </a:lnTo>
                <a:lnTo>
                  <a:pt x="0" y="0"/>
                </a:lnTo>
              </a:path>
            </a:pathLst>
          </a:custGeom>
          <a:solidFill>
            <a:srgbClr val="B0C9D1"/>
          </a:solidFill>
          <a:ln>
            <a:noFill/>
          </a:ln>
          <a:extLst>
            <a:ext uri="{91240B29-F687-4F45-9708-019B960494DF}">
              <a14:hiddenLine xmlns:a14="http://schemas.microsoft.com/office/drawing/2010/main" w="9525">
                <a:solidFill>
                  <a:srgbClr val="B0C9D1"/>
                </a:solidFill>
                <a:round/>
                <a:headEnd/>
                <a:tailEnd/>
              </a14:hiddenLine>
            </a:ext>
          </a:extLst>
        </p:spPr>
        <p:txBody>
          <a:bodyPr/>
          <a:lstStyle/>
          <a:p>
            <a:endParaRPr lang="en-US"/>
          </a:p>
        </p:txBody>
      </p:sp>
      <p:sp>
        <p:nvSpPr>
          <p:cNvPr id="62473" name="exstream_shape1821"/>
          <p:cNvSpPr>
            <a:spLocks noChangeArrowheads="1"/>
          </p:cNvSpPr>
          <p:nvPr/>
        </p:nvSpPr>
        <p:spPr bwMode="auto">
          <a:xfrm>
            <a:off x="1952625" y="3333750"/>
            <a:ext cx="428625" cy="85725"/>
          </a:xfrm>
          <a:custGeom>
            <a:avLst/>
            <a:gdLst>
              <a:gd name="T0" fmla="*/ 0 w 45"/>
              <a:gd name="T1" fmla="*/ 0 h 9"/>
              <a:gd name="T2" fmla="*/ 44 w 45"/>
              <a:gd name="T3" fmla="*/ 0 h 9"/>
              <a:gd name="T4" fmla="*/ 44 w 45"/>
              <a:gd name="T5" fmla="*/ 8 h 9"/>
              <a:gd name="T6" fmla="*/ 0 w 45"/>
              <a:gd name="T7" fmla="*/ 8 h 9"/>
              <a:gd name="T8" fmla="*/ 0 w 45"/>
              <a:gd name="T9" fmla="*/ 0 h 9"/>
            </a:gdLst>
            <a:ahLst/>
            <a:cxnLst>
              <a:cxn ang="0">
                <a:pos x="T0" y="T1"/>
              </a:cxn>
              <a:cxn ang="0">
                <a:pos x="T2" y="T3"/>
              </a:cxn>
              <a:cxn ang="0">
                <a:pos x="T4" y="T5"/>
              </a:cxn>
              <a:cxn ang="0">
                <a:pos x="T6" y="T7"/>
              </a:cxn>
              <a:cxn ang="0">
                <a:pos x="T8" y="T9"/>
              </a:cxn>
            </a:cxnLst>
            <a:rect l="0" t="0" r="r" b="b"/>
            <a:pathLst>
              <a:path w="45" h="9">
                <a:moveTo>
                  <a:pt x="0" y="0"/>
                </a:moveTo>
                <a:lnTo>
                  <a:pt x="44" y="0"/>
                </a:lnTo>
                <a:lnTo>
                  <a:pt x="44" y="8"/>
                </a:lnTo>
                <a:lnTo>
                  <a:pt x="0" y="8"/>
                </a:lnTo>
                <a:lnTo>
                  <a:pt x="0" y="0"/>
                </a:lnTo>
              </a:path>
            </a:pathLst>
          </a:custGeom>
          <a:solidFill>
            <a:srgbClr val="6191A3"/>
          </a:solidFill>
          <a:ln>
            <a:noFill/>
          </a:ln>
          <a:extLst>
            <a:ext uri="{91240B29-F687-4F45-9708-019B960494DF}">
              <a14:hiddenLine xmlns:a14="http://schemas.microsoft.com/office/drawing/2010/main" w="9525">
                <a:solidFill>
                  <a:srgbClr val="6191A3"/>
                </a:solidFill>
                <a:round/>
                <a:headEnd/>
                <a:tailEnd/>
              </a14:hiddenLine>
            </a:ext>
          </a:extLst>
        </p:spPr>
        <p:txBody>
          <a:bodyPr/>
          <a:lstStyle/>
          <a:p>
            <a:endParaRPr lang="en-US"/>
          </a:p>
        </p:txBody>
      </p:sp>
      <p:sp>
        <p:nvSpPr>
          <p:cNvPr id="62472" name="exstream_shape1822"/>
          <p:cNvSpPr>
            <a:spLocks noChangeArrowheads="1"/>
          </p:cNvSpPr>
          <p:nvPr/>
        </p:nvSpPr>
        <p:spPr bwMode="auto">
          <a:xfrm>
            <a:off x="2371725" y="3333750"/>
            <a:ext cx="428625" cy="28575"/>
          </a:xfrm>
          <a:custGeom>
            <a:avLst/>
            <a:gdLst>
              <a:gd name="T0" fmla="*/ 0 w 45"/>
              <a:gd name="T1" fmla="*/ 0 h 3"/>
              <a:gd name="T2" fmla="*/ 44 w 45"/>
              <a:gd name="T3" fmla="*/ 0 h 3"/>
              <a:gd name="T4" fmla="*/ 44 w 45"/>
              <a:gd name="T5" fmla="*/ 2 h 3"/>
              <a:gd name="T6" fmla="*/ 0 w 45"/>
              <a:gd name="T7" fmla="*/ 2 h 3"/>
              <a:gd name="T8" fmla="*/ 0 w 45"/>
              <a:gd name="T9" fmla="*/ 0 h 3"/>
            </a:gdLst>
            <a:ahLst/>
            <a:cxnLst>
              <a:cxn ang="0">
                <a:pos x="T0" y="T1"/>
              </a:cxn>
              <a:cxn ang="0">
                <a:pos x="T2" y="T3"/>
              </a:cxn>
              <a:cxn ang="0">
                <a:pos x="T4" y="T5"/>
              </a:cxn>
              <a:cxn ang="0">
                <a:pos x="T6" y="T7"/>
              </a:cxn>
              <a:cxn ang="0">
                <a:pos x="T8" y="T9"/>
              </a:cxn>
            </a:cxnLst>
            <a:rect l="0" t="0" r="r" b="b"/>
            <a:pathLst>
              <a:path w="45" h="3">
                <a:moveTo>
                  <a:pt x="0" y="0"/>
                </a:moveTo>
                <a:lnTo>
                  <a:pt x="44" y="0"/>
                </a:lnTo>
                <a:lnTo>
                  <a:pt x="44" y="2"/>
                </a:lnTo>
                <a:lnTo>
                  <a:pt x="0" y="2"/>
                </a:lnTo>
                <a:lnTo>
                  <a:pt x="0" y="0"/>
                </a:lnTo>
              </a:path>
            </a:pathLst>
          </a:custGeom>
          <a:solidFill>
            <a:srgbClr val="D9E6E8"/>
          </a:solidFill>
          <a:ln>
            <a:noFill/>
          </a:ln>
          <a:extLst>
            <a:ext uri="{91240B29-F687-4F45-9708-019B960494DF}">
              <a14:hiddenLine xmlns:a14="http://schemas.microsoft.com/office/drawing/2010/main" w="9525">
                <a:solidFill>
                  <a:srgbClr val="D9E6E8"/>
                </a:solidFill>
                <a:round/>
                <a:headEnd/>
                <a:tailEnd/>
              </a14:hiddenLine>
            </a:ext>
          </a:extLst>
        </p:spPr>
        <p:txBody>
          <a:bodyPr/>
          <a:lstStyle/>
          <a:p>
            <a:endParaRPr lang="en-US"/>
          </a:p>
        </p:txBody>
      </p:sp>
      <p:sp>
        <p:nvSpPr>
          <p:cNvPr id="62471" name="exstream_shape1823"/>
          <p:cNvSpPr>
            <a:spLocks noChangeArrowheads="1"/>
          </p:cNvSpPr>
          <p:nvPr/>
        </p:nvSpPr>
        <p:spPr bwMode="auto">
          <a:xfrm>
            <a:off x="2790825" y="3333750"/>
            <a:ext cx="428625" cy="762000"/>
          </a:xfrm>
          <a:custGeom>
            <a:avLst/>
            <a:gdLst>
              <a:gd name="T0" fmla="*/ 0 w 45"/>
              <a:gd name="T1" fmla="*/ 0 h 80"/>
              <a:gd name="T2" fmla="*/ 44 w 45"/>
              <a:gd name="T3" fmla="*/ 0 h 80"/>
              <a:gd name="T4" fmla="*/ 44 w 45"/>
              <a:gd name="T5" fmla="*/ 79 h 80"/>
              <a:gd name="T6" fmla="*/ 0 w 45"/>
              <a:gd name="T7" fmla="*/ 79 h 80"/>
              <a:gd name="T8" fmla="*/ 0 w 45"/>
              <a:gd name="T9" fmla="*/ 0 h 80"/>
            </a:gdLst>
            <a:ahLst/>
            <a:cxnLst>
              <a:cxn ang="0">
                <a:pos x="T0" y="T1"/>
              </a:cxn>
              <a:cxn ang="0">
                <a:pos x="T2" y="T3"/>
              </a:cxn>
              <a:cxn ang="0">
                <a:pos x="T4" y="T5"/>
              </a:cxn>
              <a:cxn ang="0">
                <a:pos x="T6" y="T7"/>
              </a:cxn>
              <a:cxn ang="0">
                <a:pos x="T8" y="T9"/>
              </a:cxn>
            </a:cxnLst>
            <a:rect l="0" t="0" r="r" b="b"/>
            <a:pathLst>
              <a:path w="45" h="80">
                <a:moveTo>
                  <a:pt x="0" y="0"/>
                </a:moveTo>
                <a:lnTo>
                  <a:pt x="44" y="0"/>
                </a:lnTo>
                <a:lnTo>
                  <a:pt x="44" y="79"/>
                </a:lnTo>
                <a:lnTo>
                  <a:pt x="0" y="79"/>
                </a:lnTo>
                <a:lnTo>
                  <a:pt x="0" y="0"/>
                </a:lnTo>
              </a:path>
            </a:pathLst>
          </a:custGeom>
          <a:solidFill>
            <a:srgbClr val="8AADBA"/>
          </a:solidFill>
          <a:ln>
            <a:noFill/>
          </a:ln>
          <a:extLst>
            <a:ext uri="{91240B29-F687-4F45-9708-019B960494DF}">
              <a14:hiddenLine xmlns:a14="http://schemas.microsoft.com/office/drawing/2010/main" w="9525">
                <a:solidFill>
                  <a:srgbClr val="8AADBA"/>
                </a:solidFill>
                <a:round/>
                <a:headEnd/>
                <a:tailEnd/>
              </a14:hiddenLine>
            </a:ext>
          </a:extLst>
        </p:spPr>
        <p:txBody>
          <a:bodyPr/>
          <a:lstStyle/>
          <a:p>
            <a:endParaRPr lang="en-US"/>
          </a:p>
        </p:txBody>
      </p:sp>
      <p:sp>
        <p:nvSpPr>
          <p:cNvPr id="62470" name="exstream_shape1824"/>
          <p:cNvSpPr>
            <a:spLocks noChangeArrowheads="1"/>
          </p:cNvSpPr>
          <p:nvPr/>
        </p:nvSpPr>
        <p:spPr bwMode="auto">
          <a:xfrm>
            <a:off x="3209925" y="3333750"/>
            <a:ext cx="428625" cy="752475"/>
          </a:xfrm>
          <a:custGeom>
            <a:avLst/>
            <a:gdLst>
              <a:gd name="T0" fmla="*/ 0 w 45"/>
              <a:gd name="T1" fmla="*/ 0 h 79"/>
              <a:gd name="T2" fmla="*/ 44 w 45"/>
              <a:gd name="T3" fmla="*/ 0 h 79"/>
              <a:gd name="T4" fmla="*/ 44 w 45"/>
              <a:gd name="T5" fmla="*/ 78 h 79"/>
              <a:gd name="T6" fmla="*/ 0 w 45"/>
              <a:gd name="T7" fmla="*/ 78 h 79"/>
              <a:gd name="T8" fmla="*/ 0 w 45"/>
              <a:gd name="T9" fmla="*/ 0 h 79"/>
            </a:gdLst>
            <a:ahLst/>
            <a:cxnLst>
              <a:cxn ang="0">
                <a:pos x="T0" y="T1"/>
              </a:cxn>
              <a:cxn ang="0">
                <a:pos x="T2" y="T3"/>
              </a:cxn>
              <a:cxn ang="0">
                <a:pos x="T4" y="T5"/>
              </a:cxn>
              <a:cxn ang="0">
                <a:pos x="T6" y="T7"/>
              </a:cxn>
              <a:cxn ang="0">
                <a:pos x="T8" y="T9"/>
              </a:cxn>
            </a:cxnLst>
            <a:rect l="0" t="0" r="r" b="b"/>
            <a:pathLst>
              <a:path w="45" h="79">
                <a:moveTo>
                  <a:pt x="0" y="0"/>
                </a:moveTo>
                <a:lnTo>
                  <a:pt x="44" y="0"/>
                </a:lnTo>
                <a:lnTo>
                  <a:pt x="44" y="78"/>
                </a:lnTo>
                <a:lnTo>
                  <a:pt x="0" y="78"/>
                </a:lnTo>
                <a:lnTo>
                  <a:pt x="0" y="0"/>
                </a:lnTo>
              </a:path>
            </a:pathLst>
          </a:custGeom>
          <a:solidFill>
            <a:srgbClr val="EAEAEA"/>
          </a:solidFill>
          <a:ln>
            <a:noFill/>
          </a:ln>
          <a:extLst>
            <a:ext uri="{91240B29-F687-4F45-9708-019B960494DF}">
              <a14:hiddenLine xmlns:a14="http://schemas.microsoft.com/office/drawing/2010/main" w="9525">
                <a:solidFill>
                  <a:srgbClr val="EAEAEA"/>
                </a:solidFill>
                <a:round/>
                <a:headEnd/>
                <a:tailEnd/>
              </a14:hiddenLine>
            </a:ext>
          </a:extLst>
        </p:spPr>
        <p:txBody>
          <a:bodyPr/>
          <a:lstStyle/>
          <a:p>
            <a:endParaRPr lang="en-US"/>
          </a:p>
        </p:txBody>
      </p:sp>
      <p:sp>
        <p:nvSpPr>
          <p:cNvPr id="62469" name="exstream_shape1825"/>
          <p:cNvSpPr>
            <a:spLocks noChangeArrowheads="1"/>
          </p:cNvSpPr>
          <p:nvPr/>
        </p:nvSpPr>
        <p:spPr bwMode="auto">
          <a:xfrm>
            <a:off x="3629025" y="3162300"/>
            <a:ext cx="428625" cy="180975"/>
          </a:xfrm>
          <a:custGeom>
            <a:avLst/>
            <a:gdLst>
              <a:gd name="T0" fmla="*/ 0 w 45"/>
              <a:gd name="T1" fmla="*/ 0 h 19"/>
              <a:gd name="T2" fmla="*/ 44 w 45"/>
              <a:gd name="T3" fmla="*/ 0 h 19"/>
              <a:gd name="T4" fmla="*/ 44 w 45"/>
              <a:gd name="T5" fmla="*/ 18 h 19"/>
              <a:gd name="T6" fmla="*/ 0 w 45"/>
              <a:gd name="T7" fmla="*/ 18 h 19"/>
              <a:gd name="T8" fmla="*/ 0 w 45"/>
              <a:gd name="T9" fmla="*/ 0 h 19"/>
            </a:gdLst>
            <a:ahLst/>
            <a:cxnLst>
              <a:cxn ang="0">
                <a:pos x="T0" y="T1"/>
              </a:cxn>
              <a:cxn ang="0">
                <a:pos x="T2" y="T3"/>
              </a:cxn>
              <a:cxn ang="0">
                <a:pos x="T4" y="T5"/>
              </a:cxn>
              <a:cxn ang="0">
                <a:pos x="T6" y="T7"/>
              </a:cxn>
              <a:cxn ang="0">
                <a:pos x="T8" y="T9"/>
              </a:cxn>
            </a:cxnLst>
            <a:rect l="0" t="0" r="r" b="b"/>
            <a:pathLst>
              <a:path w="45" h="19">
                <a:moveTo>
                  <a:pt x="0" y="0"/>
                </a:moveTo>
                <a:lnTo>
                  <a:pt x="44" y="0"/>
                </a:lnTo>
                <a:lnTo>
                  <a:pt x="44" y="18"/>
                </a:lnTo>
                <a:lnTo>
                  <a:pt x="0" y="18"/>
                </a:lnTo>
                <a:lnTo>
                  <a:pt x="0" y="0"/>
                </a:lnTo>
              </a:path>
            </a:pathLst>
          </a:custGeom>
          <a:solidFill>
            <a:srgbClr val="BBD7E3"/>
          </a:solidFill>
          <a:ln>
            <a:noFill/>
          </a:ln>
          <a:extLst>
            <a:ext uri="{91240B29-F687-4F45-9708-019B960494DF}">
              <a14:hiddenLine xmlns:a14="http://schemas.microsoft.com/office/drawing/2010/main" w="9525">
                <a:solidFill>
                  <a:srgbClr val="BBD7E3"/>
                </a:solidFill>
                <a:round/>
                <a:headEnd/>
                <a:tailEnd/>
              </a14:hiddenLine>
            </a:ext>
          </a:extLst>
        </p:spPr>
        <p:txBody>
          <a:bodyPr/>
          <a:lstStyle/>
          <a:p>
            <a:endParaRPr lang="en-US"/>
          </a:p>
        </p:txBody>
      </p:sp>
      <p:sp>
        <p:nvSpPr>
          <p:cNvPr id="62468" name="exstream_shape1826"/>
          <p:cNvSpPr>
            <a:spLocks noChangeArrowheads="1"/>
          </p:cNvSpPr>
          <p:nvPr/>
        </p:nvSpPr>
        <p:spPr bwMode="auto">
          <a:xfrm>
            <a:off x="685800" y="1685925"/>
            <a:ext cx="3752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Trend contribution</a:t>
            </a:r>
          </a:p>
        </p:txBody>
      </p:sp>
    </p:spTree>
    <p:extLst>
      <p:ext uri="{BB962C8B-B14F-4D97-AF65-F5344CB8AC3E}">
        <p14:creationId xmlns:p14="http://schemas.microsoft.com/office/powerpoint/2010/main" val="330052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96" name="exstream_shape939"/>
          <p:cNvSpPr>
            <a:spLocks noChangeArrowheads="1"/>
          </p:cNvSpPr>
          <p:nvPr/>
        </p:nvSpPr>
        <p:spPr bwMode="auto">
          <a:xfrm>
            <a:off x="1466850" y="4219575"/>
            <a:ext cx="104775" cy="19050"/>
          </a:xfrm>
          <a:custGeom>
            <a:avLst/>
            <a:gdLst>
              <a:gd name="T0" fmla="*/ 0 w 11"/>
              <a:gd name="T1" fmla="*/ 0 h 2"/>
              <a:gd name="T2" fmla="*/ 10 w 11"/>
              <a:gd name="T3" fmla="*/ 0 h 2"/>
              <a:gd name="T4" fmla="*/ 10 w 11"/>
              <a:gd name="T5" fmla="*/ 1 h 2"/>
              <a:gd name="T6" fmla="*/ 0 w 11"/>
              <a:gd name="T7" fmla="*/ 1 h 2"/>
              <a:gd name="T8" fmla="*/ 0 w 11"/>
              <a:gd name="T9" fmla="*/ 0 h 2"/>
            </a:gdLst>
            <a:ahLst/>
            <a:cxnLst>
              <a:cxn ang="0">
                <a:pos x="T0" y="T1"/>
              </a:cxn>
              <a:cxn ang="0">
                <a:pos x="T2" y="T3"/>
              </a:cxn>
              <a:cxn ang="0">
                <a:pos x="T4" y="T5"/>
              </a:cxn>
              <a:cxn ang="0">
                <a:pos x="T6" y="T7"/>
              </a:cxn>
              <a:cxn ang="0">
                <a:pos x="T8" y="T9"/>
              </a:cxn>
            </a:cxnLst>
            <a:rect l="0" t="0" r="r" b="b"/>
            <a:pathLst>
              <a:path w="11" h="2">
                <a:moveTo>
                  <a:pt x="0" y="0"/>
                </a:moveTo>
                <a:lnTo>
                  <a:pt x="10" y="0"/>
                </a:lnTo>
                <a:lnTo>
                  <a:pt x="10" y="1"/>
                </a:lnTo>
                <a:lnTo>
                  <a:pt x="0" y="1"/>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795" name="exstream_shape940"/>
          <p:cNvSpPr>
            <a:spLocks noChangeArrowheads="1"/>
          </p:cNvSpPr>
          <p:nvPr/>
        </p:nvSpPr>
        <p:spPr bwMode="auto">
          <a:xfrm>
            <a:off x="1562100" y="4191000"/>
            <a:ext cx="104775" cy="47625"/>
          </a:xfrm>
          <a:custGeom>
            <a:avLst/>
            <a:gdLst>
              <a:gd name="T0" fmla="*/ 0 w 11"/>
              <a:gd name="T1" fmla="*/ 0 h 5"/>
              <a:gd name="T2" fmla="*/ 10 w 11"/>
              <a:gd name="T3" fmla="*/ 0 h 5"/>
              <a:gd name="T4" fmla="*/ 10 w 11"/>
              <a:gd name="T5" fmla="*/ 4 h 5"/>
              <a:gd name="T6" fmla="*/ 0 w 11"/>
              <a:gd name="T7" fmla="*/ 4 h 5"/>
              <a:gd name="T8" fmla="*/ 0 w 11"/>
              <a:gd name="T9" fmla="*/ 0 h 5"/>
            </a:gdLst>
            <a:ahLst/>
            <a:cxnLst>
              <a:cxn ang="0">
                <a:pos x="T0" y="T1"/>
              </a:cxn>
              <a:cxn ang="0">
                <a:pos x="T2" y="T3"/>
              </a:cxn>
              <a:cxn ang="0">
                <a:pos x="T4" y="T5"/>
              </a:cxn>
              <a:cxn ang="0">
                <a:pos x="T6" y="T7"/>
              </a:cxn>
              <a:cxn ang="0">
                <a:pos x="T8" y="T9"/>
              </a:cxn>
            </a:cxnLst>
            <a:rect l="0" t="0" r="r" b="b"/>
            <a:pathLst>
              <a:path w="11" h="5">
                <a:moveTo>
                  <a:pt x="0" y="0"/>
                </a:moveTo>
                <a:lnTo>
                  <a:pt x="10" y="0"/>
                </a:lnTo>
                <a:lnTo>
                  <a:pt x="10" y="4"/>
                </a:lnTo>
                <a:lnTo>
                  <a:pt x="0" y="4"/>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794" name="exstream_shape941"/>
          <p:cNvSpPr>
            <a:spLocks noChangeArrowheads="1"/>
          </p:cNvSpPr>
          <p:nvPr/>
        </p:nvSpPr>
        <p:spPr bwMode="auto">
          <a:xfrm>
            <a:off x="1657350" y="4200525"/>
            <a:ext cx="104775" cy="38100"/>
          </a:xfrm>
          <a:custGeom>
            <a:avLst/>
            <a:gdLst>
              <a:gd name="T0" fmla="*/ 0 w 11"/>
              <a:gd name="T1" fmla="*/ 0 h 4"/>
              <a:gd name="T2" fmla="*/ 10 w 11"/>
              <a:gd name="T3" fmla="*/ 0 h 4"/>
              <a:gd name="T4" fmla="*/ 10 w 11"/>
              <a:gd name="T5" fmla="*/ 3 h 4"/>
              <a:gd name="T6" fmla="*/ 0 w 11"/>
              <a:gd name="T7" fmla="*/ 3 h 4"/>
              <a:gd name="T8" fmla="*/ 0 w 11"/>
              <a:gd name="T9" fmla="*/ 0 h 4"/>
            </a:gdLst>
            <a:ahLst/>
            <a:cxnLst>
              <a:cxn ang="0">
                <a:pos x="T0" y="T1"/>
              </a:cxn>
              <a:cxn ang="0">
                <a:pos x="T2" y="T3"/>
              </a:cxn>
              <a:cxn ang="0">
                <a:pos x="T4" y="T5"/>
              </a:cxn>
              <a:cxn ang="0">
                <a:pos x="T6" y="T7"/>
              </a:cxn>
              <a:cxn ang="0">
                <a:pos x="T8" y="T9"/>
              </a:cxn>
            </a:cxnLst>
            <a:rect l="0" t="0" r="r" b="b"/>
            <a:pathLst>
              <a:path w="11" h="4">
                <a:moveTo>
                  <a:pt x="0" y="0"/>
                </a:moveTo>
                <a:lnTo>
                  <a:pt x="10" y="0"/>
                </a:lnTo>
                <a:lnTo>
                  <a:pt x="10" y="3"/>
                </a:lnTo>
                <a:lnTo>
                  <a:pt x="0" y="3"/>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793" name="exstream_shape942"/>
          <p:cNvSpPr>
            <a:spLocks noChangeArrowheads="1"/>
          </p:cNvSpPr>
          <p:nvPr/>
        </p:nvSpPr>
        <p:spPr bwMode="auto">
          <a:xfrm>
            <a:off x="1809750" y="2495550"/>
            <a:ext cx="104775" cy="1743075"/>
          </a:xfrm>
          <a:custGeom>
            <a:avLst/>
            <a:gdLst>
              <a:gd name="T0" fmla="*/ 0 w 11"/>
              <a:gd name="T1" fmla="*/ 0 h 183"/>
              <a:gd name="T2" fmla="*/ 10 w 11"/>
              <a:gd name="T3" fmla="*/ 0 h 183"/>
              <a:gd name="T4" fmla="*/ 10 w 11"/>
              <a:gd name="T5" fmla="*/ 182 h 183"/>
              <a:gd name="T6" fmla="*/ 0 w 11"/>
              <a:gd name="T7" fmla="*/ 182 h 183"/>
              <a:gd name="T8" fmla="*/ 0 w 11"/>
              <a:gd name="T9" fmla="*/ 0 h 183"/>
            </a:gdLst>
            <a:ahLst/>
            <a:cxnLst>
              <a:cxn ang="0">
                <a:pos x="T0" y="T1"/>
              </a:cxn>
              <a:cxn ang="0">
                <a:pos x="T2" y="T3"/>
              </a:cxn>
              <a:cxn ang="0">
                <a:pos x="T4" y="T5"/>
              </a:cxn>
              <a:cxn ang="0">
                <a:pos x="T6" y="T7"/>
              </a:cxn>
              <a:cxn ang="0">
                <a:pos x="T8" y="T9"/>
              </a:cxn>
            </a:cxnLst>
            <a:rect l="0" t="0" r="r" b="b"/>
            <a:pathLst>
              <a:path w="11" h="183">
                <a:moveTo>
                  <a:pt x="0" y="0"/>
                </a:moveTo>
                <a:lnTo>
                  <a:pt x="10" y="0"/>
                </a:lnTo>
                <a:lnTo>
                  <a:pt x="10" y="182"/>
                </a:lnTo>
                <a:lnTo>
                  <a:pt x="0" y="182"/>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792" name="exstream_shape943"/>
          <p:cNvSpPr>
            <a:spLocks noChangeArrowheads="1"/>
          </p:cNvSpPr>
          <p:nvPr/>
        </p:nvSpPr>
        <p:spPr bwMode="auto">
          <a:xfrm>
            <a:off x="1905000" y="2486025"/>
            <a:ext cx="104775" cy="1752600"/>
          </a:xfrm>
          <a:custGeom>
            <a:avLst/>
            <a:gdLst>
              <a:gd name="T0" fmla="*/ 0 w 11"/>
              <a:gd name="T1" fmla="*/ 0 h 184"/>
              <a:gd name="T2" fmla="*/ 10 w 11"/>
              <a:gd name="T3" fmla="*/ 0 h 184"/>
              <a:gd name="T4" fmla="*/ 10 w 11"/>
              <a:gd name="T5" fmla="*/ 183 h 184"/>
              <a:gd name="T6" fmla="*/ 0 w 11"/>
              <a:gd name="T7" fmla="*/ 183 h 184"/>
              <a:gd name="T8" fmla="*/ 0 w 11"/>
              <a:gd name="T9" fmla="*/ 0 h 184"/>
            </a:gdLst>
            <a:ahLst/>
            <a:cxnLst>
              <a:cxn ang="0">
                <a:pos x="T0" y="T1"/>
              </a:cxn>
              <a:cxn ang="0">
                <a:pos x="T2" y="T3"/>
              </a:cxn>
              <a:cxn ang="0">
                <a:pos x="T4" y="T5"/>
              </a:cxn>
              <a:cxn ang="0">
                <a:pos x="T6" y="T7"/>
              </a:cxn>
              <a:cxn ang="0">
                <a:pos x="T8" y="T9"/>
              </a:cxn>
            </a:cxnLst>
            <a:rect l="0" t="0" r="r" b="b"/>
            <a:pathLst>
              <a:path w="11" h="184">
                <a:moveTo>
                  <a:pt x="0" y="0"/>
                </a:moveTo>
                <a:lnTo>
                  <a:pt x="10" y="0"/>
                </a:lnTo>
                <a:lnTo>
                  <a:pt x="10" y="183"/>
                </a:lnTo>
                <a:lnTo>
                  <a:pt x="0" y="183"/>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791" name="exstream_shape944"/>
          <p:cNvSpPr>
            <a:spLocks noChangeArrowheads="1"/>
          </p:cNvSpPr>
          <p:nvPr/>
        </p:nvSpPr>
        <p:spPr bwMode="auto">
          <a:xfrm>
            <a:off x="2000250" y="2800350"/>
            <a:ext cx="104775" cy="1438275"/>
          </a:xfrm>
          <a:custGeom>
            <a:avLst/>
            <a:gdLst>
              <a:gd name="T0" fmla="*/ 0 w 11"/>
              <a:gd name="T1" fmla="*/ 0 h 151"/>
              <a:gd name="T2" fmla="*/ 10 w 11"/>
              <a:gd name="T3" fmla="*/ 0 h 151"/>
              <a:gd name="T4" fmla="*/ 10 w 11"/>
              <a:gd name="T5" fmla="*/ 150 h 151"/>
              <a:gd name="T6" fmla="*/ 0 w 11"/>
              <a:gd name="T7" fmla="*/ 150 h 151"/>
              <a:gd name="T8" fmla="*/ 0 w 11"/>
              <a:gd name="T9" fmla="*/ 0 h 151"/>
            </a:gdLst>
            <a:ahLst/>
            <a:cxnLst>
              <a:cxn ang="0">
                <a:pos x="T0" y="T1"/>
              </a:cxn>
              <a:cxn ang="0">
                <a:pos x="T2" y="T3"/>
              </a:cxn>
              <a:cxn ang="0">
                <a:pos x="T4" y="T5"/>
              </a:cxn>
              <a:cxn ang="0">
                <a:pos x="T6" y="T7"/>
              </a:cxn>
              <a:cxn ang="0">
                <a:pos x="T8" y="T9"/>
              </a:cxn>
            </a:cxnLst>
            <a:rect l="0" t="0" r="r" b="b"/>
            <a:pathLst>
              <a:path w="11" h="151">
                <a:moveTo>
                  <a:pt x="0" y="0"/>
                </a:moveTo>
                <a:lnTo>
                  <a:pt x="10" y="0"/>
                </a:lnTo>
                <a:lnTo>
                  <a:pt x="10" y="150"/>
                </a:lnTo>
                <a:lnTo>
                  <a:pt x="0" y="150"/>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790" name="exstream_shape945"/>
          <p:cNvSpPr>
            <a:spLocks noChangeArrowheads="1"/>
          </p:cNvSpPr>
          <p:nvPr/>
        </p:nvSpPr>
        <p:spPr bwMode="auto">
          <a:xfrm>
            <a:off x="2162175" y="3505200"/>
            <a:ext cx="104775" cy="733425"/>
          </a:xfrm>
          <a:custGeom>
            <a:avLst/>
            <a:gdLst>
              <a:gd name="T0" fmla="*/ 0 w 11"/>
              <a:gd name="T1" fmla="*/ 0 h 77"/>
              <a:gd name="T2" fmla="*/ 10 w 11"/>
              <a:gd name="T3" fmla="*/ 0 h 77"/>
              <a:gd name="T4" fmla="*/ 10 w 11"/>
              <a:gd name="T5" fmla="*/ 76 h 77"/>
              <a:gd name="T6" fmla="*/ 0 w 11"/>
              <a:gd name="T7" fmla="*/ 76 h 77"/>
              <a:gd name="T8" fmla="*/ 0 w 11"/>
              <a:gd name="T9" fmla="*/ 0 h 77"/>
            </a:gdLst>
            <a:ahLst/>
            <a:cxnLst>
              <a:cxn ang="0">
                <a:pos x="T0" y="T1"/>
              </a:cxn>
              <a:cxn ang="0">
                <a:pos x="T2" y="T3"/>
              </a:cxn>
              <a:cxn ang="0">
                <a:pos x="T4" y="T5"/>
              </a:cxn>
              <a:cxn ang="0">
                <a:pos x="T6" y="T7"/>
              </a:cxn>
              <a:cxn ang="0">
                <a:pos x="T8" y="T9"/>
              </a:cxn>
            </a:cxnLst>
            <a:rect l="0" t="0" r="r" b="b"/>
            <a:pathLst>
              <a:path w="11" h="77">
                <a:moveTo>
                  <a:pt x="0" y="0"/>
                </a:moveTo>
                <a:lnTo>
                  <a:pt x="10" y="0"/>
                </a:lnTo>
                <a:lnTo>
                  <a:pt x="10" y="76"/>
                </a:lnTo>
                <a:lnTo>
                  <a:pt x="0" y="76"/>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789" name="exstream_shape946"/>
          <p:cNvSpPr>
            <a:spLocks noChangeArrowheads="1"/>
          </p:cNvSpPr>
          <p:nvPr/>
        </p:nvSpPr>
        <p:spPr bwMode="auto">
          <a:xfrm>
            <a:off x="2257425" y="3457575"/>
            <a:ext cx="104775" cy="781050"/>
          </a:xfrm>
          <a:custGeom>
            <a:avLst/>
            <a:gdLst>
              <a:gd name="T0" fmla="*/ 0 w 11"/>
              <a:gd name="T1" fmla="*/ 0 h 82"/>
              <a:gd name="T2" fmla="*/ 10 w 11"/>
              <a:gd name="T3" fmla="*/ 0 h 82"/>
              <a:gd name="T4" fmla="*/ 10 w 11"/>
              <a:gd name="T5" fmla="*/ 81 h 82"/>
              <a:gd name="T6" fmla="*/ 0 w 11"/>
              <a:gd name="T7" fmla="*/ 81 h 82"/>
              <a:gd name="T8" fmla="*/ 0 w 11"/>
              <a:gd name="T9" fmla="*/ 0 h 82"/>
            </a:gdLst>
            <a:ahLst/>
            <a:cxnLst>
              <a:cxn ang="0">
                <a:pos x="T0" y="T1"/>
              </a:cxn>
              <a:cxn ang="0">
                <a:pos x="T2" y="T3"/>
              </a:cxn>
              <a:cxn ang="0">
                <a:pos x="T4" y="T5"/>
              </a:cxn>
              <a:cxn ang="0">
                <a:pos x="T6" y="T7"/>
              </a:cxn>
              <a:cxn ang="0">
                <a:pos x="T8" y="T9"/>
              </a:cxn>
            </a:cxnLst>
            <a:rect l="0" t="0" r="r" b="b"/>
            <a:pathLst>
              <a:path w="11" h="82">
                <a:moveTo>
                  <a:pt x="0" y="0"/>
                </a:moveTo>
                <a:lnTo>
                  <a:pt x="10" y="0"/>
                </a:lnTo>
                <a:lnTo>
                  <a:pt x="10" y="81"/>
                </a:lnTo>
                <a:lnTo>
                  <a:pt x="0" y="81"/>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788" name="exstream_shape947"/>
          <p:cNvSpPr>
            <a:spLocks noChangeArrowheads="1"/>
          </p:cNvSpPr>
          <p:nvPr/>
        </p:nvSpPr>
        <p:spPr bwMode="auto">
          <a:xfrm>
            <a:off x="2352675" y="3181350"/>
            <a:ext cx="104775" cy="1057275"/>
          </a:xfrm>
          <a:custGeom>
            <a:avLst/>
            <a:gdLst>
              <a:gd name="T0" fmla="*/ 0 w 11"/>
              <a:gd name="T1" fmla="*/ 0 h 111"/>
              <a:gd name="T2" fmla="*/ 10 w 11"/>
              <a:gd name="T3" fmla="*/ 0 h 111"/>
              <a:gd name="T4" fmla="*/ 10 w 11"/>
              <a:gd name="T5" fmla="*/ 110 h 111"/>
              <a:gd name="T6" fmla="*/ 0 w 11"/>
              <a:gd name="T7" fmla="*/ 110 h 111"/>
              <a:gd name="T8" fmla="*/ 0 w 11"/>
              <a:gd name="T9" fmla="*/ 0 h 111"/>
            </a:gdLst>
            <a:ahLst/>
            <a:cxnLst>
              <a:cxn ang="0">
                <a:pos x="T0" y="T1"/>
              </a:cxn>
              <a:cxn ang="0">
                <a:pos x="T2" y="T3"/>
              </a:cxn>
              <a:cxn ang="0">
                <a:pos x="T4" y="T5"/>
              </a:cxn>
              <a:cxn ang="0">
                <a:pos x="T6" y="T7"/>
              </a:cxn>
              <a:cxn ang="0">
                <a:pos x="T8" y="T9"/>
              </a:cxn>
            </a:cxnLst>
            <a:rect l="0" t="0" r="r" b="b"/>
            <a:pathLst>
              <a:path w="11" h="111">
                <a:moveTo>
                  <a:pt x="0" y="0"/>
                </a:moveTo>
                <a:lnTo>
                  <a:pt x="10" y="0"/>
                </a:lnTo>
                <a:lnTo>
                  <a:pt x="10" y="110"/>
                </a:lnTo>
                <a:lnTo>
                  <a:pt x="0" y="110"/>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787" name="exstream_shape948"/>
          <p:cNvSpPr>
            <a:spLocks noChangeArrowheads="1"/>
          </p:cNvSpPr>
          <p:nvPr/>
        </p:nvSpPr>
        <p:spPr bwMode="auto">
          <a:xfrm>
            <a:off x="2505075" y="3667125"/>
            <a:ext cx="104775" cy="571500"/>
          </a:xfrm>
          <a:custGeom>
            <a:avLst/>
            <a:gdLst>
              <a:gd name="T0" fmla="*/ 0 w 11"/>
              <a:gd name="T1" fmla="*/ 0 h 60"/>
              <a:gd name="T2" fmla="*/ 10 w 11"/>
              <a:gd name="T3" fmla="*/ 0 h 60"/>
              <a:gd name="T4" fmla="*/ 10 w 11"/>
              <a:gd name="T5" fmla="*/ 59 h 60"/>
              <a:gd name="T6" fmla="*/ 0 w 11"/>
              <a:gd name="T7" fmla="*/ 59 h 60"/>
              <a:gd name="T8" fmla="*/ 0 w 11"/>
              <a:gd name="T9" fmla="*/ 0 h 60"/>
            </a:gdLst>
            <a:ahLst/>
            <a:cxnLst>
              <a:cxn ang="0">
                <a:pos x="T0" y="T1"/>
              </a:cxn>
              <a:cxn ang="0">
                <a:pos x="T2" y="T3"/>
              </a:cxn>
              <a:cxn ang="0">
                <a:pos x="T4" y="T5"/>
              </a:cxn>
              <a:cxn ang="0">
                <a:pos x="T6" y="T7"/>
              </a:cxn>
              <a:cxn ang="0">
                <a:pos x="T8" y="T9"/>
              </a:cxn>
            </a:cxnLst>
            <a:rect l="0" t="0" r="r" b="b"/>
            <a:pathLst>
              <a:path w="11" h="60">
                <a:moveTo>
                  <a:pt x="0" y="0"/>
                </a:moveTo>
                <a:lnTo>
                  <a:pt x="10" y="0"/>
                </a:lnTo>
                <a:lnTo>
                  <a:pt x="10" y="59"/>
                </a:lnTo>
                <a:lnTo>
                  <a:pt x="0" y="59"/>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786" name="exstream_shape949"/>
          <p:cNvSpPr>
            <a:spLocks noChangeArrowheads="1"/>
          </p:cNvSpPr>
          <p:nvPr/>
        </p:nvSpPr>
        <p:spPr bwMode="auto">
          <a:xfrm>
            <a:off x="2600325" y="3533775"/>
            <a:ext cx="104775" cy="704850"/>
          </a:xfrm>
          <a:custGeom>
            <a:avLst/>
            <a:gdLst>
              <a:gd name="T0" fmla="*/ 0 w 11"/>
              <a:gd name="T1" fmla="*/ 0 h 74"/>
              <a:gd name="T2" fmla="*/ 10 w 11"/>
              <a:gd name="T3" fmla="*/ 0 h 74"/>
              <a:gd name="T4" fmla="*/ 10 w 11"/>
              <a:gd name="T5" fmla="*/ 73 h 74"/>
              <a:gd name="T6" fmla="*/ 0 w 11"/>
              <a:gd name="T7" fmla="*/ 73 h 74"/>
              <a:gd name="T8" fmla="*/ 0 w 11"/>
              <a:gd name="T9" fmla="*/ 0 h 74"/>
            </a:gdLst>
            <a:ahLst/>
            <a:cxnLst>
              <a:cxn ang="0">
                <a:pos x="T0" y="T1"/>
              </a:cxn>
              <a:cxn ang="0">
                <a:pos x="T2" y="T3"/>
              </a:cxn>
              <a:cxn ang="0">
                <a:pos x="T4" y="T5"/>
              </a:cxn>
              <a:cxn ang="0">
                <a:pos x="T6" y="T7"/>
              </a:cxn>
              <a:cxn ang="0">
                <a:pos x="T8" y="T9"/>
              </a:cxn>
            </a:cxnLst>
            <a:rect l="0" t="0" r="r" b="b"/>
            <a:pathLst>
              <a:path w="11" h="74">
                <a:moveTo>
                  <a:pt x="0" y="0"/>
                </a:moveTo>
                <a:lnTo>
                  <a:pt x="10" y="0"/>
                </a:lnTo>
                <a:lnTo>
                  <a:pt x="10" y="73"/>
                </a:lnTo>
                <a:lnTo>
                  <a:pt x="0" y="73"/>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785" name="exstream_shape950"/>
          <p:cNvSpPr>
            <a:spLocks noChangeArrowheads="1"/>
          </p:cNvSpPr>
          <p:nvPr/>
        </p:nvSpPr>
        <p:spPr bwMode="auto">
          <a:xfrm>
            <a:off x="2695575" y="3314700"/>
            <a:ext cx="104775" cy="923925"/>
          </a:xfrm>
          <a:custGeom>
            <a:avLst/>
            <a:gdLst>
              <a:gd name="T0" fmla="*/ 0 w 11"/>
              <a:gd name="T1" fmla="*/ 0 h 97"/>
              <a:gd name="T2" fmla="*/ 10 w 11"/>
              <a:gd name="T3" fmla="*/ 0 h 97"/>
              <a:gd name="T4" fmla="*/ 10 w 11"/>
              <a:gd name="T5" fmla="*/ 96 h 97"/>
              <a:gd name="T6" fmla="*/ 0 w 11"/>
              <a:gd name="T7" fmla="*/ 96 h 97"/>
              <a:gd name="T8" fmla="*/ 0 w 11"/>
              <a:gd name="T9" fmla="*/ 0 h 97"/>
            </a:gdLst>
            <a:ahLst/>
            <a:cxnLst>
              <a:cxn ang="0">
                <a:pos x="T0" y="T1"/>
              </a:cxn>
              <a:cxn ang="0">
                <a:pos x="T2" y="T3"/>
              </a:cxn>
              <a:cxn ang="0">
                <a:pos x="T4" y="T5"/>
              </a:cxn>
              <a:cxn ang="0">
                <a:pos x="T6" y="T7"/>
              </a:cxn>
              <a:cxn ang="0">
                <a:pos x="T8" y="T9"/>
              </a:cxn>
            </a:cxnLst>
            <a:rect l="0" t="0" r="r" b="b"/>
            <a:pathLst>
              <a:path w="11" h="97">
                <a:moveTo>
                  <a:pt x="0" y="0"/>
                </a:moveTo>
                <a:lnTo>
                  <a:pt x="10" y="0"/>
                </a:lnTo>
                <a:lnTo>
                  <a:pt x="10" y="96"/>
                </a:lnTo>
                <a:lnTo>
                  <a:pt x="0" y="96"/>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784" name="exstream_shape951"/>
          <p:cNvSpPr>
            <a:spLocks noChangeArrowheads="1"/>
          </p:cNvSpPr>
          <p:nvPr/>
        </p:nvSpPr>
        <p:spPr bwMode="auto">
          <a:xfrm>
            <a:off x="2857500" y="2667000"/>
            <a:ext cx="104775" cy="1571625"/>
          </a:xfrm>
          <a:custGeom>
            <a:avLst/>
            <a:gdLst>
              <a:gd name="T0" fmla="*/ 0 w 11"/>
              <a:gd name="T1" fmla="*/ 0 h 165"/>
              <a:gd name="T2" fmla="*/ 10 w 11"/>
              <a:gd name="T3" fmla="*/ 0 h 165"/>
              <a:gd name="T4" fmla="*/ 10 w 11"/>
              <a:gd name="T5" fmla="*/ 164 h 165"/>
              <a:gd name="T6" fmla="*/ 0 w 11"/>
              <a:gd name="T7" fmla="*/ 164 h 165"/>
              <a:gd name="T8" fmla="*/ 0 w 11"/>
              <a:gd name="T9" fmla="*/ 0 h 165"/>
            </a:gdLst>
            <a:ahLst/>
            <a:cxnLst>
              <a:cxn ang="0">
                <a:pos x="T0" y="T1"/>
              </a:cxn>
              <a:cxn ang="0">
                <a:pos x="T2" y="T3"/>
              </a:cxn>
              <a:cxn ang="0">
                <a:pos x="T4" y="T5"/>
              </a:cxn>
              <a:cxn ang="0">
                <a:pos x="T6" y="T7"/>
              </a:cxn>
              <a:cxn ang="0">
                <a:pos x="T8" y="T9"/>
              </a:cxn>
            </a:cxnLst>
            <a:rect l="0" t="0" r="r" b="b"/>
            <a:pathLst>
              <a:path w="11" h="165">
                <a:moveTo>
                  <a:pt x="0" y="0"/>
                </a:moveTo>
                <a:lnTo>
                  <a:pt x="10" y="0"/>
                </a:lnTo>
                <a:lnTo>
                  <a:pt x="10" y="164"/>
                </a:lnTo>
                <a:lnTo>
                  <a:pt x="0" y="164"/>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783" name="exstream_shape952"/>
          <p:cNvSpPr>
            <a:spLocks noChangeArrowheads="1"/>
          </p:cNvSpPr>
          <p:nvPr/>
        </p:nvSpPr>
        <p:spPr bwMode="auto">
          <a:xfrm>
            <a:off x="2952750" y="2781300"/>
            <a:ext cx="104775" cy="1457325"/>
          </a:xfrm>
          <a:custGeom>
            <a:avLst/>
            <a:gdLst>
              <a:gd name="T0" fmla="*/ 0 w 11"/>
              <a:gd name="T1" fmla="*/ 0 h 153"/>
              <a:gd name="T2" fmla="*/ 10 w 11"/>
              <a:gd name="T3" fmla="*/ 0 h 153"/>
              <a:gd name="T4" fmla="*/ 10 w 11"/>
              <a:gd name="T5" fmla="*/ 152 h 153"/>
              <a:gd name="T6" fmla="*/ 0 w 11"/>
              <a:gd name="T7" fmla="*/ 152 h 153"/>
              <a:gd name="T8" fmla="*/ 0 w 11"/>
              <a:gd name="T9" fmla="*/ 0 h 153"/>
            </a:gdLst>
            <a:ahLst/>
            <a:cxnLst>
              <a:cxn ang="0">
                <a:pos x="T0" y="T1"/>
              </a:cxn>
              <a:cxn ang="0">
                <a:pos x="T2" y="T3"/>
              </a:cxn>
              <a:cxn ang="0">
                <a:pos x="T4" y="T5"/>
              </a:cxn>
              <a:cxn ang="0">
                <a:pos x="T6" y="T7"/>
              </a:cxn>
              <a:cxn ang="0">
                <a:pos x="T8" y="T9"/>
              </a:cxn>
            </a:cxnLst>
            <a:rect l="0" t="0" r="r" b="b"/>
            <a:pathLst>
              <a:path w="11" h="153">
                <a:moveTo>
                  <a:pt x="0" y="0"/>
                </a:moveTo>
                <a:lnTo>
                  <a:pt x="10" y="0"/>
                </a:lnTo>
                <a:lnTo>
                  <a:pt x="10" y="152"/>
                </a:lnTo>
                <a:lnTo>
                  <a:pt x="0" y="15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782" name="exstream_shape953"/>
          <p:cNvSpPr>
            <a:spLocks noChangeArrowheads="1"/>
          </p:cNvSpPr>
          <p:nvPr/>
        </p:nvSpPr>
        <p:spPr bwMode="auto">
          <a:xfrm>
            <a:off x="3048000" y="3133725"/>
            <a:ext cx="104775" cy="1104900"/>
          </a:xfrm>
          <a:custGeom>
            <a:avLst/>
            <a:gdLst>
              <a:gd name="T0" fmla="*/ 0 w 11"/>
              <a:gd name="T1" fmla="*/ 0 h 116"/>
              <a:gd name="T2" fmla="*/ 10 w 11"/>
              <a:gd name="T3" fmla="*/ 0 h 116"/>
              <a:gd name="T4" fmla="*/ 10 w 11"/>
              <a:gd name="T5" fmla="*/ 115 h 116"/>
              <a:gd name="T6" fmla="*/ 0 w 11"/>
              <a:gd name="T7" fmla="*/ 115 h 116"/>
              <a:gd name="T8" fmla="*/ 0 w 11"/>
              <a:gd name="T9" fmla="*/ 0 h 116"/>
            </a:gdLst>
            <a:ahLst/>
            <a:cxnLst>
              <a:cxn ang="0">
                <a:pos x="T0" y="T1"/>
              </a:cxn>
              <a:cxn ang="0">
                <a:pos x="T2" y="T3"/>
              </a:cxn>
              <a:cxn ang="0">
                <a:pos x="T4" y="T5"/>
              </a:cxn>
              <a:cxn ang="0">
                <a:pos x="T6" y="T7"/>
              </a:cxn>
              <a:cxn ang="0">
                <a:pos x="T8" y="T9"/>
              </a:cxn>
            </a:cxnLst>
            <a:rect l="0" t="0" r="r" b="b"/>
            <a:pathLst>
              <a:path w="11" h="116">
                <a:moveTo>
                  <a:pt x="0" y="0"/>
                </a:moveTo>
                <a:lnTo>
                  <a:pt x="10" y="0"/>
                </a:lnTo>
                <a:lnTo>
                  <a:pt x="10" y="115"/>
                </a:lnTo>
                <a:lnTo>
                  <a:pt x="0" y="115"/>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781" name="exstream_shape954"/>
          <p:cNvSpPr>
            <a:spLocks noChangeArrowheads="1"/>
          </p:cNvSpPr>
          <p:nvPr/>
        </p:nvSpPr>
        <p:spPr bwMode="auto">
          <a:xfrm>
            <a:off x="3200400" y="3429000"/>
            <a:ext cx="104775" cy="809625"/>
          </a:xfrm>
          <a:custGeom>
            <a:avLst/>
            <a:gdLst>
              <a:gd name="T0" fmla="*/ 0 w 11"/>
              <a:gd name="T1" fmla="*/ 0 h 85"/>
              <a:gd name="T2" fmla="*/ 10 w 11"/>
              <a:gd name="T3" fmla="*/ 0 h 85"/>
              <a:gd name="T4" fmla="*/ 10 w 11"/>
              <a:gd name="T5" fmla="*/ 84 h 85"/>
              <a:gd name="T6" fmla="*/ 0 w 11"/>
              <a:gd name="T7" fmla="*/ 84 h 85"/>
              <a:gd name="T8" fmla="*/ 0 w 11"/>
              <a:gd name="T9" fmla="*/ 0 h 85"/>
            </a:gdLst>
            <a:ahLst/>
            <a:cxnLst>
              <a:cxn ang="0">
                <a:pos x="T0" y="T1"/>
              </a:cxn>
              <a:cxn ang="0">
                <a:pos x="T2" y="T3"/>
              </a:cxn>
              <a:cxn ang="0">
                <a:pos x="T4" y="T5"/>
              </a:cxn>
              <a:cxn ang="0">
                <a:pos x="T6" y="T7"/>
              </a:cxn>
              <a:cxn ang="0">
                <a:pos x="T8" y="T9"/>
              </a:cxn>
            </a:cxnLst>
            <a:rect l="0" t="0" r="r" b="b"/>
            <a:pathLst>
              <a:path w="11" h="85">
                <a:moveTo>
                  <a:pt x="0" y="0"/>
                </a:moveTo>
                <a:lnTo>
                  <a:pt x="10" y="0"/>
                </a:lnTo>
                <a:lnTo>
                  <a:pt x="10" y="84"/>
                </a:lnTo>
                <a:lnTo>
                  <a:pt x="0" y="84"/>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780" name="exstream_shape955"/>
          <p:cNvSpPr>
            <a:spLocks noChangeArrowheads="1"/>
          </p:cNvSpPr>
          <p:nvPr/>
        </p:nvSpPr>
        <p:spPr bwMode="auto">
          <a:xfrm>
            <a:off x="3295650" y="3495675"/>
            <a:ext cx="104775" cy="742950"/>
          </a:xfrm>
          <a:custGeom>
            <a:avLst/>
            <a:gdLst>
              <a:gd name="T0" fmla="*/ 0 w 11"/>
              <a:gd name="T1" fmla="*/ 0 h 78"/>
              <a:gd name="T2" fmla="*/ 10 w 11"/>
              <a:gd name="T3" fmla="*/ 0 h 78"/>
              <a:gd name="T4" fmla="*/ 10 w 11"/>
              <a:gd name="T5" fmla="*/ 77 h 78"/>
              <a:gd name="T6" fmla="*/ 0 w 11"/>
              <a:gd name="T7" fmla="*/ 77 h 78"/>
              <a:gd name="T8" fmla="*/ 0 w 11"/>
              <a:gd name="T9" fmla="*/ 0 h 78"/>
            </a:gdLst>
            <a:ahLst/>
            <a:cxnLst>
              <a:cxn ang="0">
                <a:pos x="T0" y="T1"/>
              </a:cxn>
              <a:cxn ang="0">
                <a:pos x="T2" y="T3"/>
              </a:cxn>
              <a:cxn ang="0">
                <a:pos x="T4" y="T5"/>
              </a:cxn>
              <a:cxn ang="0">
                <a:pos x="T6" y="T7"/>
              </a:cxn>
              <a:cxn ang="0">
                <a:pos x="T8" y="T9"/>
              </a:cxn>
            </a:cxnLst>
            <a:rect l="0" t="0" r="r" b="b"/>
            <a:pathLst>
              <a:path w="11" h="78">
                <a:moveTo>
                  <a:pt x="0" y="0"/>
                </a:moveTo>
                <a:lnTo>
                  <a:pt x="10" y="0"/>
                </a:lnTo>
                <a:lnTo>
                  <a:pt x="10" y="77"/>
                </a:lnTo>
                <a:lnTo>
                  <a:pt x="0" y="77"/>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779" name="exstream_shape956"/>
          <p:cNvSpPr>
            <a:spLocks noChangeArrowheads="1"/>
          </p:cNvSpPr>
          <p:nvPr/>
        </p:nvSpPr>
        <p:spPr bwMode="auto">
          <a:xfrm>
            <a:off x="3390900" y="3171825"/>
            <a:ext cx="104775" cy="1066800"/>
          </a:xfrm>
          <a:custGeom>
            <a:avLst/>
            <a:gdLst>
              <a:gd name="T0" fmla="*/ 0 w 11"/>
              <a:gd name="T1" fmla="*/ 0 h 112"/>
              <a:gd name="T2" fmla="*/ 10 w 11"/>
              <a:gd name="T3" fmla="*/ 0 h 112"/>
              <a:gd name="T4" fmla="*/ 10 w 11"/>
              <a:gd name="T5" fmla="*/ 111 h 112"/>
              <a:gd name="T6" fmla="*/ 0 w 11"/>
              <a:gd name="T7" fmla="*/ 111 h 112"/>
              <a:gd name="T8" fmla="*/ 0 w 11"/>
              <a:gd name="T9" fmla="*/ 0 h 112"/>
            </a:gdLst>
            <a:ahLst/>
            <a:cxnLst>
              <a:cxn ang="0">
                <a:pos x="T0" y="T1"/>
              </a:cxn>
              <a:cxn ang="0">
                <a:pos x="T2" y="T3"/>
              </a:cxn>
              <a:cxn ang="0">
                <a:pos x="T4" y="T5"/>
              </a:cxn>
              <a:cxn ang="0">
                <a:pos x="T6" y="T7"/>
              </a:cxn>
              <a:cxn ang="0">
                <a:pos x="T8" y="T9"/>
              </a:cxn>
            </a:cxnLst>
            <a:rect l="0" t="0" r="r" b="b"/>
            <a:pathLst>
              <a:path w="11" h="112">
                <a:moveTo>
                  <a:pt x="0" y="0"/>
                </a:moveTo>
                <a:lnTo>
                  <a:pt x="10" y="0"/>
                </a:lnTo>
                <a:lnTo>
                  <a:pt x="10" y="111"/>
                </a:lnTo>
                <a:lnTo>
                  <a:pt x="0" y="111"/>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778" name="exstream_shape957"/>
          <p:cNvSpPr>
            <a:spLocks noChangeArrowheads="1"/>
          </p:cNvSpPr>
          <p:nvPr/>
        </p:nvSpPr>
        <p:spPr bwMode="auto">
          <a:xfrm>
            <a:off x="3552825" y="3848100"/>
            <a:ext cx="104775" cy="390525"/>
          </a:xfrm>
          <a:custGeom>
            <a:avLst/>
            <a:gdLst>
              <a:gd name="T0" fmla="*/ 0 w 11"/>
              <a:gd name="T1" fmla="*/ 0 h 41"/>
              <a:gd name="T2" fmla="*/ 10 w 11"/>
              <a:gd name="T3" fmla="*/ 0 h 41"/>
              <a:gd name="T4" fmla="*/ 10 w 11"/>
              <a:gd name="T5" fmla="*/ 40 h 41"/>
              <a:gd name="T6" fmla="*/ 0 w 11"/>
              <a:gd name="T7" fmla="*/ 40 h 41"/>
              <a:gd name="T8" fmla="*/ 0 w 11"/>
              <a:gd name="T9" fmla="*/ 0 h 41"/>
            </a:gdLst>
            <a:ahLst/>
            <a:cxnLst>
              <a:cxn ang="0">
                <a:pos x="T0" y="T1"/>
              </a:cxn>
              <a:cxn ang="0">
                <a:pos x="T2" y="T3"/>
              </a:cxn>
              <a:cxn ang="0">
                <a:pos x="T4" y="T5"/>
              </a:cxn>
              <a:cxn ang="0">
                <a:pos x="T6" y="T7"/>
              </a:cxn>
              <a:cxn ang="0">
                <a:pos x="T8" y="T9"/>
              </a:cxn>
            </a:cxnLst>
            <a:rect l="0" t="0" r="r" b="b"/>
            <a:pathLst>
              <a:path w="11" h="41">
                <a:moveTo>
                  <a:pt x="0" y="0"/>
                </a:moveTo>
                <a:lnTo>
                  <a:pt x="10" y="0"/>
                </a:lnTo>
                <a:lnTo>
                  <a:pt x="10" y="40"/>
                </a:lnTo>
                <a:lnTo>
                  <a:pt x="0" y="4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777" name="exstream_shape958"/>
          <p:cNvSpPr>
            <a:spLocks noChangeArrowheads="1"/>
          </p:cNvSpPr>
          <p:nvPr/>
        </p:nvSpPr>
        <p:spPr bwMode="auto">
          <a:xfrm>
            <a:off x="3648075" y="3905250"/>
            <a:ext cx="104775" cy="333375"/>
          </a:xfrm>
          <a:custGeom>
            <a:avLst/>
            <a:gdLst>
              <a:gd name="T0" fmla="*/ 0 w 11"/>
              <a:gd name="T1" fmla="*/ 0 h 35"/>
              <a:gd name="T2" fmla="*/ 10 w 11"/>
              <a:gd name="T3" fmla="*/ 0 h 35"/>
              <a:gd name="T4" fmla="*/ 10 w 11"/>
              <a:gd name="T5" fmla="*/ 34 h 35"/>
              <a:gd name="T6" fmla="*/ 0 w 11"/>
              <a:gd name="T7" fmla="*/ 34 h 35"/>
              <a:gd name="T8" fmla="*/ 0 w 11"/>
              <a:gd name="T9" fmla="*/ 0 h 35"/>
            </a:gdLst>
            <a:ahLst/>
            <a:cxnLst>
              <a:cxn ang="0">
                <a:pos x="T0" y="T1"/>
              </a:cxn>
              <a:cxn ang="0">
                <a:pos x="T2" y="T3"/>
              </a:cxn>
              <a:cxn ang="0">
                <a:pos x="T4" y="T5"/>
              </a:cxn>
              <a:cxn ang="0">
                <a:pos x="T6" y="T7"/>
              </a:cxn>
              <a:cxn ang="0">
                <a:pos x="T8" y="T9"/>
              </a:cxn>
            </a:cxnLst>
            <a:rect l="0" t="0" r="r" b="b"/>
            <a:pathLst>
              <a:path w="11" h="35">
                <a:moveTo>
                  <a:pt x="0" y="0"/>
                </a:moveTo>
                <a:lnTo>
                  <a:pt x="10" y="0"/>
                </a:lnTo>
                <a:lnTo>
                  <a:pt x="10" y="34"/>
                </a:lnTo>
                <a:lnTo>
                  <a:pt x="0" y="34"/>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776" name="exstream_shape959"/>
          <p:cNvSpPr>
            <a:spLocks noChangeArrowheads="1"/>
          </p:cNvSpPr>
          <p:nvPr/>
        </p:nvSpPr>
        <p:spPr bwMode="auto">
          <a:xfrm>
            <a:off x="3743325" y="3848100"/>
            <a:ext cx="104775" cy="390525"/>
          </a:xfrm>
          <a:custGeom>
            <a:avLst/>
            <a:gdLst>
              <a:gd name="T0" fmla="*/ 0 w 11"/>
              <a:gd name="T1" fmla="*/ 0 h 41"/>
              <a:gd name="T2" fmla="*/ 10 w 11"/>
              <a:gd name="T3" fmla="*/ 0 h 41"/>
              <a:gd name="T4" fmla="*/ 10 w 11"/>
              <a:gd name="T5" fmla="*/ 40 h 41"/>
              <a:gd name="T6" fmla="*/ 0 w 11"/>
              <a:gd name="T7" fmla="*/ 40 h 41"/>
              <a:gd name="T8" fmla="*/ 0 w 11"/>
              <a:gd name="T9" fmla="*/ 0 h 41"/>
            </a:gdLst>
            <a:ahLst/>
            <a:cxnLst>
              <a:cxn ang="0">
                <a:pos x="T0" y="T1"/>
              </a:cxn>
              <a:cxn ang="0">
                <a:pos x="T2" y="T3"/>
              </a:cxn>
              <a:cxn ang="0">
                <a:pos x="T4" y="T5"/>
              </a:cxn>
              <a:cxn ang="0">
                <a:pos x="T6" y="T7"/>
              </a:cxn>
              <a:cxn ang="0">
                <a:pos x="T8" y="T9"/>
              </a:cxn>
            </a:cxnLst>
            <a:rect l="0" t="0" r="r" b="b"/>
            <a:pathLst>
              <a:path w="11" h="41">
                <a:moveTo>
                  <a:pt x="0" y="0"/>
                </a:moveTo>
                <a:lnTo>
                  <a:pt x="10" y="0"/>
                </a:lnTo>
                <a:lnTo>
                  <a:pt x="10" y="40"/>
                </a:lnTo>
                <a:lnTo>
                  <a:pt x="0" y="40"/>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775" name="exstream_shape960"/>
          <p:cNvSpPr>
            <a:spLocks noChangeArrowheads="1"/>
          </p:cNvSpPr>
          <p:nvPr/>
        </p:nvSpPr>
        <p:spPr bwMode="auto">
          <a:xfrm>
            <a:off x="3895725" y="4038600"/>
            <a:ext cx="104775" cy="200025"/>
          </a:xfrm>
          <a:custGeom>
            <a:avLst/>
            <a:gdLst>
              <a:gd name="T0" fmla="*/ 0 w 11"/>
              <a:gd name="T1" fmla="*/ 0 h 21"/>
              <a:gd name="T2" fmla="*/ 10 w 11"/>
              <a:gd name="T3" fmla="*/ 0 h 21"/>
              <a:gd name="T4" fmla="*/ 10 w 11"/>
              <a:gd name="T5" fmla="*/ 20 h 21"/>
              <a:gd name="T6" fmla="*/ 0 w 11"/>
              <a:gd name="T7" fmla="*/ 20 h 21"/>
              <a:gd name="T8" fmla="*/ 0 w 11"/>
              <a:gd name="T9" fmla="*/ 0 h 21"/>
            </a:gdLst>
            <a:ahLst/>
            <a:cxnLst>
              <a:cxn ang="0">
                <a:pos x="T0" y="T1"/>
              </a:cxn>
              <a:cxn ang="0">
                <a:pos x="T2" y="T3"/>
              </a:cxn>
              <a:cxn ang="0">
                <a:pos x="T4" y="T5"/>
              </a:cxn>
              <a:cxn ang="0">
                <a:pos x="T6" y="T7"/>
              </a:cxn>
              <a:cxn ang="0">
                <a:pos x="T8" y="T9"/>
              </a:cxn>
            </a:cxnLst>
            <a:rect l="0" t="0" r="r" b="b"/>
            <a:pathLst>
              <a:path w="11" h="21">
                <a:moveTo>
                  <a:pt x="0" y="0"/>
                </a:moveTo>
                <a:lnTo>
                  <a:pt x="10" y="0"/>
                </a:lnTo>
                <a:lnTo>
                  <a:pt x="10" y="20"/>
                </a:lnTo>
                <a:lnTo>
                  <a:pt x="0" y="2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774" name="exstream_shape961"/>
          <p:cNvSpPr>
            <a:spLocks noChangeArrowheads="1"/>
          </p:cNvSpPr>
          <p:nvPr/>
        </p:nvSpPr>
        <p:spPr bwMode="auto">
          <a:xfrm>
            <a:off x="3990975" y="4029075"/>
            <a:ext cx="104775" cy="209550"/>
          </a:xfrm>
          <a:custGeom>
            <a:avLst/>
            <a:gdLst>
              <a:gd name="T0" fmla="*/ 0 w 11"/>
              <a:gd name="T1" fmla="*/ 0 h 22"/>
              <a:gd name="T2" fmla="*/ 10 w 11"/>
              <a:gd name="T3" fmla="*/ 0 h 22"/>
              <a:gd name="T4" fmla="*/ 10 w 11"/>
              <a:gd name="T5" fmla="*/ 21 h 22"/>
              <a:gd name="T6" fmla="*/ 0 w 11"/>
              <a:gd name="T7" fmla="*/ 21 h 22"/>
              <a:gd name="T8" fmla="*/ 0 w 11"/>
              <a:gd name="T9" fmla="*/ 0 h 22"/>
            </a:gdLst>
            <a:ahLst/>
            <a:cxnLst>
              <a:cxn ang="0">
                <a:pos x="T0" y="T1"/>
              </a:cxn>
              <a:cxn ang="0">
                <a:pos x="T2" y="T3"/>
              </a:cxn>
              <a:cxn ang="0">
                <a:pos x="T4" y="T5"/>
              </a:cxn>
              <a:cxn ang="0">
                <a:pos x="T6" y="T7"/>
              </a:cxn>
              <a:cxn ang="0">
                <a:pos x="T8" y="T9"/>
              </a:cxn>
            </a:cxnLst>
            <a:rect l="0" t="0" r="r" b="b"/>
            <a:pathLst>
              <a:path w="11" h="22">
                <a:moveTo>
                  <a:pt x="0" y="0"/>
                </a:moveTo>
                <a:lnTo>
                  <a:pt x="10" y="0"/>
                </a:lnTo>
                <a:lnTo>
                  <a:pt x="10" y="21"/>
                </a:lnTo>
                <a:lnTo>
                  <a:pt x="0" y="21"/>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773" name="exstream_shape962"/>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72" name="exstream_shape963"/>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66771" name="exstream_shape964"/>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66770" name="exstream_shape965"/>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69" name="exstream_shape966"/>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66768" name="exstream_shape967"/>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67" name="exstream_shape968"/>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66766" name="exstream_shape969"/>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66765" name="exstream_shape970"/>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64" name="exstream_shape971"/>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66763" name="exstream_shape972"/>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62" name="exstream_shape973"/>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61" name="exstream_shape974"/>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66760" name="exstream_shape975"/>
          <p:cNvSpPr>
            <a:spLocks noChangeArrowheads="1"/>
          </p:cNvSpPr>
          <p:nvPr/>
        </p:nvSpPr>
        <p:spPr bwMode="auto">
          <a:xfrm>
            <a:off x="457200" y="1619250"/>
            <a:ext cx="1362075"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59" name="exstream_shape976"/>
          <p:cNvSpPr>
            <a:spLocks noChangeArrowheads="1"/>
          </p:cNvSpPr>
          <p:nvPr/>
        </p:nvSpPr>
        <p:spPr bwMode="auto">
          <a:xfrm>
            <a:off x="457200" y="1619250"/>
            <a:ext cx="0" cy="3486150"/>
          </a:xfrm>
          <a:custGeom>
            <a:avLst/>
            <a:gdLst>
              <a:gd name="T0" fmla="*/ 0 h 2196"/>
              <a:gd name="T1" fmla="*/ 2196 h 2196"/>
            </a:gdLst>
            <a:ahLst/>
            <a:cxnLst>
              <a:cxn ang="0">
                <a:pos x="0" y="T0"/>
              </a:cxn>
              <a:cxn ang="0">
                <a:pos x="0" y="T1"/>
              </a:cxn>
            </a:cxnLst>
            <a:rect l="0" t="0" r="r" b="b"/>
            <a:pathLst>
              <a:path h="2196">
                <a:moveTo>
                  <a:pt x="0" y="0"/>
                </a:moveTo>
                <a:lnTo>
                  <a:pt x="0" y="2196"/>
                </a:lnTo>
              </a:path>
            </a:pathLst>
          </a:custGeom>
          <a:solidFill>
            <a:srgbClr val="FFFFFF"/>
          </a:solidFill>
          <a:ln w="12700">
            <a:solidFill>
              <a:srgbClr val="919190"/>
            </a:solidFill>
            <a:round/>
            <a:headEnd/>
            <a:tailEnd/>
          </a:ln>
        </p:spPr>
        <p:txBody>
          <a:bodyPr/>
          <a:lstStyle/>
          <a:p>
            <a:endParaRPr lang="en-US"/>
          </a:p>
        </p:txBody>
      </p:sp>
      <p:sp>
        <p:nvSpPr>
          <p:cNvPr id="66758" name="exstream_shape977"/>
          <p:cNvSpPr>
            <a:spLocks noChangeArrowheads="1"/>
          </p:cNvSpPr>
          <p:nvPr/>
        </p:nvSpPr>
        <p:spPr bwMode="auto">
          <a:xfrm>
            <a:off x="1819275" y="1619250"/>
            <a:ext cx="3209925"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57" name="exstream_shape978"/>
          <p:cNvSpPr>
            <a:spLocks noChangeArrowheads="1"/>
          </p:cNvSpPr>
          <p:nvPr/>
        </p:nvSpPr>
        <p:spPr bwMode="auto">
          <a:xfrm>
            <a:off x="5029200" y="1619250"/>
            <a:ext cx="4572000" cy="348615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56" name="exstream_shape979"/>
          <p:cNvSpPr>
            <a:spLocks noChangeArrowheads="1"/>
          </p:cNvSpPr>
          <p:nvPr/>
        </p:nvSpPr>
        <p:spPr bwMode="auto">
          <a:xfrm>
            <a:off x="9601200" y="1619250"/>
            <a:ext cx="0" cy="3486150"/>
          </a:xfrm>
          <a:custGeom>
            <a:avLst/>
            <a:gdLst>
              <a:gd name="T0" fmla="*/ 0 h 2196"/>
              <a:gd name="T1" fmla="*/ 2196 h 2196"/>
            </a:gdLst>
            <a:ahLst/>
            <a:cxnLst>
              <a:cxn ang="0">
                <a:pos x="0" y="T0"/>
              </a:cxn>
              <a:cxn ang="0">
                <a:pos x="0" y="T1"/>
              </a:cxn>
            </a:cxnLst>
            <a:rect l="0" t="0" r="r" b="b"/>
            <a:pathLst>
              <a:path h="2196">
                <a:moveTo>
                  <a:pt x="0" y="0"/>
                </a:moveTo>
                <a:lnTo>
                  <a:pt x="0" y="2196"/>
                </a:lnTo>
              </a:path>
            </a:pathLst>
          </a:custGeom>
          <a:solidFill>
            <a:srgbClr val="FFFFFF"/>
          </a:solidFill>
          <a:ln w="12700">
            <a:solidFill>
              <a:srgbClr val="919190"/>
            </a:solidFill>
            <a:round/>
            <a:headEnd/>
            <a:tailEnd/>
          </a:ln>
        </p:spPr>
        <p:txBody>
          <a:bodyPr/>
          <a:lstStyle/>
          <a:p>
            <a:endParaRPr lang="en-US"/>
          </a:p>
        </p:txBody>
      </p:sp>
      <p:sp>
        <p:nvSpPr>
          <p:cNvPr id="66755" name="exstream_shape980"/>
          <p:cNvSpPr>
            <a:spLocks noChangeArrowheads="1"/>
          </p:cNvSpPr>
          <p:nvPr/>
        </p:nvSpPr>
        <p:spPr bwMode="auto">
          <a:xfrm>
            <a:off x="457200" y="5105400"/>
            <a:ext cx="13620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54" name="exstream_shape981"/>
          <p:cNvSpPr>
            <a:spLocks noChangeArrowheads="1"/>
          </p:cNvSpPr>
          <p:nvPr/>
        </p:nvSpPr>
        <p:spPr bwMode="auto">
          <a:xfrm>
            <a:off x="457200" y="5105400"/>
            <a:ext cx="0" cy="2209800"/>
          </a:xfrm>
          <a:custGeom>
            <a:avLst/>
            <a:gdLst>
              <a:gd name="T0" fmla="*/ 0 h 1392"/>
              <a:gd name="T1" fmla="*/ 1392 h 1392"/>
            </a:gdLst>
            <a:ahLst/>
            <a:cxnLst>
              <a:cxn ang="0">
                <a:pos x="0" y="T0"/>
              </a:cxn>
              <a:cxn ang="0">
                <a:pos x="0" y="T1"/>
              </a:cxn>
            </a:cxnLst>
            <a:rect l="0" t="0" r="r" b="b"/>
            <a:pathLst>
              <a:path h="1392">
                <a:moveTo>
                  <a:pt x="0" y="0"/>
                </a:moveTo>
                <a:lnTo>
                  <a:pt x="0" y="1392"/>
                </a:lnTo>
              </a:path>
            </a:pathLst>
          </a:custGeom>
          <a:solidFill>
            <a:srgbClr val="FFFFFF"/>
          </a:solidFill>
          <a:ln w="12700">
            <a:solidFill>
              <a:srgbClr val="919190"/>
            </a:solidFill>
            <a:round/>
            <a:headEnd/>
            <a:tailEnd/>
          </a:ln>
        </p:spPr>
        <p:txBody>
          <a:bodyPr/>
          <a:lstStyle/>
          <a:p>
            <a:endParaRPr lang="en-US"/>
          </a:p>
        </p:txBody>
      </p:sp>
      <p:sp>
        <p:nvSpPr>
          <p:cNvPr id="66753" name="exstream_shape982"/>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66752" name="exstream_shape983"/>
          <p:cNvSpPr>
            <a:spLocks noChangeArrowheads="1"/>
          </p:cNvSpPr>
          <p:nvPr/>
        </p:nvSpPr>
        <p:spPr bwMode="auto">
          <a:xfrm>
            <a:off x="1819275" y="5105400"/>
            <a:ext cx="32099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51" name="exstream_shape984"/>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66750" name="exstream_shape985"/>
          <p:cNvSpPr>
            <a:spLocks noChangeArrowheads="1"/>
          </p:cNvSpPr>
          <p:nvPr/>
        </p:nvSpPr>
        <p:spPr bwMode="auto">
          <a:xfrm>
            <a:off x="5029200" y="5105400"/>
            <a:ext cx="4572000" cy="2209800"/>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49" name="exstream_shape986"/>
          <p:cNvSpPr>
            <a:spLocks noChangeArrowheads="1"/>
          </p:cNvSpPr>
          <p:nvPr/>
        </p:nvSpPr>
        <p:spPr bwMode="auto">
          <a:xfrm>
            <a:off x="9601200" y="5105400"/>
            <a:ext cx="0" cy="2209800"/>
          </a:xfrm>
          <a:custGeom>
            <a:avLst/>
            <a:gdLst>
              <a:gd name="T0" fmla="*/ 0 h 1392"/>
              <a:gd name="T1" fmla="*/ 1392 h 1392"/>
            </a:gdLst>
            <a:ahLst/>
            <a:cxnLst>
              <a:cxn ang="0">
                <a:pos x="0" y="T0"/>
              </a:cxn>
              <a:cxn ang="0">
                <a:pos x="0" y="T1"/>
              </a:cxn>
            </a:cxnLst>
            <a:rect l="0" t="0" r="r" b="b"/>
            <a:pathLst>
              <a:path h="1392">
                <a:moveTo>
                  <a:pt x="0" y="0"/>
                </a:moveTo>
                <a:lnTo>
                  <a:pt x="0" y="1392"/>
                </a:lnTo>
              </a:path>
            </a:pathLst>
          </a:custGeom>
          <a:solidFill>
            <a:srgbClr val="FFFFFF"/>
          </a:solidFill>
          <a:ln w="12700">
            <a:solidFill>
              <a:srgbClr val="919190"/>
            </a:solidFill>
            <a:round/>
            <a:headEnd/>
            <a:tailEnd/>
          </a:ln>
        </p:spPr>
        <p:txBody>
          <a:bodyPr/>
          <a:lstStyle/>
          <a:p>
            <a:endParaRPr lang="en-US"/>
          </a:p>
        </p:txBody>
      </p:sp>
      <p:sp>
        <p:nvSpPr>
          <p:cNvPr id="66748" name="exstream_shape987"/>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66747" name="exstream_shape988"/>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Population Demographic Summary</a:t>
            </a:r>
          </a:p>
        </p:txBody>
      </p:sp>
      <p:sp>
        <p:nvSpPr>
          <p:cNvPr id="66746" name="exstream_shape989"/>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66745" name="exstream_shape990"/>
          <p:cNvSpPr>
            <a:spLocks noChangeArrowheads="1"/>
          </p:cNvSpPr>
          <p:nvPr/>
        </p:nvSpPr>
        <p:spPr bwMode="auto">
          <a:xfrm>
            <a:off x="685800"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Percent of membership by age band</a:t>
            </a:r>
          </a:p>
        </p:txBody>
      </p:sp>
      <p:sp>
        <p:nvSpPr>
          <p:cNvPr id="66744" name="exstream_shape991"/>
          <p:cNvSpPr>
            <a:spLocks noChangeArrowheads="1"/>
          </p:cNvSpPr>
          <p:nvPr/>
        </p:nvSpPr>
        <p:spPr bwMode="auto">
          <a:xfrm>
            <a:off x="5172075" y="5153025"/>
            <a:ext cx="4143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66743" name="exstream_shape992"/>
          <p:cNvSpPr>
            <a:spLocks noChangeArrowheads="1"/>
          </p:cNvSpPr>
          <p:nvPr/>
        </p:nvSpPr>
        <p:spPr bwMode="auto">
          <a:xfrm>
            <a:off x="5172075" y="5381625"/>
            <a:ext cx="41433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Average member age decreased from 35.3 years to 34.8 years, a decrease of 1.3%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The percentage of members in the 40+ age range decreased from 49.2% to 45.5%, and compares to a norm of 42.5% </a:t>
            </a:r>
            <a:br>
              <a:rPr lang="en-US" sz="900">
                <a:solidFill>
                  <a:srgbClr val="000000"/>
                </a:solidFill>
                <a:latin typeface="Arial" charset="0"/>
              </a:rPr>
            </a:br>
            <a:endParaRPr lang="en-US" sz="900">
              <a:solidFill>
                <a:srgbClr val="000000"/>
              </a:solidFill>
              <a:latin typeface="Arial" charset="0"/>
            </a:endParaRPr>
          </a:p>
        </p:txBody>
      </p:sp>
      <p:sp>
        <p:nvSpPr>
          <p:cNvPr id="66742" name="exstream_shape993"/>
          <p:cNvSpPr>
            <a:spLocks noChangeArrowheads="1"/>
          </p:cNvSpPr>
          <p:nvPr/>
        </p:nvSpPr>
        <p:spPr bwMode="auto">
          <a:xfrm>
            <a:off x="5172075" y="1685925"/>
            <a:ext cx="418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Key metrics overview</a:t>
            </a:r>
          </a:p>
        </p:txBody>
      </p:sp>
      <p:sp>
        <p:nvSpPr>
          <p:cNvPr id="66741" name="exstream_shape994"/>
          <p:cNvSpPr>
            <a:spLocks noChangeArrowheads="1"/>
          </p:cNvSpPr>
          <p:nvPr/>
        </p:nvSpPr>
        <p:spPr bwMode="auto">
          <a:xfrm>
            <a:off x="5172075" y="1962150"/>
            <a:ext cx="15144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40" name="exstream_shape995"/>
          <p:cNvSpPr>
            <a:spLocks noChangeArrowheads="1"/>
          </p:cNvSpPr>
          <p:nvPr/>
        </p:nvSpPr>
        <p:spPr bwMode="auto">
          <a:xfrm>
            <a:off x="6686550" y="19621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66739" name="exstream_shape996"/>
          <p:cNvSpPr>
            <a:spLocks noChangeArrowheads="1"/>
          </p:cNvSpPr>
          <p:nvPr/>
        </p:nvSpPr>
        <p:spPr bwMode="auto">
          <a:xfrm>
            <a:off x="7343775" y="19621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66738" name="exstream_shape997"/>
          <p:cNvSpPr>
            <a:spLocks noChangeArrowheads="1"/>
          </p:cNvSpPr>
          <p:nvPr/>
        </p:nvSpPr>
        <p:spPr bwMode="auto">
          <a:xfrm>
            <a:off x="8001000" y="1962150"/>
            <a:ext cx="6572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66737" name="exstream_shape998"/>
          <p:cNvSpPr>
            <a:spLocks noChangeArrowheads="1"/>
          </p:cNvSpPr>
          <p:nvPr/>
        </p:nvSpPr>
        <p:spPr bwMode="auto">
          <a:xfrm>
            <a:off x="8658225" y="1962150"/>
            <a:ext cx="6953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Norm</a:t>
            </a:r>
          </a:p>
        </p:txBody>
      </p:sp>
      <p:sp>
        <p:nvSpPr>
          <p:cNvPr id="66736" name="exstream_shape999"/>
          <p:cNvSpPr>
            <a:spLocks noChangeArrowheads="1"/>
          </p:cNvSpPr>
          <p:nvPr/>
        </p:nvSpPr>
        <p:spPr bwMode="auto">
          <a:xfrm>
            <a:off x="5172075" y="2143125"/>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Percent of Pop. Age 40+</a:t>
            </a:r>
          </a:p>
        </p:txBody>
      </p:sp>
      <p:sp>
        <p:nvSpPr>
          <p:cNvPr id="66735" name="exstream_shape1000"/>
          <p:cNvSpPr>
            <a:spLocks noChangeArrowheads="1"/>
          </p:cNvSpPr>
          <p:nvPr/>
        </p:nvSpPr>
        <p:spPr bwMode="auto">
          <a:xfrm>
            <a:off x="6686550" y="21431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49.2%</a:t>
            </a:r>
          </a:p>
        </p:txBody>
      </p:sp>
      <p:sp>
        <p:nvSpPr>
          <p:cNvPr id="66734" name="exstream_shape1001"/>
          <p:cNvSpPr>
            <a:spLocks noChangeArrowheads="1"/>
          </p:cNvSpPr>
          <p:nvPr/>
        </p:nvSpPr>
        <p:spPr bwMode="auto">
          <a:xfrm>
            <a:off x="7343775" y="21431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45.5%</a:t>
            </a:r>
          </a:p>
        </p:txBody>
      </p:sp>
      <p:sp>
        <p:nvSpPr>
          <p:cNvPr id="66733" name="exstream_shape1002"/>
          <p:cNvSpPr>
            <a:spLocks noChangeArrowheads="1"/>
          </p:cNvSpPr>
          <p:nvPr/>
        </p:nvSpPr>
        <p:spPr bwMode="auto">
          <a:xfrm>
            <a:off x="8001000" y="21431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a:t>
            </a:r>
          </a:p>
        </p:txBody>
      </p:sp>
      <p:sp>
        <p:nvSpPr>
          <p:cNvPr id="66732" name="exstream_shape1003"/>
          <p:cNvSpPr>
            <a:spLocks noChangeArrowheads="1"/>
          </p:cNvSpPr>
          <p:nvPr/>
        </p:nvSpPr>
        <p:spPr bwMode="auto">
          <a:xfrm>
            <a:off x="8658225" y="2143125"/>
            <a:ext cx="695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42.5%</a:t>
            </a:r>
          </a:p>
        </p:txBody>
      </p:sp>
      <p:sp>
        <p:nvSpPr>
          <p:cNvPr id="66731" name="exstream_shape1004"/>
          <p:cNvSpPr>
            <a:spLocks noChangeArrowheads="1"/>
          </p:cNvSpPr>
          <p:nvPr/>
        </p:nvSpPr>
        <p:spPr bwMode="auto">
          <a:xfrm>
            <a:off x="5172075" y="2314575"/>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Average Member Age</a:t>
            </a:r>
          </a:p>
        </p:txBody>
      </p:sp>
      <p:sp>
        <p:nvSpPr>
          <p:cNvPr id="66730" name="exstream_shape1005"/>
          <p:cNvSpPr>
            <a:spLocks noChangeArrowheads="1"/>
          </p:cNvSpPr>
          <p:nvPr/>
        </p:nvSpPr>
        <p:spPr bwMode="auto">
          <a:xfrm>
            <a:off x="6686550" y="231457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35.3</a:t>
            </a:r>
          </a:p>
        </p:txBody>
      </p:sp>
      <p:sp>
        <p:nvSpPr>
          <p:cNvPr id="66729" name="exstream_shape1006"/>
          <p:cNvSpPr>
            <a:spLocks noChangeArrowheads="1"/>
          </p:cNvSpPr>
          <p:nvPr/>
        </p:nvSpPr>
        <p:spPr bwMode="auto">
          <a:xfrm>
            <a:off x="7343775" y="231457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34.8</a:t>
            </a:r>
          </a:p>
        </p:txBody>
      </p:sp>
      <p:sp>
        <p:nvSpPr>
          <p:cNvPr id="66728" name="exstream_shape1007"/>
          <p:cNvSpPr>
            <a:spLocks noChangeArrowheads="1"/>
          </p:cNvSpPr>
          <p:nvPr/>
        </p:nvSpPr>
        <p:spPr bwMode="auto">
          <a:xfrm>
            <a:off x="8001000" y="231457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a:t>
            </a:r>
          </a:p>
        </p:txBody>
      </p:sp>
      <p:sp>
        <p:nvSpPr>
          <p:cNvPr id="66727" name="exstream_shape1008"/>
          <p:cNvSpPr>
            <a:spLocks noChangeArrowheads="1"/>
          </p:cNvSpPr>
          <p:nvPr/>
        </p:nvSpPr>
        <p:spPr bwMode="auto">
          <a:xfrm>
            <a:off x="8658225" y="2314575"/>
            <a:ext cx="695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33.5</a:t>
            </a:r>
          </a:p>
        </p:txBody>
      </p:sp>
      <p:sp>
        <p:nvSpPr>
          <p:cNvPr id="66726" name="exstream_shape1009"/>
          <p:cNvSpPr>
            <a:spLocks noChangeArrowheads="1"/>
          </p:cNvSpPr>
          <p:nvPr/>
        </p:nvSpPr>
        <p:spPr bwMode="auto">
          <a:xfrm>
            <a:off x="5172075" y="2486025"/>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Average Employee Age</a:t>
            </a:r>
          </a:p>
        </p:txBody>
      </p:sp>
      <p:sp>
        <p:nvSpPr>
          <p:cNvPr id="66725" name="exstream_shape1010"/>
          <p:cNvSpPr>
            <a:spLocks noChangeArrowheads="1"/>
          </p:cNvSpPr>
          <p:nvPr/>
        </p:nvSpPr>
        <p:spPr bwMode="auto">
          <a:xfrm>
            <a:off x="6686550" y="24860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49.2</a:t>
            </a:r>
          </a:p>
        </p:txBody>
      </p:sp>
      <p:sp>
        <p:nvSpPr>
          <p:cNvPr id="66724" name="exstream_shape1011"/>
          <p:cNvSpPr>
            <a:spLocks noChangeArrowheads="1"/>
          </p:cNvSpPr>
          <p:nvPr/>
        </p:nvSpPr>
        <p:spPr bwMode="auto">
          <a:xfrm>
            <a:off x="7343775" y="24860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48.3</a:t>
            </a:r>
          </a:p>
        </p:txBody>
      </p:sp>
      <p:sp>
        <p:nvSpPr>
          <p:cNvPr id="66723" name="exstream_shape1012"/>
          <p:cNvSpPr>
            <a:spLocks noChangeArrowheads="1"/>
          </p:cNvSpPr>
          <p:nvPr/>
        </p:nvSpPr>
        <p:spPr bwMode="auto">
          <a:xfrm>
            <a:off x="8001000" y="24860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a:t>
            </a:r>
          </a:p>
        </p:txBody>
      </p:sp>
      <p:sp>
        <p:nvSpPr>
          <p:cNvPr id="66722" name="exstream_shape1013"/>
          <p:cNvSpPr>
            <a:spLocks noChangeArrowheads="1"/>
          </p:cNvSpPr>
          <p:nvPr/>
        </p:nvSpPr>
        <p:spPr bwMode="auto">
          <a:xfrm>
            <a:off x="8658225" y="2486025"/>
            <a:ext cx="695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44.1</a:t>
            </a:r>
          </a:p>
        </p:txBody>
      </p:sp>
      <p:sp>
        <p:nvSpPr>
          <p:cNvPr id="66721" name="exstream_shape1014"/>
          <p:cNvSpPr>
            <a:spLocks noChangeArrowheads="1"/>
          </p:cNvSpPr>
          <p:nvPr/>
        </p:nvSpPr>
        <p:spPr bwMode="auto">
          <a:xfrm>
            <a:off x="5172075" y="2657475"/>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Percent of Population Male</a:t>
            </a:r>
          </a:p>
        </p:txBody>
      </p:sp>
      <p:sp>
        <p:nvSpPr>
          <p:cNvPr id="66720" name="exstream_shape1015"/>
          <p:cNvSpPr>
            <a:spLocks noChangeArrowheads="1"/>
          </p:cNvSpPr>
          <p:nvPr/>
        </p:nvSpPr>
        <p:spPr bwMode="auto">
          <a:xfrm>
            <a:off x="6686550" y="265747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54.2%</a:t>
            </a:r>
          </a:p>
        </p:txBody>
      </p:sp>
      <p:sp>
        <p:nvSpPr>
          <p:cNvPr id="66719" name="exstream_shape1016"/>
          <p:cNvSpPr>
            <a:spLocks noChangeArrowheads="1"/>
          </p:cNvSpPr>
          <p:nvPr/>
        </p:nvSpPr>
        <p:spPr bwMode="auto">
          <a:xfrm>
            <a:off x="7343775" y="265747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52.0%</a:t>
            </a:r>
          </a:p>
        </p:txBody>
      </p:sp>
      <p:sp>
        <p:nvSpPr>
          <p:cNvPr id="66718" name="exstream_shape1017"/>
          <p:cNvSpPr>
            <a:spLocks noChangeArrowheads="1"/>
          </p:cNvSpPr>
          <p:nvPr/>
        </p:nvSpPr>
        <p:spPr bwMode="auto">
          <a:xfrm>
            <a:off x="8001000" y="265747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a:t>
            </a:r>
          </a:p>
        </p:txBody>
      </p:sp>
      <p:sp>
        <p:nvSpPr>
          <p:cNvPr id="66717" name="exstream_shape1018"/>
          <p:cNvSpPr>
            <a:spLocks noChangeArrowheads="1"/>
          </p:cNvSpPr>
          <p:nvPr/>
        </p:nvSpPr>
        <p:spPr bwMode="auto">
          <a:xfrm>
            <a:off x="8658225" y="2657475"/>
            <a:ext cx="695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49.8%</a:t>
            </a:r>
          </a:p>
        </p:txBody>
      </p:sp>
      <p:sp>
        <p:nvSpPr>
          <p:cNvPr id="66716" name="exstream_shape1019"/>
          <p:cNvSpPr>
            <a:spLocks noChangeArrowheads="1"/>
          </p:cNvSpPr>
          <p:nvPr/>
        </p:nvSpPr>
        <p:spPr bwMode="auto">
          <a:xfrm>
            <a:off x="5172075" y="2828925"/>
            <a:ext cx="15144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Percent of Population Female</a:t>
            </a:r>
          </a:p>
        </p:txBody>
      </p:sp>
      <p:sp>
        <p:nvSpPr>
          <p:cNvPr id="66715" name="exstream_shape1020"/>
          <p:cNvSpPr>
            <a:spLocks noChangeArrowheads="1"/>
          </p:cNvSpPr>
          <p:nvPr/>
        </p:nvSpPr>
        <p:spPr bwMode="auto">
          <a:xfrm>
            <a:off x="6686550" y="2828925"/>
            <a:ext cx="6572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45.8%</a:t>
            </a:r>
          </a:p>
        </p:txBody>
      </p:sp>
      <p:sp>
        <p:nvSpPr>
          <p:cNvPr id="66714" name="exstream_shape1021"/>
          <p:cNvSpPr>
            <a:spLocks noChangeArrowheads="1"/>
          </p:cNvSpPr>
          <p:nvPr/>
        </p:nvSpPr>
        <p:spPr bwMode="auto">
          <a:xfrm>
            <a:off x="7343775" y="2828925"/>
            <a:ext cx="6572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48.0%</a:t>
            </a:r>
          </a:p>
        </p:txBody>
      </p:sp>
      <p:sp>
        <p:nvSpPr>
          <p:cNvPr id="66713" name="exstream_shape1022"/>
          <p:cNvSpPr>
            <a:spLocks noChangeArrowheads="1"/>
          </p:cNvSpPr>
          <p:nvPr/>
        </p:nvSpPr>
        <p:spPr bwMode="auto">
          <a:xfrm>
            <a:off x="8001000" y="2828925"/>
            <a:ext cx="6572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a:t>
            </a:r>
          </a:p>
        </p:txBody>
      </p:sp>
      <p:sp>
        <p:nvSpPr>
          <p:cNvPr id="66712" name="exstream_shape1023"/>
          <p:cNvSpPr>
            <a:spLocks noChangeArrowheads="1"/>
          </p:cNvSpPr>
          <p:nvPr/>
        </p:nvSpPr>
        <p:spPr bwMode="auto">
          <a:xfrm>
            <a:off x="8658225" y="2828925"/>
            <a:ext cx="695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50.2%</a:t>
            </a:r>
          </a:p>
        </p:txBody>
      </p:sp>
      <p:sp>
        <p:nvSpPr>
          <p:cNvPr id="66711" name="exstream_shape1024"/>
          <p:cNvSpPr>
            <a:spLocks noChangeArrowheads="1"/>
          </p:cNvSpPr>
          <p:nvPr/>
        </p:nvSpPr>
        <p:spPr bwMode="auto">
          <a:xfrm>
            <a:off x="685800" y="45434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Percent of plan spend by age band</a:t>
            </a:r>
          </a:p>
        </p:txBody>
      </p:sp>
      <p:sp>
        <p:nvSpPr>
          <p:cNvPr id="66710" name="exstream_shape1025"/>
          <p:cNvSpPr>
            <a:spLocks noChangeArrowheads="1"/>
          </p:cNvSpPr>
          <p:nvPr/>
        </p:nvSpPr>
        <p:spPr bwMode="auto">
          <a:xfrm>
            <a:off x="5172075" y="3057525"/>
            <a:ext cx="418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Average spend by age band</a:t>
            </a:r>
          </a:p>
        </p:txBody>
      </p:sp>
      <p:sp>
        <p:nvSpPr>
          <p:cNvPr id="66709" name="exstream_shape1026"/>
          <p:cNvSpPr>
            <a:spLocks noChangeArrowheads="1"/>
          </p:cNvSpPr>
          <p:nvPr/>
        </p:nvSpPr>
        <p:spPr bwMode="auto">
          <a:xfrm>
            <a:off x="5172075" y="3333750"/>
            <a:ext cx="16383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08" name="exstream_shape1027"/>
          <p:cNvSpPr>
            <a:spLocks noChangeArrowheads="1"/>
          </p:cNvSpPr>
          <p:nvPr/>
        </p:nvSpPr>
        <p:spPr bwMode="auto">
          <a:xfrm>
            <a:off x="6810375" y="3333750"/>
            <a:ext cx="62865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66707" name="exstream_shape1028"/>
          <p:cNvSpPr>
            <a:spLocks noChangeArrowheads="1"/>
          </p:cNvSpPr>
          <p:nvPr/>
        </p:nvSpPr>
        <p:spPr bwMode="auto">
          <a:xfrm>
            <a:off x="7439025" y="3333750"/>
            <a:ext cx="62865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66706" name="exstream_shape1029"/>
          <p:cNvSpPr>
            <a:spLocks noChangeArrowheads="1"/>
          </p:cNvSpPr>
          <p:nvPr/>
        </p:nvSpPr>
        <p:spPr bwMode="auto">
          <a:xfrm>
            <a:off x="8067675" y="3333750"/>
            <a:ext cx="62865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66705" name="exstream_shape1030"/>
          <p:cNvSpPr>
            <a:spLocks noChangeArrowheads="1"/>
          </p:cNvSpPr>
          <p:nvPr/>
        </p:nvSpPr>
        <p:spPr bwMode="auto">
          <a:xfrm>
            <a:off x="8696325" y="3333750"/>
            <a:ext cx="657225"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Norm</a:t>
            </a:r>
          </a:p>
        </p:txBody>
      </p:sp>
      <p:sp>
        <p:nvSpPr>
          <p:cNvPr id="66704" name="exstream_shape1031"/>
          <p:cNvSpPr>
            <a:spLocks noChangeArrowheads="1"/>
          </p:cNvSpPr>
          <p:nvPr/>
        </p:nvSpPr>
        <p:spPr bwMode="auto">
          <a:xfrm>
            <a:off x="5172075" y="3467100"/>
            <a:ext cx="41814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b="1">
                <a:solidFill>
                  <a:srgbClr val="35728A"/>
                </a:solidFill>
                <a:latin typeface="Arial" charset="0"/>
              </a:rPr>
              <a:t>All Members</a:t>
            </a:r>
          </a:p>
        </p:txBody>
      </p:sp>
      <p:sp>
        <p:nvSpPr>
          <p:cNvPr id="66703" name="exstream_shape1032"/>
          <p:cNvSpPr>
            <a:spLocks noChangeArrowheads="1"/>
          </p:cNvSpPr>
          <p:nvPr/>
        </p:nvSpPr>
        <p:spPr bwMode="auto">
          <a:xfrm>
            <a:off x="5172075" y="3629025"/>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702" name="exstream_shape1033"/>
          <p:cNvSpPr>
            <a:spLocks noChangeArrowheads="1"/>
          </p:cNvSpPr>
          <p:nvPr/>
        </p:nvSpPr>
        <p:spPr bwMode="auto">
          <a:xfrm>
            <a:off x="5295900" y="3629025"/>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40-49</a:t>
            </a:r>
          </a:p>
        </p:txBody>
      </p:sp>
      <p:sp>
        <p:nvSpPr>
          <p:cNvPr id="66701" name="exstream_shape1034"/>
          <p:cNvSpPr>
            <a:spLocks noChangeArrowheads="1"/>
          </p:cNvSpPr>
          <p:nvPr/>
        </p:nvSpPr>
        <p:spPr bwMode="auto">
          <a:xfrm>
            <a:off x="6810375" y="36290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$6,280</a:t>
            </a:r>
          </a:p>
        </p:txBody>
      </p:sp>
      <p:sp>
        <p:nvSpPr>
          <p:cNvPr id="66700" name="exstream_shape1035"/>
          <p:cNvSpPr>
            <a:spLocks noChangeArrowheads="1"/>
          </p:cNvSpPr>
          <p:nvPr/>
        </p:nvSpPr>
        <p:spPr bwMode="auto">
          <a:xfrm>
            <a:off x="7439025" y="36290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$3,980</a:t>
            </a:r>
          </a:p>
        </p:txBody>
      </p:sp>
      <p:sp>
        <p:nvSpPr>
          <p:cNvPr id="66699" name="exstream_shape1036"/>
          <p:cNvSpPr>
            <a:spLocks noChangeArrowheads="1"/>
          </p:cNvSpPr>
          <p:nvPr/>
        </p:nvSpPr>
        <p:spPr bwMode="auto">
          <a:xfrm>
            <a:off x="8067675" y="36290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-36.6%</a:t>
            </a:r>
          </a:p>
        </p:txBody>
      </p:sp>
      <p:sp>
        <p:nvSpPr>
          <p:cNvPr id="66698" name="exstream_shape1037"/>
          <p:cNvSpPr>
            <a:spLocks noChangeArrowheads="1"/>
          </p:cNvSpPr>
          <p:nvPr/>
        </p:nvSpPr>
        <p:spPr bwMode="auto">
          <a:xfrm>
            <a:off x="8696325" y="36290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$4,969</a:t>
            </a:r>
          </a:p>
        </p:txBody>
      </p:sp>
      <p:sp>
        <p:nvSpPr>
          <p:cNvPr id="66697" name="exstream_shape1038"/>
          <p:cNvSpPr>
            <a:spLocks noChangeArrowheads="1"/>
          </p:cNvSpPr>
          <p:nvPr/>
        </p:nvSpPr>
        <p:spPr bwMode="auto">
          <a:xfrm>
            <a:off x="5172075" y="3800475"/>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696" name="exstream_shape1039"/>
          <p:cNvSpPr>
            <a:spLocks noChangeArrowheads="1"/>
          </p:cNvSpPr>
          <p:nvPr/>
        </p:nvSpPr>
        <p:spPr bwMode="auto">
          <a:xfrm>
            <a:off x="5295900" y="3800475"/>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50-59</a:t>
            </a:r>
          </a:p>
        </p:txBody>
      </p:sp>
      <p:sp>
        <p:nvSpPr>
          <p:cNvPr id="66695" name="exstream_shape1040"/>
          <p:cNvSpPr>
            <a:spLocks noChangeArrowheads="1"/>
          </p:cNvSpPr>
          <p:nvPr/>
        </p:nvSpPr>
        <p:spPr bwMode="auto">
          <a:xfrm>
            <a:off x="6810375" y="38004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$5,429</a:t>
            </a:r>
          </a:p>
        </p:txBody>
      </p:sp>
      <p:sp>
        <p:nvSpPr>
          <p:cNvPr id="66694" name="exstream_shape1041"/>
          <p:cNvSpPr>
            <a:spLocks noChangeArrowheads="1"/>
          </p:cNvSpPr>
          <p:nvPr/>
        </p:nvSpPr>
        <p:spPr bwMode="auto">
          <a:xfrm>
            <a:off x="7439025" y="38004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$2,712</a:t>
            </a:r>
          </a:p>
        </p:txBody>
      </p:sp>
      <p:sp>
        <p:nvSpPr>
          <p:cNvPr id="66693" name="exstream_shape1042"/>
          <p:cNvSpPr>
            <a:spLocks noChangeArrowheads="1"/>
          </p:cNvSpPr>
          <p:nvPr/>
        </p:nvSpPr>
        <p:spPr bwMode="auto">
          <a:xfrm>
            <a:off x="8067675" y="38004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-50.0%</a:t>
            </a:r>
          </a:p>
        </p:txBody>
      </p:sp>
      <p:sp>
        <p:nvSpPr>
          <p:cNvPr id="66692" name="exstream_shape1043"/>
          <p:cNvSpPr>
            <a:spLocks noChangeArrowheads="1"/>
          </p:cNvSpPr>
          <p:nvPr/>
        </p:nvSpPr>
        <p:spPr bwMode="auto">
          <a:xfrm>
            <a:off x="8696325" y="380047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$6,938</a:t>
            </a:r>
          </a:p>
        </p:txBody>
      </p:sp>
      <p:sp>
        <p:nvSpPr>
          <p:cNvPr id="66691" name="exstream_shape1044"/>
          <p:cNvSpPr>
            <a:spLocks noChangeArrowheads="1"/>
          </p:cNvSpPr>
          <p:nvPr/>
        </p:nvSpPr>
        <p:spPr bwMode="auto">
          <a:xfrm>
            <a:off x="5172075" y="3971925"/>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690" name="exstream_shape1045"/>
          <p:cNvSpPr>
            <a:spLocks noChangeArrowheads="1"/>
          </p:cNvSpPr>
          <p:nvPr/>
        </p:nvSpPr>
        <p:spPr bwMode="auto">
          <a:xfrm>
            <a:off x="5295900" y="3971925"/>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60-64</a:t>
            </a:r>
          </a:p>
        </p:txBody>
      </p:sp>
      <p:sp>
        <p:nvSpPr>
          <p:cNvPr id="66689" name="exstream_shape1046"/>
          <p:cNvSpPr>
            <a:spLocks noChangeArrowheads="1"/>
          </p:cNvSpPr>
          <p:nvPr/>
        </p:nvSpPr>
        <p:spPr bwMode="auto">
          <a:xfrm>
            <a:off x="6810375" y="39719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$12,587</a:t>
            </a:r>
          </a:p>
        </p:txBody>
      </p:sp>
      <p:sp>
        <p:nvSpPr>
          <p:cNvPr id="66688" name="exstream_shape1047"/>
          <p:cNvSpPr>
            <a:spLocks noChangeArrowheads="1"/>
          </p:cNvSpPr>
          <p:nvPr/>
        </p:nvSpPr>
        <p:spPr bwMode="auto">
          <a:xfrm>
            <a:off x="7439025" y="39719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$24,022</a:t>
            </a:r>
          </a:p>
        </p:txBody>
      </p:sp>
      <p:sp>
        <p:nvSpPr>
          <p:cNvPr id="66687" name="exstream_shape1048"/>
          <p:cNvSpPr>
            <a:spLocks noChangeArrowheads="1"/>
          </p:cNvSpPr>
          <p:nvPr/>
        </p:nvSpPr>
        <p:spPr bwMode="auto">
          <a:xfrm>
            <a:off x="8067675" y="39719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90.9%</a:t>
            </a:r>
          </a:p>
        </p:txBody>
      </p:sp>
      <p:sp>
        <p:nvSpPr>
          <p:cNvPr id="66686" name="exstream_shape1049"/>
          <p:cNvSpPr>
            <a:spLocks noChangeArrowheads="1"/>
          </p:cNvSpPr>
          <p:nvPr/>
        </p:nvSpPr>
        <p:spPr bwMode="auto">
          <a:xfrm>
            <a:off x="8696325" y="39719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$8,923</a:t>
            </a:r>
          </a:p>
        </p:txBody>
      </p:sp>
      <p:sp>
        <p:nvSpPr>
          <p:cNvPr id="66685" name="exstream_shape1050"/>
          <p:cNvSpPr>
            <a:spLocks noChangeArrowheads="1"/>
          </p:cNvSpPr>
          <p:nvPr/>
        </p:nvSpPr>
        <p:spPr bwMode="auto">
          <a:xfrm>
            <a:off x="5172075" y="4143375"/>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684" name="exstream_shape1051"/>
          <p:cNvSpPr>
            <a:spLocks noChangeArrowheads="1"/>
          </p:cNvSpPr>
          <p:nvPr/>
        </p:nvSpPr>
        <p:spPr bwMode="auto">
          <a:xfrm>
            <a:off x="5295900" y="4143375"/>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65+</a:t>
            </a:r>
          </a:p>
        </p:txBody>
      </p:sp>
      <p:sp>
        <p:nvSpPr>
          <p:cNvPr id="66683" name="exstream_shape1052"/>
          <p:cNvSpPr>
            <a:spLocks noChangeArrowheads="1"/>
          </p:cNvSpPr>
          <p:nvPr/>
        </p:nvSpPr>
        <p:spPr bwMode="auto">
          <a:xfrm>
            <a:off x="6810375" y="41433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$22,938</a:t>
            </a:r>
          </a:p>
        </p:txBody>
      </p:sp>
      <p:sp>
        <p:nvSpPr>
          <p:cNvPr id="66682" name="exstream_shape1053"/>
          <p:cNvSpPr>
            <a:spLocks noChangeArrowheads="1"/>
          </p:cNvSpPr>
          <p:nvPr/>
        </p:nvSpPr>
        <p:spPr bwMode="auto">
          <a:xfrm>
            <a:off x="7439025" y="41433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$14,336</a:t>
            </a:r>
          </a:p>
        </p:txBody>
      </p:sp>
      <p:sp>
        <p:nvSpPr>
          <p:cNvPr id="66681" name="exstream_shape1054"/>
          <p:cNvSpPr>
            <a:spLocks noChangeArrowheads="1"/>
          </p:cNvSpPr>
          <p:nvPr/>
        </p:nvSpPr>
        <p:spPr bwMode="auto">
          <a:xfrm>
            <a:off x="8067675" y="414337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-37.5%</a:t>
            </a:r>
          </a:p>
        </p:txBody>
      </p:sp>
      <p:sp>
        <p:nvSpPr>
          <p:cNvPr id="66680" name="exstream_shape1055"/>
          <p:cNvSpPr>
            <a:spLocks noChangeArrowheads="1"/>
          </p:cNvSpPr>
          <p:nvPr/>
        </p:nvSpPr>
        <p:spPr bwMode="auto">
          <a:xfrm>
            <a:off x="8696325" y="414337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66679" name="exstream_shape1056"/>
          <p:cNvSpPr>
            <a:spLocks noChangeArrowheads="1"/>
          </p:cNvSpPr>
          <p:nvPr/>
        </p:nvSpPr>
        <p:spPr bwMode="auto">
          <a:xfrm>
            <a:off x="5172075" y="4314825"/>
            <a:ext cx="41814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b="1">
                <a:solidFill>
                  <a:srgbClr val="35728A"/>
                </a:solidFill>
                <a:latin typeface="Arial" charset="0"/>
              </a:rPr>
              <a:t>Excluding Catastrophic</a:t>
            </a:r>
          </a:p>
        </p:txBody>
      </p:sp>
      <p:sp>
        <p:nvSpPr>
          <p:cNvPr id="66678" name="exstream_shape1057"/>
          <p:cNvSpPr>
            <a:spLocks noChangeArrowheads="1"/>
          </p:cNvSpPr>
          <p:nvPr/>
        </p:nvSpPr>
        <p:spPr bwMode="auto">
          <a:xfrm>
            <a:off x="5172075" y="44958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677" name="exstream_shape1058"/>
          <p:cNvSpPr>
            <a:spLocks noChangeArrowheads="1"/>
          </p:cNvSpPr>
          <p:nvPr/>
        </p:nvSpPr>
        <p:spPr bwMode="auto">
          <a:xfrm>
            <a:off x="5295900" y="449580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40-49</a:t>
            </a:r>
          </a:p>
        </p:txBody>
      </p:sp>
      <p:sp>
        <p:nvSpPr>
          <p:cNvPr id="66676" name="exstream_shape1059"/>
          <p:cNvSpPr>
            <a:spLocks noChangeArrowheads="1"/>
          </p:cNvSpPr>
          <p:nvPr/>
        </p:nvSpPr>
        <p:spPr bwMode="auto">
          <a:xfrm>
            <a:off x="6810375" y="44958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$3,605</a:t>
            </a:r>
          </a:p>
        </p:txBody>
      </p:sp>
      <p:sp>
        <p:nvSpPr>
          <p:cNvPr id="66675" name="exstream_shape1060"/>
          <p:cNvSpPr>
            <a:spLocks noChangeArrowheads="1"/>
          </p:cNvSpPr>
          <p:nvPr/>
        </p:nvSpPr>
        <p:spPr bwMode="auto">
          <a:xfrm>
            <a:off x="7439025" y="44958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$4,004</a:t>
            </a:r>
          </a:p>
        </p:txBody>
      </p:sp>
      <p:sp>
        <p:nvSpPr>
          <p:cNvPr id="66674" name="exstream_shape1061"/>
          <p:cNvSpPr>
            <a:spLocks noChangeArrowheads="1"/>
          </p:cNvSpPr>
          <p:nvPr/>
        </p:nvSpPr>
        <p:spPr bwMode="auto">
          <a:xfrm>
            <a:off x="8067675" y="44958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11.1%</a:t>
            </a:r>
          </a:p>
        </p:txBody>
      </p:sp>
      <p:sp>
        <p:nvSpPr>
          <p:cNvPr id="66673" name="exstream_shape1062"/>
          <p:cNvSpPr>
            <a:spLocks noChangeArrowheads="1"/>
          </p:cNvSpPr>
          <p:nvPr/>
        </p:nvSpPr>
        <p:spPr bwMode="auto">
          <a:xfrm>
            <a:off x="8696325" y="449580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$3,660</a:t>
            </a:r>
          </a:p>
        </p:txBody>
      </p:sp>
      <p:sp>
        <p:nvSpPr>
          <p:cNvPr id="66672" name="exstream_shape1063"/>
          <p:cNvSpPr>
            <a:spLocks noChangeArrowheads="1"/>
          </p:cNvSpPr>
          <p:nvPr/>
        </p:nvSpPr>
        <p:spPr bwMode="auto">
          <a:xfrm>
            <a:off x="5172075" y="466725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671" name="exstream_shape1064"/>
          <p:cNvSpPr>
            <a:spLocks noChangeArrowheads="1"/>
          </p:cNvSpPr>
          <p:nvPr/>
        </p:nvSpPr>
        <p:spPr bwMode="auto">
          <a:xfrm>
            <a:off x="5295900" y="466725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50-59</a:t>
            </a:r>
          </a:p>
        </p:txBody>
      </p:sp>
      <p:sp>
        <p:nvSpPr>
          <p:cNvPr id="66670" name="exstream_shape1065"/>
          <p:cNvSpPr>
            <a:spLocks noChangeArrowheads="1"/>
          </p:cNvSpPr>
          <p:nvPr/>
        </p:nvSpPr>
        <p:spPr bwMode="auto">
          <a:xfrm>
            <a:off x="6810375" y="46672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$5,498</a:t>
            </a:r>
          </a:p>
        </p:txBody>
      </p:sp>
      <p:sp>
        <p:nvSpPr>
          <p:cNvPr id="66669" name="exstream_shape1066"/>
          <p:cNvSpPr>
            <a:spLocks noChangeArrowheads="1"/>
          </p:cNvSpPr>
          <p:nvPr/>
        </p:nvSpPr>
        <p:spPr bwMode="auto">
          <a:xfrm>
            <a:off x="7439025" y="46672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$2,712</a:t>
            </a:r>
          </a:p>
        </p:txBody>
      </p:sp>
      <p:sp>
        <p:nvSpPr>
          <p:cNvPr id="66668" name="exstream_shape1067"/>
          <p:cNvSpPr>
            <a:spLocks noChangeArrowheads="1"/>
          </p:cNvSpPr>
          <p:nvPr/>
        </p:nvSpPr>
        <p:spPr bwMode="auto">
          <a:xfrm>
            <a:off x="8067675" y="46672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-50.7%</a:t>
            </a:r>
          </a:p>
        </p:txBody>
      </p:sp>
      <p:sp>
        <p:nvSpPr>
          <p:cNvPr id="66667" name="exstream_shape1068"/>
          <p:cNvSpPr>
            <a:spLocks noChangeArrowheads="1"/>
          </p:cNvSpPr>
          <p:nvPr/>
        </p:nvSpPr>
        <p:spPr bwMode="auto">
          <a:xfrm>
            <a:off x="8696325" y="466725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$4,570</a:t>
            </a:r>
          </a:p>
        </p:txBody>
      </p:sp>
      <p:sp>
        <p:nvSpPr>
          <p:cNvPr id="66666" name="exstream_shape1069"/>
          <p:cNvSpPr>
            <a:spLocks noChangeArrowheads="1"/>
          </p:cNvSpPr>
          <p:nvPr/>
        </p:nvSpPr>
        <p:spPr bwMode="auto">
          <a:xfrm>
            <a:off x="5172075" y="48387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665" name="exstream_shape1070"/>
          <p:cNvSpPr>
            <a:spLocks noChangeArrowheads="1"/>
          </p:cNvSpPr>
          <p:nvPr/>
        </p:nvSpPr>
        <p:spPr bwMode="auto">
          <a:xfrm>
            <a:off x="5295900" y="483870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60-64</a:t>
            </a:r>
          </a:p>
        </p:txBody>
      </p:sp>
      <p:sp>
        <p:nvSpPr>
          <p:cNvPr id="66664" name="exstream_shape1071"/>
          <p:cNvSpPr>
            <a:spLocks noChangeArrowheads="1"/>
          </p:cNvSpPr>
          <p:nvPr/>
        </p:nvSpPr>
        <p:spPr bwMode="auto">
          <a:xfrm>
            <a:off x="6810375" y="48387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$7,430</a:t>
            </a:r>
          </a:p>
        </p:txBody>
      </p:sp>
      <p:sp>
        <p:nvSpPr>
          <p:cNvPr id="66663" name="exstream_shape1072"/>
          <p:cNvSpPr>
            <a:spLocks noChangeArrowheads="1"/>
          </p:cNvSpPr>
          <p:nvPr/>
        </p:nvSpPr>
        <p:spPr bwMode="auto">
          <a:xfrm>
            <a:off x="7439025" y="48387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$5,817</a:t>
            </a:r>
          </a:p>
        </p:txBody>
      </p:sp>
      <p:sp>
        <p:nvSpPr>
          <p:cNvPr id="66662" name="exstream_shape1073"/>
          <p:cNvSpPr>
            <a:spLocks noChangeArrowheads="1"/>
          </p:cNvSpPr>
          <p:nvPr/>
        </p:nvSpPr>
        <p:spPr bwMode="auto">
          <a:xfrm>
            <a:off x="8067675" y="48387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-21.7%</a:t>
            </a:r>
          </a:p>
        </p:txBody>
      </p:sp>
      <p:sp>
        <p:nvSpPr>
          <p:cNvPr id="66661" name="exstream_shape1074"/>
          <p:cNvSpPr>
            <a:spLocks noChangeArrowheads="1"/>
          </p:cNvSpPr>
          <p:nvPr/>
        </p:nvSpPr>
        <p:spPr bwMode="auto">
          <a:xfrm>
            <a:off x="8696325" y="483870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$5,441</a:t>
            </a:r>
          </a:p>
        </p:txBody>
      </p:sp>
      <p:sp>
        <p:nvSpPr>
          <p:cNvPr id="66660" name="exstream_shape1075"/>
          <p:cNvSpPr>
            <a:spLocks noChangeArrowheads="1"/>
          </p:cNvSpPr>
          <p:nvPr/>
        </p:nvSpPr>
        <p:spPr bwMode="auto">
          <a:xfrm>
            <a:off x="5172075" y="501015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659" name="exstream_shape1076"/>
          <p:cNvSpPr>
            <a:spLocks noChangeArrowheads="1"/>
          </p:cNvSpPr>
          <p:nvPr/>
        </p:nvSpPr>
        <p:spPr bwMode="auto">
          <a:xfrm>
            <a:off x="5295900" y="501015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65+</a:t>
            </a:r>
          </a:p>
        </p:txBody>
      </p:sp>
      <p:sp>
        <p:nvSpPr>
          <p:cNvPr id="66658" name="exstream_shape1077"/>
          <p:cNvSpPr>
            <a:spLocks noChangeArrowheads="1"/>
          </p:cNvSpPr>
          <p:nvPr/>
        </p:nvSpPr>
        <p:spPr bwMode="auto">
          <a:xfrm>
            <a:off x="6810375" y="50101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$5,394</a:t>
            </a:r>
          </a:p>
        </p:txBody>
      </p:sp>
      <p:sp>
        <p:nvSpPr>
          <p:cNvPr id="66657" name="exstream_shape1078"/>
          <p:cNvSpPr>
            <a:spLocks noChangeArrowheads="1"/>
          </p:cNvSpPr>
          <p:nvPr/>
        </p:nvSpPr>
        <p:spPr bwMode="auto">
          <a:xfrm>
            <a:off x="7439025" y="50101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$2,416</a:t>
            </a:r>
          </a:p>
        </p:txBody>
      </p:sp>
      <p:sp>
        <p:nvSpPr>
          <p:cNvPr id="66656" name="exstream_shape1079"/>
          <p:cNvSpPr>
            <a:spLocks noChangeArrowheads="1"/>
          </p:cNvSpPr>
          <p:nvPr/>
        </p:nvSpPr>
        <p:spPr bwMode="auto">
          <a:xfrm>
            <a:off x="8067675" y="50101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-55.2%</a:t>
            </a:r>
          </a:p>
        </p:txBody>
      </p:sp>
      <p:sp>
        <p:nvSpPr>
          <p:cNvPr id="66655" name="exstream_shape1080"/>
          <p:cNvSpPr>
            <a:spLocks noChangeArrowheads="1"/>
          </p:cNvSpPr>
          <p:nvPr/>
        </p:nvSpPr>
        <p:spPr bwMode="auto">
          <a:xfrm>
            <a:off x="8696325" y="501015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66654" name="exstream_shape1081"/>
          <p:cNvSpPr>
            <a:spLocks noChangeArrowheads="1"/>
          </p:cNvSpPr>
          <p:nvPr/>
        </p:nvSpPr>
        <p:spPr bwMode="auto">
          <a:xfrm>
            <a:off x="1400175" y="2381250"/>
            <a:ext cx="9525" cy="1828800"/>
          </a:xfrm>
          <a:custGeom>
            <a:avLst/>
            <a:gdLst>
              <a:gd name="T0" fmla="*/ 0 w 6"/>
              <a:gd name="T1" fmla="*/ 0 h 1152"/>
              <a:gd name="T2" fmla="*/ 6 w 6"/>
              <a:gd name="T3" fmla="*/ 1152 h 1152"/>
            </a:gdLst>
            <a:ahLst/>
            <a:cxnLst>
              <a:cxn ang="0">
                <a:pos x="T0" y="T1"/>
              </a:cxn>
              <a:cxn ang="0">
                <a:pos x="T2" y="T3"/>
              </a:cxn>
            </a:cxnLst>
            <a:rect l="0" t="0" r="r" b="b"/>
            <a:pathLst>
              <a:path w="6" h="1152">
                <a:moveTo>
                  <a:pt x="0" y="0"/>
                </a:moveTo>
                <a:lnTo>
                  <a:pt x="6" y="1152"/>
                </a:lnTo>
              </a:path>
            </a:pathLst>
          </a:custGeom>
          <a:solidFill>
            <a:srgbClr val="FFFFFF"/>
          </a:solidFill>
          <a:ln w="12700">
            <a:solidFill>
              <a:srgbClr val="000000"/>
            </a:solidFill>
            <a:round/>
            <a:headEnd/>
            <a:tailEnd/>
          </a:ln>
        </p:spPr>
        <p:txBody>
          <a:bodyPr/>
          <a:lstStyle/>
          <a:p>
            <a:endParaRPr lang="en-US"/>
          </a:p>
        </p:txBody>
      </p:sp>
      <p:sp>
        <p:nvSpPr>
          <p:cNvPr id="66653" name="exstream_shape1082"/>
          <p:cNvSpPr>
            <a:spLocks noChangeArrowheads="1"/>
          </p:cNvSpPr>
          <p:nvPr/>
        </p:nvSpPr>
        <p:spPr bwMode="auto">
          <a:xfrm>
            <a:off x="819150" y="23145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a:t>
            </a:r>
          </a:p>
        </p:txBody>
      </p:sp>
      <p:sp>
        <p:nvSpPr>
          <p:cNvPr id="66652" name="exstream_shape1083"/>
          <p:cNvSpPr>
            <a:spLocks noChangeArrowheads="1"/>
          </p:cNvSpPr>
          <p:nvPr/>
        </p:nvSpPr>
        <p:spPr bwMode="auto">
          <a:xfrm>
            <a:off x="819150" y="27717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a:t>
            </a:r>
          </a:p>
        </p:txBody>
      </p:sp>
      <p:sp>
        <p:nvSpPr>
          <p:cNvPr id="66651" name="exstream_shape1084"/>
          <p:cNvSpPr>
            <a:spLocks noChangeArrowheads="1"/>
          </p:cNvSpPr>
          <p:nvPr/>
        </p:nvSpPr>
        <p:spPr bwMode="auto">
          <a:xfrm>
            <a:off x="819150" y="32289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a:t>
            </a:r>
          </a:p>
        </p:txBody>
      </p:sp>
      <p:sp>
        <p:nvSpPr>
          <p:cNvPr id="66650" name="exstream_shape1085"/>
          <p:cNvSpPr>
            <a:spLocks noChangeArrowheads="1"/>
          </p:cNvSpPr>
          <p:nvPr/>
        </p:nvSpPr>
        <p:spPr bwMode="auto">
          <a:xfrm>
            <a:off x="819150" y="36861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a:t>
            </a:r>
          </a:p>
        </p:txBody>
      </p:sp>
      <p:sp>
        <p:nvSpPr>
          <p:cNvPr id="66649" name="exstream_shape1086"/>
          <p:cNvSpPr>
            <a:spLocks noChangeArrowheads="1"/>
          </p:cNvSpPr>
          <p:nvPr/>
        </p:nvSpPr>
        <p:spPr bwMode="auto">
          <a:xfrm>
            <a:off x="819150" y="41433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66648" name="exstream_shape1087"/>
          <p:cNvSpPr>
            <a:spLocks noChangeArrowheads="1"/>
          </p:cNvSpPr>
          <p:nvPr/>
        </p:nvSpPr>
        <p:spPr bwMode="auto">
          <a:xfrm>
            <a:off x="1419225" y="4257675"/>
            <a:ext cx="3714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&lt;1</a:t>
            </a:r>
          </a:p>
        </p:txBody>
      </p:sp>
      <p:sp>
        <p:nvSpPr>
          <p:cNvPr id="66647" name="exstream_shape1088"/>
          <p:cNvSpPr>
            <a:spLocks noChangeArrowheads="1"/>
          </p:cNvSpPr>
          <p:nvPr/>
        </p:nvSpPr>
        <p:spPr bwMode="auto">
          <a:xfrm>
            <a:off x="1790700" y="4257675"/>
            <a:ext cx="361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1-17</a:t>
            </a:r>
          </a:p>
        </p:txBody>
      </p:sp>
      <p:sp>
        <p:nvSpPr>
          <p:cNvPr id="66646" name="exstream_shape1089"/>
          <p:cNvSpPr>
            <a:spLocks noChangeArrowheads="1"/>
          </p:cNvSpPr>
          <p:nvPr/>
        </p:nvSpPr>
        <p:spPr bwMode="auto">
          <a:xfrm>
            <a:off x="2152650" y="4257675"/>
            <a:ext cx="352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18-29</a:t>
            </a:r>
          </a:p>
        </p:txBody>
      </p:sp>
      <p:sp>
        <p:nvSpPr>
          <p:cNvPr id="66645" name="exstream_shape1090"/>
          <p:cNvSpPr>
            <a:spLocks noChangeArrowheads="1"/>
          </p:cNvSpPr>
          <p:nvPr/>
        </p:nvSpPr>
        <p:spPr bwMode="auto">
          <a:xfrm>
            <a:off x="2505075" y="4257675"/>
            <a:ext cx="352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30-39</a:t>
            </a:r>
          </a:p>
        </p:txBody>
      </p:sp>
      <p:sp>
        <p:nvSpPr>
          <p:cNvPr id="66644" name="exstream_shape1091"/>
          <p:cNvSpPr>
            <a:spLocks noChangeArrowheads="1"/>
          </p:cNvSpPr>
          <p:nvPr/>
        </p:nvSpPr>
        <p:spPr bwMode="auto">
          <a:xfrm>
            <a:off x="2857500" y="4257675"/>
            <a:ext cx="361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40-49</a:t>
            </a:r>
          </a:p>
        </p:txBody>
      </p:sp>
      <p:sp>
        <p:nvSpPr>
          <p:cNvPr id="66643" name="exstream_shape1092"/>
          <p:cNvSpPr>
            <a:spLocks noChangeArrowheads="1"/>
          </p:cNvSpPr>
          <p:nvPr/>
        </p:nvSpPr>
        <p:spPr bwMode="auto">
          <a:xfrm>
            <a:off x="3219450" y="4257675"/>
            <a:ext cx="361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50-59</a:t>
            </a:r>
          </a:p>
        </p:txBody>
      </p:sp>
      <p:sp>
        <p:nvSpPr>
          <p:cNvPr id="66642" name="exstream_shape1093"/>
          <p:cNvSpPr>
            <a:spLocks noChangeArrowheads="1"/>
          </p:cNvSpPr>
          <p:nvPr/>
        </p:nvSpPr>
        <p:spPr bwMode="auto">
          <a:xfrm>
            <a:off x="3581400" y="4257675"/>
            <a:ext cx="3810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60-64</a:t>
            </a:r>
          </a:p>
        </p:txBody>
      </p:sp>
      <p:sp>
        <p:nvSpPr>
          <p:cNvPr id="66641" name="exstream_shape1094"/>
          <p:cNvSpPr>
            <a:spLocks noChangeArrowheads="1"/>
          </p:cNvSpPr>
          <p:nvPr/>
        </p:nvSpPr>
        <p:spPr bwMode="auto">
          <a:xfrm>
            <a:off x="3962400" y="4257675"/>
            <a:ext cx="4191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65+</a:t>
            </a:r>
          </a:p>
        </p:txBody>
      </p:sp>
      <p:sp>
        <p:nvSpPr>
          <p:cNvPr id="66640" name="exstream_shape1095"/>
          <p:cNvSpPr>
            <a:spLocks noChangeArrowheads="1"/>
          </p:cNvSpPr>
          <p:nvPr/>
        </p:nvSpPr>
        <p:spPr bwMode="auto">
          <a:xfrm>
            <a:off x="4391025" y="2314575"/>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4.5</a:t>
            </a:r>
          </a:p>
        </p:txBody>
      </p:sp>
      <p:sp>
        <p:nvSpPr>
          <p:cNvPr id="66639" name="exstream_shape1096"/>
          <p:cNvSpPr>
            <a:spLocks noChangeArrowheads="1"/>
          </p:cNvSpPr>
          <p:nvPr/>
        </p:nvSpPr>
        <p:spPr bwMode="auto">
          <a:xfrm>
            <a:off x="4391025" y="2514600"/>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a:t>
            </a:r>
          </a:p>
        </p:txBody>
      </p:sp>
      <p:sp>
        <p:nvSpPr>
          <p:cNvPr id="66638" name="exstream_shape1097"/>
          <p:cNvSpPr>
            <a:spLocks noChangeArrowheads="1"/>
          </p:cNvSpPr>
          <p:nvPr/>
        </p:nvSpPr>
        <p:spPr bwMode="auto">
          <a:xfrm>
            <a:off x="4391025" y="2714625"/>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a:t>
            </a:r>
          </a:p>
        </p:txBody>
      </p:sp>
      <p:sp>
        <p:nvSpPr>
          <p:cNvPr id="66637" name="exstream_shape1098"/>
          <p:cNvSpPr>
            <a:spLocks noChangeArrowheads="1"/>
          </p:cNvSpPr>
          <p:nvPr/>
        </p:nvSpPr>
        <p:spPr bwMode="auto">
          <a:xfrm>
            <a:off x="4391025" y="2914650"/>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a:t>
            </a:r>
          </a:p>
        </p:txBody>
      </p:sp>
      <p:sp>
        <p:nvSpPr>
          <p:cNvPr id="66636" name="exstream_shape1099"/>
          <p:cNvSpPr>
            <a:spLocks noChangeArrowheads="1"/>
          </p:cNvSpPr>
          <p:nvPr/>
        </p:nvSpPr>
        <p:spPr bwMode="auto">
          <a:xfrm>
            <a:off x="4391025" y="3114675"/>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a:t>
            </a:r>
          </a:p>
        </p:txBody>
      </p:sp>
      <p:sp>
        <p:nvSpPr>
          <p:cNvPr id="66635" name="exstream_shape1100"/>
          <p:cNvSpPr>
            <a:spLocks noChangeArrowheads="1"/>
          </p:cNvSpPr>
          <p:nvPr/>
        </p:nvSpPr>
        <p:spPr bwMode="auto">
          <a:xfrm>
            <a:off x="4391025" y="3314700"/>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66634" name="exstream_shape1101"/>
          <p:cNvSpPr>
            <a:spLocks noChangeArrowheads="1"/>
          </p:cNvSpPr>
          <p:nvPr/>
        </p:nvSpPr>
        <p:spPr bwMode="auto">
          <a:xfrm>
            <a:off x="4391025" y="3514725"/>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a:t>
            </a:r>
          </a:p>
        </p:txBody>
      </p:sp>
      <p:sp>
        <p:nvSpPr>
          <p:cNvPr id="66633" name="exstream_shape1102"/>
          <p:cNvSpPr>
            <a:spLocks noChangeArrowheads="1"/>
          </p:cNvSpPr>
          <p:nvPr/>
        </p:nvSpPr>
        <p:spPr bwMode="auto">
          <a:xfrm>
            <a:off x="4391025" y="3714750"/>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a:t>
            </a:r>
          </a:p>
        </p:txBody>
      </p:sp>
      <p:sp>
        <p:nvSpPr>
          <p:cNvPr id="66632" name="exstream_shape1103"/>
          <p:cNvSpPr>
            <a:spLocks noChangeArrowheads="1"/>
          </p:cNvSpPr>
          <p:nvPr/>
        </p:nvSpPr>
        <p:spPr bwMode="auto">
          <a:xfrm>
            <a:off x="4391025" y="3914775"/>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0.5</a:t>
            </a:r>
          </a:p>
        </p:txBody>
      </p:sp>
      <p:sp>
        <p:nvSpPr>
          <p:cNvPr id="66631" name="exstream_shape1104"/>
          <p:cNvSpPr>
            <a:spLocks noChangeArrowheads="1"/>
          </p:cNvSpPr>
          <p:nvPr/>
        </p:nvSpPr>
        <p:spPr bwMode="auto">
          <a:xfrm>
            <a:off x="4391025" y="4114800"/>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66630" name="exstream_shape1105"/>
          <p:cNvSpPr>
            <a:spLocks noChangeArrowheads="1"/>
          </p:cNvSpPr>
          <p:nvPr/>
        </p:nvSpPr>
        <p:spPr bwMode="auto">
          <a:xfrm>
            <a:off x="1371600" y="2076450"/>
            <a:ext cx="31908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       Current       Norm         Demo Fact</a:t>
            </a:r>
          </a:p>
        </p:txBody>
      </p:sp>
      <p:sp>
        <p:nvSpPr>
          <p:cNvPr id="66629" name="exstream_shape1106"/>
          <p:cNvSpPr>
            <a:spLocks noChangeArrowheads="1"/>
          </p:cNvSpPr>
          <p:nvPr/>
        </p:nvSpPr>
        <p:spPr bwMode="auto">
          <a:xfrm>
            <a:off x="1371600" y="2114550"/>
            <a:ext cx="66675" cy="66675"/>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6628" name="exstream_shape1107"/>
          <p:cNvSpPr>
            <a:spLocks noChangeArrowheads="1"/>
          </p:cNvSpPr>
          <p:nvPr/>
        </p:nvSpPr>
        <p:spPr bwMode="auto">
          <a:xfrm>
            <a:off x="1866900" y="2114550"/>
            <a:ext cx="76200" cy="66675"/>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6627" name="exstream_shape1108"/>
          <p:cNvSpPr>
            <a:spLocks noChangeArrowheads="1"/>
          </p:cNvSpPr>
          <p:nvPr/>
        </p:nvSpPr>
        <p:spPr bwMode="auto">
          <a:xfrm>
            <a:off x="2476500" y="2114550"/>
            <a:ext cx="76200" cy="66675"/>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6626" name="exstream_shape1109"/>
          <p:cNvSpPr>
            <a:spLocks noChangeArrowheads="1"/>
          </p:cNvSpPr>
          <p:nvPr/>
        </p:nvSpPr>
        <p:spPr bwMode="auto">
          <a:xfrm>
            <a:off x="2990850" y="2095500"/>
            <a:ext cx="123825"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66625" name="exstream_shape1110"/>
          <p:cNvSpPr>
            <a:spLocks noChangeArrowheads="1"/>
          </p:cNvSpPr>
          <p:nvPr/>
        </p:nvSpPr>
        <p:spPr bwMode="auto">
          <a:xfrm>
            <a:off x="2990850" y="2143125"/>
            <a:ext cx="123825"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rIns="0" bIns="0"/>
          <a:lstStyle/>
          <a:p>
            <a:endParaRPr lang="en-US"/>
          </a:p>
        </p:txBody>
      </p:sp>
      <p:sp>
        <p:nvSpPr>
          <p:cNvPr id="66624" name="exstream_shape1111"/>
          <p:cNvSpPr>
            <a:spLocks noChangeArrowheads="1"/>
          </p:cNvSpPr>
          <p:nvPr/>
        </p:nvSpPr>
        <p:spPr bwMode="auto">
          <a:xfrm>
            <a:off x="2990850" y="2143125"/>
            <a:ext cx="123825" cy="0"/>
          </a:xfrm>
          <a:custGeom>
            <a:avLst/>
            <a:gdLst>
              <a:gd name="T0" fmla="*/ 0 w 78"/>
              <a:gd name="T1" fmla="*/ 78 w 78"/>
            </a:gdLst>
            <a:ahLst/>
            <a:cxnLst>
              <a:cxn ang="0">
                <a:pos x="T0" y="0"/>
              </a:cxn>
              <a:cxn ang="0">
                <a:pos x="T1" y="0"/>
              </a:cxn>
            </a:cxnLst>
            <a:rect l="0" t="0" r="r" b="b"/>
            <a:pathLst>
              <a:path w="78">
                <a:moveTo>
                  <a:pt x="0" y="0"/>
                </a:moveTo>
                <a:lnTo>
                  <a:pt x="78" y="0"/>
                </a:lnTo>
              </a:path>
            </a:pathLst>
          </a:custGeom>
          <a:solidFill>
            <a:srgbClr val="FFFFFF"/>
          </a:solidFill>
          <a:ln w="38100">
            <a:solidFill>
              <a:srgbClr val="000000"/>
            </a:solidFill>
            <a:round/>
            <a:headEnd/>
            <a:tailEnd/>
          </a:ln>
        </p:spPr>
        <p:txBody>
          <a:bodyPr/>
          <a:lstStyle/>
          <a:p>
            <a:endParaRPr lang="en-US"/>
          </a:p>
        </p:txBody>
      </p:sp>
      <p:sp>
        <p:nvSpPr>
          <p:cNvPr id="66623" name="exstream_shape1112"/>
          <p:cNvSpPr>
            <a:spLocks noChangeArrowheads="1"/>
          </p:cNvSpPr>
          <p:nvPr/>
        </p:nvSpPr>
        <p:spPr bwMode="auto">
          <a:xfrm>
            <a:off x="819150" y="5181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a:t>
            </a:r>
          </a:p>
        </p:txBody>
      </p:sp>
      <p:sp>
        <p:nvSpPr>
          <p:cNvPr id="66622" name="exstream_shape1113"/>
          <p:cNvSpPr>
            <a:spLocks noChangeArrowheads="1"/>
          </p:cNvSpPr>
          <p:nvPr/>
        </p:nvSpPr>
        <p:spPr bwMode="auto">
          <a:xfrm>
            <a:off x="819150" y="5638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a:t>
            </a:r>
          </a:p>
        </p:txBody>
      </p:sp>
      <p:sp>
        <p:nvSpPr>
          <p:cNvPr id="66621" name="exstream_shape1114"/>
          <p:cNvSpPr>
            <a:spLocks noChangeArrowheads="1"/>
          </p:cNvSpPr>
          <p:nvPr/>
        </p:nvSpPr>
        <p:spPr bwMode="auto">
          <a:xfrm>
            <a:off x="819150" y="6096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a:t>
            </a:r>
          </a:p>
        </p:txBody>
      </p:sp>
      <p:sp>
        <p:nvSpPr>
          <p:cNvPr id="66620" name="exstream_shape1115"/>
          <p:cNvSpPr>
            <a:spLocks noChangeArrowheads="1"/>
          </p:cNvSpPr>
          <p:nvPr/>
        </p:nvSpPr>
        <p:spPr bwMode="auto">
          <a:xfrm>
            <a:off x="819150" y="6553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a:t>
            </a:r>
          </a:p>
        </p:txBody>
      </p:sp>
      <p:sp>
        <p:nvSpPr>
          <p:cNvPr id="66619" name="exstream_shape1116"/>
          <p:cNvSpPr>
            <a:spLocks noChangeArrowheads="1"/>
          </p:cNvSpPr>
          <p:nvPr/>
        </p:nvSpPr>
        <p:spPr bwMode="auto">
          <a:xfrm>
            <a:off x="819150" y="7010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66618" name="exstream_shape1117"/>
          <p:cNvSpPr>
            <a:spLocks noChangeArrowheads="1"/>
          </p:cNvSpPr>
          <p:nvPr/>
        </p:nvSpPr>
        <p:spPr bwMode="auto">
          <a:xfrm>
            <a:off x="1419225" y="7134225"/>
            <a:ext cx="3714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&lt;1</a:t>
            </a:r>
          </a:p>
        </p:txBody>
      </p:sp>
      <p:sp>
        <p:nvSpPr>
          <p:cNvPr id="66617" name="exstream_shape1118"/>
          <p:cNvSpPr>
            <a:spLocks noChangeArrowheads="1"/>
          </p:cNvSpPr>
          <p:nvPr/>
        </p:nvSpPr>
        <p:spPr bwMode="auto">
          <a:xfrm>
            <a:off x="1790700" y="7134225"/>
            <a:ext cx="361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1-17</a:t>
            </a:r>
          </a:p>
        </p:txBody>
      </p:sp>
      <p:sp>
        <p:nvSpPr>
          <p:cNvPr id="66616" name="exstream_shape1119"/>
          <p:cNvSpPr>
            <a:spLocks noChangeArrowheads="1"/>
          </p:cNvSpPr>
          <p:nvPr/>
        </p:nvSpPr>
        <p:spPr bwMode="auto">
          <a:xfrm>
            <a:off x="2152650" y="7134225"/>
            <a:ext cx="352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18-29</a:t>
            </a:r>
          </a:p>
        </p:txBody>
      </p:sp>
      <p:sp>
        <p:nvSpPr>
          <p:cNvPr id="66615" name="exstream_shape1120"/>
          <p:cNvSpPr>
            <a:spLocks noChangeArrowheads="1"/>
          </p:cNvSpPr>
          <p:nvPr/>
        </p:nvSpPr>
        <p:spPr bwMode="auto">
          <a:xfrm>
            <a:off x="2505075" y="7134225"/>
            <a:ext cx="352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30-39</a:t>
            </a:r>
          </a:p>
        </p:txBody>
      </p:sp>
      <p:sp>
        <p:nvSpPr>
          <p:cNvPr id="66614" name="exstream_shape1121"/>
          <p:cNvSpPr>
            <a:spLocks noChangeArrowheads="1"/>
          </p:cNvSpPr>
          <p:nvPr/>
        </p:nvSpPr>
        <p:spPr bwMode="auto">
          <a:xfrm>
            <a:off x="2857500" y="7134225"/>
            <a:ext cx="361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40-49</a:t>
            </a:r>
          </a:p>
        </p:txBody>
      </p:sp>
      <p:sp>
        <p:nvSpPr>
          <p:cNvPr id="66613" name="exstream_shape1122"/>
          <p:cNvSpPr>
            <a:spLocks noChangeArrowheads="1"/>
          </p:cNvSpPr>
          <p:nvPr/>
        </p:nvSpPr>
        <p:spPr bwMode="auto">
          <a:xfrm>
            <a:off x="3219450" y="7134225"/>
            <a:ext cx="3619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50-59</a:t>
            </a:r>
          </a:p>
        </p:txBody>
      </p:sp>
      <p:sp>
        <p:nvSpPr>
          <p:cNvPr id="66612" name="exstream_shape1123"/>
          <p:cNvSpPr>
            <a:spLocks noChangeArrowheads="1"/>
          </p:cNvSpPr>
          <p:nvPr/>
        </p:nvSpPr>
        <p:spPr bwMode="auto">
          <a:xfrm>
            <a:off x="3581400" y="7134225"/>
            <a:ext cx="3810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60-64</a:t>
            </a:r>
          </a:p>
        </p:txBody>
      </p:sp>
      <p:sp>
        <p:nvSpPr>
          <p:cNvPr id="66611" name="exstream_shape1124"/>
          <p:cNvSpPr>
            <a:spLocks noChangeArrowheads="1"/>
          </p:cNvSpPr>
          <p:nvPr/>
        </p:nvSpPr>
        <p:spPr bwMode="auto">
          <a:xfrm>
            <a:off x="3962400" y="7134225"/>
            <a:ext cx="4191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65+</a:t>
            </a:r>
          </a:p>
        </p:txBody>
      </p:sp>
      <p:sp>
        <p:nvSpPr>
          <p:cNvPr id="66610" name="exstream_shape1125"/>
          <p:cNvSpPr>
            <a:spLocks noChangeArrowheads="1"/>
          </p:cNvSpPr>
          <p:nvPr/>
        </p:nvSpPr>
        <p:spPr bwMode="auto">
          <a:xfrm>
            <a:off x="1371600" y="4933950"/>
            <a:ext cx="31813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       Current       Norm</a:t>
            </a:r>
          </a:p>
        </p:txBody>
      </p:sp>
      <p:sp>
        <p:nvSpPr>
          <p:cNvPr id="66609" name="exstream_shape1126"/>
          <p:cNvSpPr>
            <a:spLocks noChangeArrowheads="1"/>
          </p:cNvSpPr>
          <p:nvPr/>
        </p:nvSpPr>
        <p:spPr bwMode="auto">
          <a:xfrm>
            <a:off x="1371600" y="4972050"/>
            <a:ext cx="66675"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6608" name="exstream_shape1127"/>
          <p:cNvSpPr>
            <a:spLocks noChangeArrowheads="1"/>
          </p:cNvSpPr>
          <p:nvPr/>
        </p:nvSpPr>
        <p:spPr bwMode="auto">
          <a:xfrm>
            <a:off x="1866900" y="4972050"/>
            <a:ext cx="76200" cy="76200"/>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6607" name="exstream_shape1128"/>
          <p:cNvSpPr>
            <a:spLocks noChangeArrowheads="1"/>
          </p:cNvSpPr>
          <p:nvPr/>
        </p:nvSpPr>
        <p:spPr bwMode="auto">
          <a:xfrm>
            <a:off x="2476500" y="4972050"/>
            <a:ext cx="76200"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6606" name="exstream_shape1129"/>
          <p:cNvSpPr>
            <a:spLocks noChangeArrowheads="1"/>
          </p:cNvSpPr>
          <p:nvPr/>
        </p:nvSpPr>
        <p:spPr bwMode="auto">
          <a:xfrm>
            <a:off x="1409700" y="4210050"/>
            <a:ext cx="2933700" cy="0"/>
          </a:xfrm>
          <a:custGeom>
            <a:avLst/>
            <a:gdLst>
              <a:gd name="T0" fmla="*/ 0 w 1848"/>
              <a:gd name="T1" fmla="*/ 1848 w 1848"/>
            </a:gdLst>
            <a:ahLst/>
            <a:cxnLst>
              <a:cxn ang="0">
                <a:pos x="T0" y="0"/>
              </a:cxn>
              <a:cxn ang="0">
                <a:pos x="T1" y="0"/>
              </a:cxn>
            </a:cxnLst>
            <a:rect l="0" t="0" r="r" b="b"/>
            <a:pathLst>
              <a:path w="1848">
                <a:moveTo>
                  <a:pt x="0" y="0"/>
                </a:moveTo>
                <a:lnTo>
                  <a:pt x="1848" y="0"/>
                </a:lnTo>
              </a:path>
            </a:pathLst>
          </a:custGeom>
          <a:solidFill>
            <a:srgbClr val="FFFFFF"/>
          </a:solidFill>
          <a:ln w="12700">
            <a:solidFill>
              <a:srgbClr val="000000"/>
            </a:solidFill>
            <a:round/>
            <a:headEnd/>
            <a:tailEnd/>
          </a:ln>
        </p:spPr>
        <p:txBody>
          <a:bodyPr/>
          <a:lstStyle/>
          <a:p>
            <a:endParaRPr lang="en-US"/>
          </a:p>
        </p:txBody>
      </p:sp>
      <p:sp>
        <p:nvSpPr>
          <p:cNvPr id="66605" name="exstream_shape1130"/>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6604" name="exstream_shape1131"/>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66603" name="exstream_shape1132"/>
          <p:cNvSpPr>
            <a:spLocks noChangeArrowheads="1"/>
          </p:cNvSpPr>
          <p:nvPr/>
        </p:nvSpPr>
        <p:spPr bwMode="auto">
          <a:xfrm>
            <a:off x="4343400" y="2381250"/>
            <a:ext cx="0" cy="1828800"/>
          </a:xfrm>
          <a:custGeom>
            <a:avLst/>
            <a:gdLst>
              <a:gd name="T0" fmla="*/ 0 h 1152"/>
              <a:gd name="T1" fmla="*/ 1152 h 1152"/>
            </a:gdLst>
            <a:ahLst/>
            <a:cxnLst>
              <a:cxn ang="0">
                <a:pos x="0" y="T0"/>
              </a:cxn>
              <a:cxn ang="0">
                <a:pos x="0" y="T1"/>
              </a:cxn>
            </a:cxnLst>
            <a:rect l="0" t="0" r="r" b="b"/>
            <a:pathLst>
              <a:path h="1152">
                <a:moveTo>
                  <a:pt x="0" y="0"/>
                </a:moveTo>
                <a:lnTo>
                  <a:pt x="0" y="1152"/>
                </a:lnTo>
              </a:path>
            </a:pathLst>
          </a:custGeom>
          <a:solidFill>
            <a:srgbClr val="FFFFFF"/>
          </a:solidFill>
          <a:ln w="12700">
            <a:solidFill>
              <a:srgbClr val="000000"/>
            </a:solidFill>
            <a:round/>
            <a:headEnd/>
            <a:tailEnd/>
          </a:ln>
        </p:spPr>
        <p:txBody>
          <a:bodyPr/>
          <a:lstStyle/>
          <a:p>
            <a:endParaRPr lang="en-US"/>
          </a:p>
        </p:txBody>
      </p:sp>
      <p:sp>
        <p:nvSpPr>
          <p:cNvPr id="66602" name="exstream_shape1133"/>
          <p:cNvSpPr>
            <a:spLocks noChangeArrowheads="1"/>
          </p:cNvSpPr>
          <p:nvPr/>
        </p:nvSpPr>
        <p:spPr bwMode="auto">
          <a:xfrm>
            <a:off x="1581150" y="3971925"/>
            <a:ext cx="371475" cy="0"/>
          </a:xfrm>
          <a:custGeom>
            <a:avLst/>
            <a:gdLst>
              <a:gd name="T0" fmla="*/ 0 w 234"/>
              <a:gd name="T1" fmla="*/ 234 w 234"/>
            </a:gdLst>
            <a:ahLst/>
            <a:cxnLst>
              <a:cxn ang="0">
                <a:pos x="T0" y="0"/>
              </a:cxn>
              <a:cxn ang="0">
                <a:pos x="T1" y="0"/>
              </a:cxn>
            </a:cxnLst>
            <a:rect l="0" t="0" r="r" b="b"/>
            <a:pathLst>
              <a:path w="234">
                <a:moveTo>
                  <a:pt x="0" y="0"/>
                </a:moveTo>
                <a:lnTo>
                  <a:pt x="234" y="0"/>
                </a:lnTo>
              </a:path>
            </a:pathLst>
          </a:custGeom>
          <a:solidFill>
            <a:srgbClr val="FFFFFF"/>
          </a:solidFill>
          <a:ln w="25400">
            <a:solidFill>
              <a:srgbClr val="000000"/>
            </a:solidFill>
            <a:round/>
            <a:headEnd/>
            <a:tailEnd/>
          </a:ln>
        </p:spPr>
        <p:txBody>
          <a:bodyPr/>
          <a:lstStyle/>
          <a:p>
            <a:endParaRPr lang="en-US"/>
          </a:p>
        </p:txBody>
      </p:sp>
      <p:sp>
        <p:nvSpPr>
          <p:cNvPr id="66601" name="exstream_shape1134"/>
          <p:cNvSpPr>
            <a:spLocks noChangeArrowheads="1"/>
          </p:cNvSpPr>
          <p:nvPr/>
        </p:nvSpPr>
        <p:spPr bwMode="auto">
          <a:xfrm>
            <a:off x="1952625" y="3924300"/>
            <a:ext cx="381000" cy="47625"/>
          </a:xfrm>
          <a:custGeom>
            <a:avLst/>
            <a:gdLst>
              <a:gd name="T0" fmla="*/ 0 w 240"/>
              <a:gd name="T1" fmla="*/ 30 h 30"/>
              <a:gd name="T2" fmla="*/ 240 w 240"/>
              <a:gd name="T3" fmla="*/ 0 h 30"/>
            </a:gdLst>
            <a:ahLst/>
            <a:cxnLst>
              <a:cxn ang="0">
                <a:pos x="T0" y="T1"/>
              </a:cxn>
              <a:cxn ang="0">
                <a:pos x="T2" y="T3"/>
              </a:cxn>
            </a:cxnLst>
            <a:rect l="0" t="0" r="r" b="b"/>
            <a:pathLst>
              <a:path w="240" h="30">
                <a:moveTo>
                  <a:pt x="0" y="30"/>
                </a:moveTo>
                <a:lnTo>
                  <a:pt x="240" y="0"/>
                </a:lnTo>
              </a:path>
            </a:pathLst>
          </a:custGeom>
          <a:solidFill>
            <a:srgbClr val="FFFFFF"/>
          </a:solidFill>
          <a:ln w="25400">
            <a:solidFill>
              <a:srgbClr val="000000"/>
            </a:solidFill>
            <a:round/>
            <a:headEnd/>
            <a:tailEnd/>
          </a:ln>
        </p:spPr>
        <p:txBody>
          <a:bodyPr/>
          <a:lstStyle/>
          <a:p>
            <a:endParaRPr lang="en-US"/>
          </a:p>
        </p:txBody>
      </p:sp>
      <p:sp>
        <p:nvSpPr>
          <p:cNvPr id="66600" name="exstream_shape1135"/>
          <p:cNvSpPr>
            <a:spLocks noChangeArrowheads="1"/>
          </p:cNvSpPr>
          <p:nvPr/>
        </p:nvSpPr>
        <p:spPr bwMode="auto">
          <a:xfrm>
            <a:off x="2333625" y="3810000"/>
            <a:ext cx="381000" cy="114300"/>
          </a:xfrm>
          <a:custGeom>
            <a:avLst/>
            <a:gdLst>
              <a:gd name="T0" fmla="*/ 0 w 240"/>
              <a:gd name="T1" fmla="*/ 72 h 72"/>
              <a:gd name="T2" fmla="*/ 240 w 240"/>
              <a:gd name="T3" fmla="*/ 0 h 72"/>
            </a:gdLst>
            <a:ahLst/>
            <a:cxnLst>
              <a:cxn ang="0">
                <a:pos x="T0" y="T1"/>
              </a:cxn>
              <a:cxn ang="0">
                <a:pos x="T2" y="T3"/>
              </a:cxn>
            </a:cxnLst>
            <a:rect l="0" t="0" r="r" b="b"/>
            <a:pathLst>
              <a:path w="240" h="72">
                <a:moveTo>
                  <a:pt x="0" y="72"/>
                </a:moveTo>
                <a:lnTo>
                  <a:pt x="240" y="0"/>
                </a:lnTo>
              </a:path>
            </a:pathLst>
          </a:custGeom>
          <a:solidFill>
            <a:srgbClr val="FFFFFF"/>
          </a:solidFill>
          <a:ln w="25400">
            <a:solidFill>
              <a:srgbClr val="000000"/>
            </a:solidFill>
            <a:round/>
            <a:headEnd/>
            <a:tailEnd/>
          </a:ln>
        </p:spPr>
        <p:txBody>
          <a:bodyPr/>
          <a:lstStyle/>
          <a:p>
            <a:endParaRPr lang="en-US"/>
          </a:p>
        </p:txBody>
      </p:sp>
      <p:sp>
        <p:nvSpPr>
          <p:cNvPr id="66599" name="exstream_shape1136"/>
          <p:cNvSpPr>
            <a:spLocks noChangeArrowheads="1"/>
          </p:cNvSpPr>
          <p:nvPr/>
        </p:nvSpPr>
        <p:spPr bwMode="auto">
          <a:xfrm>
            <a:off x="2714625" y="3724275"/>
            <a:ext cx="371475" cy="85725"/>
          </a:xfrm>
          <a:custGeom>
            <a:avLst/>
            <a:gdLst>
              <a:gd name="T0" fmla="*/ 0 w 234"/>
              <a:gd name="T1" fmla="*/ 54 h 54"/>
              <a:gd name="T2" fmla="*/ 234 w 234"/>
              <a:gd name="T3" fmla="*/ 0 h 54"/>
            </a:gdLst>
            <a:ahLst/>
            <a:cxnLst>
              <a:cxn ang="0">
                <a:pos x="T0" y="T1"/>
              </a:cxn>
              <a:cxn ang="0">
                <a:pos x="T2" y="T3"/>
              </a:cxn>
            </a:cxnLst>
            <a:rect l="0" t="0" r="r" b="b"/>
            <a:pathLst>
              <a:path w="234" h="54">
                <a:moveTo>
                  <a:pt x="0" y="54"/>
                </a:moveTo>
                <a:lnTo>
                  <a:pt x="234" y="0"/>
                </a:lnTo>
              </a:path>
            </a:pathLst>
          </a:custGeom>
          <a:solidFill>
            <a:srgbClr val="FFFFFF"/>
          </a:solidFill>
          <a:ln w="25400">
            <a:solidFill>
              <a:srgbClr val="000000"/>
            </a:solidFill>
            <a:round/>
            <a:headEnd/>
            <a:tailEnd/>
          </a:ln>
        </p:spPr>
        <p:txBody>
          <a:bodyPr/>
          <a:lstStyle/>
          <a:p>
            <a:endParaRPr lang="en-US"/>
          </a:p>
        </p:txBody>
      </p:sp>
      <p:sp>
        <p:nvSpPr>
          <p:cNvPr id="66598" name="exstream_shape1137"/>
          <p:cNvSpPr>
            <a:spLocks noChangeArrowheads="1"/>
          </p:cNvSpPr>
          <p:nvPr/>
        </p:nvSpPr>
        <p:spPr bwMode="auto">
          <a:xfrm>
            <a:off x="3086100" y="3476625"/>
            <a:ext cx="381000" cy="247650"/>
          </a:xfrm>
          <a:custGeom>
            <a:avLst/>
            <a:gdLst>
              <a:gd name="T0" fmla="*/ 0 w 240"/>
              <a:gd name="T1" fmla="*/ 156 h 156"/>
              <a:gd name="T2" fmla="*/ 240 w 240"/>
              <a:gd name="T3" fmla="*/ 0 h 156"/>
            </a:gdLst>
            <a:ahLst/>
            <a:cxnLst>
              <a:cxn ang="0">
                <a:pos x="T0" y="T1"/>
              </a:cxn>
              <a:cxn ang="0">
                <a:pos x="T2" y="T3"/>
              </a:cxn>
            </a:cxnLst>
            <a:rect l="0" t="0" r="r" b="b"/>
            <a:pathLst>
              <a:path w="240" h="156">
                <a:moveTo>
                  <a:pt x="0" y="156"/>
                </a:moveTo>
                <a:lnTo>
                  <a:pt x="240" y="0"/>
                </a:lnTo>
              </a:path>
            </a:pathLst>
          </a:custGeom>
          <a:solidFill>
            <a:srgbClr val="FFFFFF"/>
          </a:solidFill>
          <a:ln w="25400">
            <a:solidFill>
              <a:srgbClr val="000000"/>
            </a:solidFill>
            <a:round/>
            <a:headEnd/>
            <a:tailEnd/>
          </a:ln>
        </p:spPr>
        <p:txBody>
          <a:bodyPr/>
          <a:lstStyle/>
          <a:p>
            <a:endParaRPr lang="en-US"/>
          </a:p>
        </p:txBody>
      </p:sp>
      <p:sp>
        <p:nvSpPr>
          <p:cNvPr id="66597" name="exstream_shape1138"/>
          <p:cNvSpPr>
            <a:spLocks noChangeArrowheads="1"/>
          </p:cNvSpPr>
          <p:nvPr/>
        </p:nvSpPr>
        <p:spPr bwMode="auto">
          <a:xfrm>
            <a:off x="3467100" y="3200400"/>
            <a:ext cx="381000" cy="276225"/>
          </a:xfrm>
          <a:custGeom>
            <a:avLst/>
            <a:gdLst>
              <a:gd name="T0" fmla="*/ 0 w 240"/>
              <a:gd name="T1" fmla="*/ 174 h 174"/>
              <a:gd name="T2" fmla="*/ 240 w 240"/>
              <a:gd name="T3" fmla="*/ 0 h 174"/>
            </a:gdLst>
            <a:ahLst/>
            <a:cxnLst>
              <a:cxn ang="0">
                <a:pos x="T0" y="T1"/>
              </a:cxn>
              <a:cxn ang="0">
                <a:pos x="T2" y="T3"/>
              </a:cxn>
            </a:cxnLst>
            <a:rect l="0" t="0" r="r" b="b"/>
            <a:pathLst>
              <a:path w="240" h="174">
                <a:moveTo>
                  <a:pt x="0" y="174"/>
                </a:moveTo>
                <a:lnTo>
                  <a:pt x="240" y="0"/>
                </a:lnTo>
              </a:path>
            </a:pathLst>
          </a:custGeom>
          <a:solidFill>
            <a:srgbClr val="FFFFFF"/>
          </a:solidFill>
          <a:ln w="25400">
            <a:solidFill>
              <a:srgbClr val="000000"/>
            </a:solidFill>
            <a:round/>
            <a:headEnd/>
            <a:tailEnd/>
          </a:ln>
        </p:spPr>
        <p:txBody>
          <a:bodyPr/>
          <a:lstStyle/>
          <a:p>
            <a:endParaRPr lang="en-US"/>
          </a:p>
        </p:txBody>
      </p:sp>
      <p:sp>
        <p:nvSpPr>
          <p:cNvPr id="66596" name="exstream_shape1139"/>
          <p:cNvSpPr>
            <a:spLocks noChangeArrowheads="1"/>
          </p:cNvSpPr>
          <p:nvPr/>
        </p:nvSpPr>
        <p:spPr bwMode="auto">
          <a:xfrm>
            <a:off x="3848100" y="2686050"/>
            <a:ext cx="381000" cy="514350"/>
          </a:xfrm>
          <a:custGeom>
            <a:avLst/>
            <a:gdLst>
              <a:gd name="T0" fmla="*/ 0 w 240"/>
              <a:gd name="T1" fmla="*/ 324 h 324"/>
              <a:gd name="T2" fmla="*/ 240 w 240"/>
              <a:gd name="T3" fmla="*/ 0 h 324"/>
            </a:gdLst>
            <a:ahLst/>
            <a:cxnLst>
              <a:cxn ang="0">
                <a:pos x="T0" y="T1"/>
              </a:cxn>
              <a:cxn ang="0">
                <a:pos x="T2" y="T3"/>
              </a:cxn>
            </a:cxnLst>
            <a:rect l="0" t="0" r="r" b="b"/>
            <a:pathLst>
              <a:path w="240" h="324">
                <a:moveTo>
                  <a:pt x="0" y="324"/>
                </a:moveTo>
                <a:lnTo>
                  <a:pt x="240" y="0"/>
                </a:lnTo>
              </a:path>
            </a:pathLst>
          </a:custGeom>
          <a:solidFill>
            <a:srgbClr val="FFFFFF"/>
          </a:solidFill>
          <a:ln w="25400">
            <a:solidFill>
              <a:srgbClr val="000000"/>
            </a:solidFill>
            <a:round/>
            <a:headEnd/>
            <a:tailEnd/>
          </a:ln>
        </p:spPr>
        <p:txBody>
          <a:bodyPr/>
          <a:lstStyle/>
          <a:p>
            <a:endParaRPr lang="en-US"/>
          </a:p>
        </p:txBody>
      </p:sp>
      <p:sp>
        <p:nvSpPr>
          <p:cNvPr id="66595" name="exstream_shape1140"/>
          <p:cNvSpPr>
            <a:spLocks noChangeArrowheads="1"/>
          </p:cNvSpPr>
          <p:nvPr/>
        </p:nvSpPr>
        <p:spPr bwMode="auto">
          <a:xfrm>
            <a:off x="1476375" y="7077075"/>
            <a:ext cx="104775" cy="19050"/>
          </a:xfrm>
          <a:custGeom>
            <a:avLst/>
            <a:gdLst>
              <a:gd name="T0" fmla="*/ 0 w 11"/>
              <a:gd name="T1" fmla="*/ 0 h 2"/>
              <a:gd name="T2" fmla="*/ 10 w 11"/>
              <a:gd name="T3" fmla="*/ 0 h 2"/>
              <a:gd name="T4" fmla="*/ 10 w 11"/>
              <a:gd name="T5" fmla="*/ 1 h 2"/>
              <a:gd name="T6" fmla="*/ 0 w 11"/>
              <a:gd name="T7" fmla="*/ 1 h 2"/>
              <a:gd name="T8" fmla="*/ 0 w 11"/>
              <a:gd name="T9" fmla="*/ 0 h 2"/>
            </a:gdLst>
            <a:ahLst/>
            <a:cxnLst>
              <a:cxn ang="0">
                <a:pos x="T0" y="T1"/>
              </a:cxn>
              <a:cxn ang="0">
                <a:pos x="T2" y="T3"/>
              </a:cxn>
              <a:cxn ang="0">
                <a:pos x="T4" y="T5"/>
              </a:cxn>
              <a:cxn ang="0">
                <a:pos x="T6" y="T7"/>
              </a:cxn>
              <a:cxn ang="0">
                <a:pos x="T8" y="T9"/>
              </a:cxn>
            </a:cxnLst>
            <a:rect l="0" t="0" r="r" b="b"/>
            <a:pathLst>
              <a:path w="11" h="2">
                <a:moveTo>
                  <a:pt x="0" y="0"/>
                </a:moveTo>
                <a:lnTo>
                  <a:pt x="10" y="0"/>
                </a:lnTo>
                <a:lnTo>
                  <a:pt x="10" y="1"/>
                </a:lnTo>
                <a:lnTo>
                  <a:pt x="0" y="1"/>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594" name="exstream_shape1141"/>
          <p:cNvSpPr>
            <a:spLocks noChangeArrowheads="1"/>
          </p:cNvSpPr>
          <p:nvPr/>
        </p:nvSpPr>
        <p:spPr bwMode="auto">
          <a:xfrm>
            <a:off x="1571625" y="7067550"/>
            <a:ext cx="104775" cy="28575"/>
          </a:xfrm>
          <a:custGeom>
            <a:avLst/>
            <a:gdLst>
              <a:gd name="T0" fmla="*/ 0 w 11"/>
              <a:gd name="T1" fmla="*/ 0 h 3"/>
              <a:gd name="T2" fmla="*/ 10 w 11"/>
              <a:gd name="T3" fmla="*/ 0 h 3"/>
              <a:gd name="T4" fmla="*/ 10 w 11"/>
              <a:gd name="T5" fmla="*/ 2 h 3"/>
              <a:gd name="T6" fmla="*/ 0 w 11"/>
              <a:gd name="T7" fmla="*/ 2 h 3"/>
              <a:gd name="T8" fmla="*/ 0 w 11"/>
              <a:gd name="T9" fmla="*/ 0 h 3"/>
            </a:gdLst>
            <a:ahLst/>
            <a:cxnLst>
              <a:cxn ang="0">
                <a:pos x="T0" y="T1"/>
              </a:cxn>
              <a:cxn ang="0">
                <a:pos x="T2" y="T3"/>
              </a:cxn>
              <a:cxn ang="0">
                <a:pos x="T4" y="T5"/>
              </a:cxn>
              <a:cxn ang="0">
                <a:pos x="T6" y="T7"/>
              </a:cxn>
              <a:cxn ang="0">
                <a:pos x="T8" y="T9"/>
              </a:cxn>
            </a:cxnLst>
            <a:rect l="0" t="0" r="r" b="b"/>
            <a:pathLst>
              <a:path w="11" h="3">
                <a:moveTo>
                  <a:pt x="0" y="0"/>
                </a:moveTo>
                <a:lnTo>
                  <a:pt x="10" y="0"/>
                </a:lnTo>
                <a:lnTo>
                  <a:pt x="10" y="2"/>
                </a:lnTo>
                <a:lnTo>
                  <a:pt x="0" y="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593" name="exstream_shape1142"/>
          <p:cNvSpPr>
            <a:spLocks noChangeArrowheads="1"/>
          </p:cNvSpPr>
          <p:nvPr/>
        </p:nvSpPr>
        <p:spPr bwMode="auto">
          <a:xfrm>
            <a:off x="1666875" y="6915150"/>
            <a:ext cx="104775" cy="180975"/>
          </a:xfrm>
          <a:custGeom>
            <a:avLst/>
            <a:gdLst>
              <a:gd name="T0" fmla="*/ 0 w 11"/>
              <a:gd name="T1" fmla="*/ 0 h 19"/>
              <a:gd name="T2" fmla="*/ 10 w 11"/>
              <a:gd name="T3" fmla="*/ 0 h 19"/>
              <a:gd name="T4" fmla="*/ 10 w 11"/>
              <a:gd name="T5" fmla="*/ 18 h 19"/>
              <a:gd name="T6" fmla="*/ 0 w 11"/>
              <a:gd name="T7" fmla="*/ 18 h 19"/>
              <a:gd name="T8" fmla="*/ 0 w 11"/>
              <a:gd name="T9" fmla="*/ 0 h 19"/>
            </a:gdLst>
            <a:ahLst/>
            <a:cxnLst>
              <a:cxn ang="0">
                <a:pos x="T0" y="T1"/>
              </a:cxn>
              <a:cxn ang="0">
                <a:pos x="T2" y="T3"/>
              </a:cxn>
              <a:cxn ang="0">
                <a:pos x="T4" y="T5"/>
              </a:cxn>
              <a:cxn ang="0">
                <a:pos x="T6" y="T7"/>
              </a:cxn>
              <a:cxn ang="0">
                <a:pos x="T8" y="T9"/>
              </a:cxn>
            </a:cxnLst>
            <a:rect l="0" t="0" r="r" b="b"/>
            <a:pathLst>
              <a:path w="11" h="19">
                <a:moveTo>
                  <a:pt x="0" y="0"/>
                </a:moveTo>
                <a:lnTo>
                  <a:pt x="10" y="0"/>
                </a:lnTo>
                <a:lnTo>
                  <a:pt x="10" y="18"/>
                </a:lnTo>
                <a:lnTo>
                  <a:pt x="0" y="18"/>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592" name="exstream_shape1143"/>
          <p:cNvSpPr>
            <a:spLocks noChangeArrowheads="1"/>
          </p:cNvSpPr>
          <p:nvPr/>
        </p:nvSpPr>
        <p:spPr bwMode="auto">
          <a:xfrm>
            <a:off x="1838325" y="6705600"/>
            <a:ext cx="104775" cy="390525"/>
          </a:xfrm>
          <a:custGeom>
            <a:avLst/>
            <a:gdLst>
              <a:gd name="T0" fmla="*/ 0 w 11"/>
              <a:gd name="T1" fmla="*/ 0 h 41"/>
              <a:gd name="T2" fmla="*/ 10 w 11"/>
              <a:gd name="T3" fmla="*/ 0 h 41"/>
              <a:gd name="T4" fmla="*/ 10 w 11"/>
              <a:gd name="T5" fmla="*/ 40 h 41"/>
              <a:gd name="T6" fmla="*/ 0 w 11"/>
              <a:gd name="T7" fmla="*/ 40 h 41"/>
              <a:gd name="T8" fmla="*/ 0 w 11"/>
              <a:gd name="T9" fmla="*/ 0 h 41"/>
            </a:gdLst>
            <a:ahLst/>
            <a:cxnLst>
              <a:cxn ang="0">
                <a:pos x="T0" y="T1"/>
              </a:cxn>
              <a:cxn ang="0">
                <a:pos x="T2" y="T3"/>
              </a:cxn>
              <a:cxn ang="0">
                <a:pos x="T4" y="T5"/>
              </a:cxn>
              <a:cxn ang="0">
                <a:pos x="T6" y="T7"/>
              </a:cxn>
              <a:cxn ang="0">
                <a:pos x="T8" y="T9"/>
              </a:cxn>
            </a:cxnLst>
            <a:rect l="0" t="0" r="r" b="b"/>
            <a:pathLst>
              <a:path w="11" h="41">
                <a:moveTo>
                  <a:pt x="0" y="0"/>
                </a:moveTo>
                <a:lnTo>
                  <a:pt x="10" y="0"/>
                </a:lnTo>
                <a:lnTo>
                  <a:pt x="10" y="40"/>
                </a:lnTo>
                <a:lnTo>
                  <a:pt x="0" y="4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591" name="exstream_shape1144"/>
          <p:cNvSpPr>
            <a:spLocks noChangeArrowheads="1"/>
          </p:cNvSpPr>
          <p:nvPr/>
        </p:nvSpPr>
        <p:spPr bwMode="auto">
          <a:xfrm>
            <a:off x="1933575" y="6362700"/>
            <a:ext cx="104775" cy="733425"/>
          </a:xfrm>
          <a:custGeom>
            <a:avLst/>
            <a:gdLst>
              <a:gd name="T0" fmla="*/ 0 w 11"/>
              <a:gd name="T1" fmla="*/ 0 h 77"/>
              <a:gd name="T2" fmla="*/ 10 w 11"/>
              <a:gd name="T3" fmla="*/ 0 h 77"/>
              <a:gd name="T4" fmla="*/ 10 w 11"/>
              <a:gd name="T5" fmla="*/ 76 h 77"/>
              <a:gd name="T6" fmla="*/ 0 w 11"/>
              <a:gd name="T7" fmla="*/ 76 h 77"/>
              <a:gd name="T8" fmla="*/ 0 w 11"/>
              <a:gd name="T9" fmla="*/ 0 h 77"/>
            </a:gdLst>
            <a:ahLst/>
            <a:cxnLst>
              <a:cxn ang="0">
                <a:pos x="T0" y="T1"/>
              </a:cxn>
              <a:cxn ang="0">
                <a:pos x="T2" y="T3"/>
              </a:cxn>
              <a:cxn ang="0">
                <a:pos x="T4" y="T5"/>
              </a:cxn>
              <a:cxn ang="0">
                <a:pos x="T6" y="T7"/>
              </a:cxn>
              <a:cxn ang="0">
                <a:pos x="T8" y="T9"/>
              </a:cxn>
            </a:cxnLst>
            <a:rect l="0" t="0" r="r" b="b"/>
            <a:pathLst>
              <a:path w="11" h="77">
                <a:moveTo>
                  <a:pt x="0" y="0"/>
                </a:moveTo>
                <a:lnTo>
                  <a:pt x="10" y="0"/>
                </a:lnTo>
                <a:lnTo>
                  <a:pt x="10" y="76"/>
                </a:lnTo>
                <a:lnTo>
                  <a:pt x="0" y="76"/>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590" name="exstream_shape1145"/>
          <p:cNvSpPr>
            <a:spLocks noChangeArrowheads="1"/>
          </p:cNvSpPr>
          <p:nvPr/>
        </p:nvSpPr>
        <p:spPr bwMode="auto">
          <a:xfrm>
            <a:off x="2028825" y="6553200"/>
            <a:ext cx="104775" cy="542925"/>
          </a:xfrm>
          <a:custGeom>
            <a:avLst/>
            <a:gdLst>
              <a:gd name="T0" fmla="*/ 0 w 11"/>
              <a:gd name="T1" fmla="*/ 0 h 57"/>
              <a:gd name="T2" fmla="*/ 10 w 11"/>
              <a:gd name="T3" fmla="*/ 0 h 57"/>
              <a:gd name="T4" fmla="*/ 10 w 11"/>
              <a:gd name="T5" fmla="*/ 56 h 57"/>
              <a:gd name="T6" fmla="*/ 0 w 11"/>
              <a:gd name="T7" fmla="*/ 56 h 57"/>
              <a:gd name="T8" fmla="*/ 0 w 11"/>
              <a:gd name="T9" fmla="*/ 0 h 57"/>
            </a:gdLst>
            <a:ahLst/>
            <a:cxnLst>
              <a:cxn ang="0">
                <a:pos x="T0" y="T1"/>
              </a:cxn>
              <a:cxn ang="0">
                <a:pos x="T2" y="T3"/>
              </a:cxn>
              <a:cxn ang="0">
                <a:pos x="T4" y="T5"/>
              </a:cxn>
              <a:cxn ang="0">
                <a:pos x="T6" y="T7"/>
              </a:cxn>
              <a:cxn ang="0">
                <a:pos x="T8" y="T9"/>
              </a:cxn>
            </a:cxnLst>
            <a:rect l="0" t="0" r="r" b="b"/>
            <a:pathLst>
              <a:path w="11" h="57">
                <a:moveTo>
                  <a:pt x="0" y="0"/>
                </a:moveTo>
                <a:lnTo>
                  <a:pt x="10" y="0"/>
                </a:lnTo>
                <a:lnTo>
                  <a:pt x="10" y="56"/>
                </a:lnTo>
                <a:lnTo>
                  <a:pt x="0" y="56"/>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589" name="exstream_shape1146"/>
          <p:cNvSpPr>
            <a:spLocks noChangeArrowheads="1"/>
          </p:cNvSpPr>
          <p:nvPr/>
        </p:nvSpPr>
        <p:spPr bwMode="auto">
          <a:xfrm>
            <a:off x="2200275" y="6686550"/>
            <a:ext cx="104775" cy="409575"/>
          </a:xfrm>
          <a:custGeom>
            <a:avLst/>
            <a:gdLst>
              <a:gd name="T0" fmla="*/ 0 w 11"/>
              <a:gd name="T1" fmla="*/ 0 h 43"/>
              <a:gd name="T2" fmla="*/ 10 w 11"/>
              <a:gd name="T3" fmla="*/ 0 h 43"/>
              <a:gd name="T4" fmla="*/ 10 w 11"/>
              <a:gd name="T5" fmla="*/ 42 h 43"/>
              <a:gd name="T6" fmla="*/ 0 w 11"/>
              <a:gd name="T7" fmla="*/ 42 h 43"/>
              <a:gd name="T8" fmla="*/ 0 w 11"/>
              <a:gd name="T9" fmla="*/ 0 h 43"/>
            </a:gdLst>
            <a:ahLst/>
            <a:cxnLst>
              <a:cxn ang="0">
                <a:pos x="T0" y="T1"/>
              </a:cxn>
              <a:cxn ang="0">
                <a:pos x="T2" y="T3"/>
              </a:cxn>
              <a:cxn ang="0">
                <a:pos x="T4" y="T5"/>
              </a:cxn>
              <a:cxn ang="0">
                <a:pos x="T6" y="T7"/>
              </a:cxn>
              <a:cxn ang="0">
                <a:pos x="T8" y="T9"/>
              </a:cxn>
            </a:cxnLst>
            <a:rect l="0" t="0" r="r" b="b"/>
            <a:pathLst>
              <a:path w="11" h="43">
                <a:moveTo>
                  <a:pt x="0" y="0"/>
                </a:moveTo>
                <a:lnTo>
                  <a:pt x="10" y="0"/>
                </a:lnTo>
                <a:lnTo>
                  <a:pt x="10" y="42"/>
                </a:lnTo>
                <a:lnTo>
                  <a:pt x="0" y="42"/>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588" name="exstream_shape1147"/>
          <p:cNvSpPr>
            <a:spLocks noChangeArrowheads="1"/>
          </p:cNvSpPr>
          <p:nvPr/>
        </p:nvSpPr>
        <p:spPr bwMode="auto">
          <a:xfrm>
            <a:off x="2295525" y="6791325"/>
            <a:ext cx="104775" cy="304800"/>
          </a:xfrm>
          <a:custGeom>
            <a:avLst/>
            <a:gdLst>
              <a:gd name="T0" fmla="*/ 0 w 11"/>
              <a:gd name="T1" fmla="*/ 0 h 32"/>
              <a:gd name="T2" fmla="*/ 10 w 11"/>
              <a:gd name="T3" fmla="*/ 0 h 32"/>
              <a:gd name="T4" fmla="*/ 10 w 11"/>
              <a:gd name="T5" fmla="*/ 31 h 32"/>
              <a:gd name="T6" fmla="*/ 0 w 11"/>
              <a:gd name="T7" fmla="*/ 31 h 32"/>
              <a:gd name="T8" fmla="*/ 0 w 11"/>
              <a:gd name="T9" fmla="*/ 0 h 32"/>
            </a:gdLst>
            <a:ahLst/>
            <a:cxnLst>
              <a:cxn ang="0">
                <a:pos x="T0" y="T1"/>
              </a:cxn>
              <a:cxn ang="0">
                <a:pos x="T2" y="T3"/>
              </a:cxn>
              <a:cxn ang="0">
                <a:pos x="T4" y="T5"/>
              </a:cxn>
              <a:cxn ang="0">
                <a:pos x="T6" y="T7"/>
              </a:cxn>
              <a:cxn ang="0">
                <a:pos x="T8" y="T9"/>
              </a:cxn>
            </a:cxnLst>
            <a:rect l="0" t="0" r="r" b="b"/>
            <a:pathLst>
              <a:path w="11" h="32">
                <a:moveTo>
                  <a:pt x="0" y="0"/>
                </a:moveTo>
                <a:lnTo>
                  <a:pt x="10" y="0"/>
                </a:lnTo>
                <a:lnTo>
                  <a:pt x="10" y="31"/>
                </a:lnTo>
                <a:lnTo>
                  <a:pt x="0" y="31"/>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587" name="exstream_shape1148"/>
          <p:cNvSpPr>
            <a:spLocks noChangeArrowheads="1"/>
          </p:cNvSpPr>
          <p:nvPr/>
        </p:nvSpPr>
        <p:spPr bwMode="auto">
          <a:xfrm>
            <a:off x="2390775" y="6534150"/>
            <a:ext cx="104775" cy="561975"/>
          </a:xfrm>
          <a:custGeom>
            <a:avLst/>
            <a:gdLst>
              <a:gd name="T0" fmla="*/ 0 w 11"/>
              <a:gd name="T1" fmla="*/ 0 h 59"/>
              <a:gd name="T2" fmla="*/ 10 w 11"/>
              <a:gd name="T3" fmla="*/ 0 h 59"/>
              <a:gd name="T4" fmla="*/ 10 w 11"/>
              <a:gd name="T5" fmla="*/ 58 h 59"/>
              <a:gd name="T6" fmla="*/ 0 w 11"/>
              <a:gd name="T7" fmla="*/ 58 h 59"/>
              <a:gd name="T8" fmla="*/ 0 w 11"/>
              <a:gd name="T9" fmla="*/ 0 h 59"/>
            </a:gdLst>
            <a:ahLst/>
            <a:cxnLst>
              <a:cxn ang="0">
                <a:pos x="T0" y="T1"/>
              </a:cxn>
              <a:cxn ang="0">
                <a:pos x="T2" y="T3"/>
              </a:cxn>
              <a:cxn ang="0">
                <a:pos x="T4" y="T5"/>
              </a:cxn>
              <a:cxn ang="0">
                <a:pos x="T6" y="T7"/>
              </a:cxn>
              <a:cxn ang="0">
                <a:pos x="T8" y="T9"/>
              </a:cxn>
            </a:cxnLst>
            <a:rect l="0" t="0" r="r" b="b"/>
            <a:pathLst>
              <a:path w="11" h="59">
                <a:moveTo>
                  <a:pt x="0" y="0"/>
                </a:moveTo>
                <a:lnTo>
                  <a:pt x="10" y="0"/>
                </a:lnTo>
                <a:lnTo>
                  <a:pt x="10" y="58"/>
                </a:lnTo>
                <a:lnTo>
                  <a:pt x="0" y="58"/>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586" name="exstream_shape1149"/>
          <p:cNvSpPr>
            <a:spLocks noChangeArrowheads="1"/>
          </p:cNvSpPr>
          <p:nvPr/>
        </p:nvSpPr>
        <p:spPr bwMode="auto">
          <a:xfrm>
            <a:off x="2562225" y="6810375"/>
            <a:ext cx="104775" cy="285750"/>
          </a:xfrm>
          <a:custGeom>
            <a:avLst/>
            <a:gdLst>
              <a:gd name="T0" fmla="*/ 0 w 11"/>
              <a:gd name="T1" fmla="*/ 0 h 30"/>
              <a:gd name="T2" fmla="*/ 10 w 11"/>
              <a:gd name="T3" fmla="*/ 0 h 30"/>
              <a:gd name="T4" fmla="*/ 10 w 11"/>
              <a:gd name="T5" fmla="*/ 29 h 30"/>
              <a:gd name="T6" fmla="*/ 0 w 11"/>
              <a:gd name="T7" fmla="*/ 29 h 30"/>
              <a:gd name="T8" fmla="*/ 0 w 11"/>
              <a:gd name="T9" fmla="*/ 0 h 30"/>
            </a:gdLst>
            <a:ahLst/>
            <a:cxnLst>
              <a:cxn ang="0">
                <a:pos x="T0" y="T1"/>
              </a:cxn>
              <a:cxn ang="0">
                <a:pos x="T2" y="T3"/>
              </a:cxn>
              <a:cxn ang="0">
                <a:pos x="T4" y="T5"/>
              </a:cxn>
              <a:cxn ang="0">
                <a:pos x="T6" y="T7"/>
              </a:cxn>
              <a:cxn ang="0">
                <a:pos x="T8" y="T9"/>
              </a:cxn>
            </a:cxnLst>
            <a:rect l="0" t="0" r="r" b="b"/>
            <a:pathLst>
              <a:path w="11" h="30">
                <a:moveTo>
                  <a:pt x="0" y="0"/>
                </a:moveTo>
                <a:lnTo>
                  <a:pt x="10" y="0"/>
                </a:lnTo>
                <a:lnTo>
                  <a:pt x="10" y="29"/>
                </a:lnTo>
                <a:lnTo>
                  <a:pt x="0" y="29"/>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585" name="exstream_shape1150"/>
          <p:cNvSpPr>
            <a:spLocks noChangeArrowheads="1"/>
          </p:cNvSpPr>
          <p:nvPr/>
        </p:nvSpPr>
        <p:spPr bwMode="auto">
          <a:xfrm>
            <a:off x="2657475" y="6629400"/>
            <a:ext cx="104775" cy="466725"/>
          </a:xfrm>
          <a:custGeom>
            <a:avLst/>
            <a:gdLst>
              <a:gd name="T0" fmla="*/ 0 w 11"/>
              <a:gd name="T1" fmla="*/ 0 h 49"/>
              <a:gd name="T2" fmla="*/ 10 w 11"/>
              <a:gd name="T3" fmla="*/ 0 h 49"/>
              <a:gd name="T4" fmla="*/ 10 w 11"/>
              <a:gd name="T5" fmla="*/ 48 h 49"/>
              <a:gd name="T6" fmla="*/ 0 w 11"/>
              <a:gd name="T7" fmla="*/ 48 h 49"/>
              <a:gd name="T8" fmla="*/ 0 w 11"/>
              <a:gd name="T9" fmla="*/ 0 h 49"/>
            </a:gdLst>
            <a:ahLst/>
            <a:cxnLst>
              <a:cxn ang="0">
                <a:pos x="T0" y="T1"/>
              </a:cxn>
              <a:cxn ang="0">
                <a:pos x="T2" y="T3"/>
              </a:cxn>
              <a:cxn ang="0">
                <a:pos x="T4" y="T5"/>
              </a:cxn>
              <a:cxn ang="0">
                <a:pos x="T6" y="T7"/>
              </a:cxn>
              <a:cxn ang="0">
                <a:pos x="T8" y="T9"/>
              </a:cxn>
            </a:cxnLst>
            <a:rect l="0" t="0" r="r" b="b"/>
            <a:pathLst>
              <a:path w="11" h="49">
                <a:moveTo>
                  <a:pt x="0" y="0"/>
                </a:moveTo>
                <a:lnTo>
                  <a:pt x="10" y="0"/>
                </a:lnTo>
                <a:lnTo>
                  <a:pt x="10" y="48"/>
                </a:lnTo>
                <a:lnTo>
                  <a:pt x="0" y="4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584" name="exstream_shape1151"/>
          <p:cNvSpPr>
            <a:spLocks noChangeArrowheads="1"/>
          </p:cNvSpPr>
          <p:nvPr/>
        </p:nvSpPr>
        <p:spPr bwMode="auto">
          <a:xfrm>
            <a:off x="2752725" y="6381750"/>
            <a:ext cx="104775" cy="714375"/>
          </a:xfrm>
          <a:custGeom>
            <a:avLst/>
            <a:gdLst>
              <a:gd name="T0" fmla="*/ 0 w 11"/>
              <a:gd name="T1" fmla="*/ 0 h 75"/>
              <a:gd name="T2" fmla="*/ 10 w 11"/>
              <a:gd name="T3" fmla="*/ 0 h 75"/>
              <a:gd name="T4" fmla="*/ 10 w 11"/>
              <a:gd name="T5" fmla="*/ 74 h 75"/>
              <a:gd name="T6" fmla="*/ 0 w 11"/>
              <a:gd name="T7" fmla="*/ 74 h 75"/>
              <a:gd name="T8" fmla="*/ 0 w 11"/>
              <a:gd name="T9" fmla="*/ 0 h 75"/>
            </a:gdLst>
            <a:ahLst/>
            <a:cxnLst>
              <a:cxn ang="0">
                <a:pos x="T0" y="T1"/>
              </a:cxn>
              <a:cxn ang="0">
                <a:pos x="T2" y="T3"/>
              </a:cxn>
              <a:cxn ang="0">
                <a:pos x="T4" y="T5"/>
              </a:cxn>
              <a:cxn ang="0">
                <a:pos x="T6" y="T7"/>
              </a:cxn>
              <a:cxn ang="0">
                <a:pos x="T8" y="T9"/>
              </a:cxn>
            </a:cxnLst>
            <a:rect l="0" t="0" r="r" b="b"/>
            <a:pathLst>
              <a:path w="11" h="75">
                <a:moveTo>
                  <a:pt x="0" y="0"/>
                </a:moveTo>
                <a:lnTo>
                  <a:pt x="10" y="0"/>
                </a:lnTo>
                <a:lnTo>
                  <a:pt x="10" y="74"/>
                </a:lnTo>
                <a:lnTo>
                  <a:pt x="0" y="74"/>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583" name="exstream_shape1152"/>
          <p:cNvSpPr>
            <a:spLocks noChangeArrowheads="1"/>
          </p:cNvSpPr>
          <p:nvPr/>
        </p:nvSpPr>
        <p:spPr bwMode="auto">
          <a:xfrm>
            <a:off x="2914650" y="5467350"/>
            <a:ext cx="104775" cy="1628775"/>
          </a:xfrm>
          <a:custGeom>
            <a:avLst/>
            <a:gdLst>
              <a:gd name="T0" fmla="*/ 0 w 11"/>
              <a:gd name="T1" fmla="*/ 0 h 171"/>
              <a:gd name="T2" fmla="*/ 10 w 11"/>
              <a:gd name="T3" fmla="*/ 0 h 171"/>
              <a:gd name="T4" fmla="*/ 10 w 11"/>
              <a:gd name="T5" fmla="*/ 170 h 171"/>
              <a:gd name="T6" fmla="*/ 0 w 11"/>
              <a:gd name="T7" fmla="*/ 170 h 171"/>
              <a:gd name="T8" fmla="*/ 0 w 11"/>
              <a:gd name="T9" fmla="*/ 0 h 171"/>
            </a:gdLst>
            <a:ahLst/>
            <a:cxnLst>
              <a:cxn ang="0">
                <a:pos x="T0" y="T1"/>
              </a:cxn>
              <a:cxn ang="0">
                <a:pos x="T2" y="T3"/>
              </a:cxn>
              <a:cxn ang="0">
                <a:pos x="T4" y="T5"/>
              </a:cxn>
              <a:cxn ang="0">
                <a:pos x="T6" y="T7"/>
              </a:cxn>
              <a:cxn ang="0">
                <a:pos x="T8" y="T9"/>
              </a:cxn>
            </a:cxnLst>
            <a:rect l="0" t="0" r="r" b="b"/>
            <a:pathLst>
              <a:path w="11" h="171">
                <a:moveTo>
                  <a:pt x="0" y="0"/>
                </a:moveTo>
                <a:lnTo>
                  <a:pt x="10" y="0"/>
                </a:lnTo>
                <a:lnTo>
                  <a:pt x="10" y="170"/>
                </a:lnTo>
                <a:lnTo>
                  <a:pt x="0" y="170"/>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582" name="exstream_shape1153"/>
          <p:cNvSpPr>
            <a:spLocks noChangeArrowheads="1"/>
          </p:cNvSpPr>
          <p:nvPr/>
        </p:nvSpPr>
        <p:spPr bwMode="auto">
          <a:xfrm>
            <a:off x="3009900" y="6019800"/>
            <a:ext cx="104775" cy="1076325"/>
          </a:xfrm>
          <a:custGeom>
            <a:avLst/>
            <a:gdLst>
              <a:gd name="T0" fmla="*/ 0 w 11"/>
              <a:gd name="T1" fmla="*/ 0 h 113"/>
              <a:gd name="T2" fmla="*/ 10 w 11"/>
              <a:gd name="T3" fmla="*/ 0 h 113"/>
              <a:gd name="T4" fmla="*/ 10 w 11"/>
              <a:gd name="T5" fmla="*/ 112 h 113"/>
              <a:gd name="T6" fmla="*/ 0 w 11"/>
              <a:gd name="T7" fmla="*/ 112 h 113"/>
              <a:gd name="T8" fmla="*/ 0 w 11"/>
              <a:gd name="T9" fmla="*/ 0 h 113"/>
            </a:gdLst>
            <a:ahLst/>
            <a:cxnLst>
              <a:cxn ang="0">
                <a:pos x="T0" y="T1"/>
              </a:cxn>
              <a:cxn ang="0">
                <a:pos x="T2" y="T3"/>
              </a:cxn>
              <a:cxn ang="0">
                <a:pos x="T4" y="T5"/>
              </a:cxn>
              <a:cxn ang="0">
                <a:pos x="T6" y="T7"/>
              </a:cxn>
              <a:cxn ang="0">
                <a:pos x="T8" y="T9"/>
              </a:cxn>
            </a:cxnLst>
            <a:rect l="0" t="0" r="r" b="b"/>
            <a:pathLst>
              <a:path w="11" h="113">
                <a:moveTo>
                  <a:pt x="0" y="0"/>
                </a:moveTo>
                <a:lnTo>
                  <a:pt x="10" y="0"/>
                </a:lnTo>
                <a:lnTo>
                  <a:pt x="10" y="112"/>
                </a:lnTo>
                <a:lnTo>
                  <a:pt x="0" y="11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581" name="exstream_shape1154"/>
          <p:cNvSpPr>
            <a:spLocks noChangeArrowheads="1"/>
          </p:cNvSpPr>
          <p:nvPr/>
        </p:nvSpPr>
        <p:spPr bwMode="auto">
          <a:xfrm>
            <a:off x="3105150" y="6086475"/>
            <a:ext cx="104775" cy="1009650"/>
          </a:xfrm>
          <a:custGeom>
            <a:avLst/>
            <a:gdLst>
              <a:gd name="T0" fmla="*/ 0 w 11"/>
              <a:gd name="T1" fmla="*/ 0 h 106"/>
              <a:gd name="T2" fmla="*/ 10 w 11"/>
              <a:gd name="T3" fmla="*/ 0 h 106"/>
              <a:gd name="T4" fmla="*/ 10 w 11"/>
              <a:gd name="T5" fmla="*/ 105 h 106"/>
              <a:gd name="T6" fmla="*/ 0 w 11"/>
              <a:gd name="T7" fmla="*/ 105 h 106"/>
              <a:gd name="T8" fmla="*/ 0 w 11"/>
              <a:gd name="T9" fmla="*/ 0 h 106"/>
            </a:gdLst>
            <a:ahLst/>
            <a:cxnLst>
              <a:cxn ang="0">
                <a:pos x="T0" y="T1"/>
              </a:cxn>
              <a:cxn ang="0">
                <a:pos x="T2" y="T3"/>
              </a:cxn>
              <a:cxn ang="0">
                <a:pos x="T4" y="T5"/>
              </a:cxn>
              <a:cxn ang="0">
                <a:pos x="T6" y="T7"/>
              </a:cxn>
              <a:cxn ang="0">
                <a:pos x="T8" y="T9"/>
              </a:cxn>
            </a:cxnLst>
            <a:rect l="0" t="0" r="r" b="b"/>
            <a:pathLst>
              <a:path w="11" h="106">
                <a:moveTo>
                  <a:pt x="0" y="0"/>
                </a:moveTo>
                <a:lnTo>
                  <a:pt x="10" y="0"/>
                </a:lnTo>
                <a:lnTo>
                  <a:pt x="10" y="105"/>
                </a:lnTo>
                <a:lnTo>
                  <a:pt x="0" y="105"/>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580" name="exstream_shape1155"/>
          <p:cNvSpPr>
            <a:spLocks noChangeArrowheads="1"/>
          </p:cNvSpPr>
          <p:nvPr/>
        </p:nvSpPr>
        <p:spPr bwMode="auto">
          <a:xfrm>
            <a:off x="3276600" y="6372225"/>
            <a:ext cx="104775" cy="723900"/>
          </a:xfrm>
          <a:custGeom>
            <a:avLst/>
            <a:gdLst>
              <a:gd name="T0" fmla="*/ 0 w 11"/>
              <a:gd name="T1" fmla="*/ 0 h 76"/>
              <a:gd name="T2" fmla="*/ 10 w 11"/>
              <a:gd name="T3" fmla="*/ 0 h 76"/>
              <a:gd name="T4" fmla="*/ 10 w 11"/>
              <a:gd name="T5" fmla="*/ 75 h 76"/>
              <a:gd name="T6" fmla="*/ 0 w 11"/>
              <a:gd name="T7" fmla="*/ 75 h 76"/>
              <a:gd name="T8" fmla="*/ 0 w 11"/>
              <a:gd name="T9" fmla="*/ 0 h 76"/>
            </a:gdLst>
            <a:ahLst/>
            <a:cxnLst>
              <a:cxn ang="0">
                <a:pos x="T0" y="T1"/>
              </a:cxn>
              <a:cxn ang="0">
                <a:pos x="T2" y="T3"/>
              </a:cxn>
              <a:cxn ang="0">
                <a:pos x="T4" y="T5"/>
              </a:cxn>
              <a:cxn ang="0">
                <a:pos x="T6" y="T7"/>
              </a:cxn>
              <a:cxn ang="0">
                <a:pos x="T8" y="T9"/>
              </a:cxn>
            </a:cxnLst>
            <a:rect l="0" t="0" r="r" b="b"/>
            <a:pathLst>
              <a:path w="11" h="76">
                <a:moveTo>
                  <a:pt x="0" y="0"/>
                </a:moveTo>
                <a:lnTo>
                  <a:pt x="10" y="0"/>
                </a:lnTo>
                <a:lnTo>
                  <a:pt x="10" y="75"/>
                </a:lnTo>
                <a:lnTo>
                  <a:pt x="0" y="75"/>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579" name="exstream_shape1156"/>
          <p:cNvSpPr>
            <a:spLocks noChangeArrowheads="1"/>
          </p:cNvSpPr>
          <p:nvPr/>
        </p:nvSpPr>
        <p:spPr bwMode="auto">
          <a:xfrm>
            <a:off x="3371850" y="6724650"/>
            <a:ext cx="104775" cy="371475"/>
          </a:xfrm>
          <a:custGeom>
            <a:avLst/>
            <a:gdLst>
              <a:gd name="T0" fmla="*/ 0 w 11"/>
              <a:gd name="T1" fmla="*/ 0 h 39"/>
              <a:gd name="T2" fmla="*/ 10 w 11"/>
              <a:gd name="T3" fmla="*/ 0 h 39"/>
              <a:gd name="T4" fmla="*/ 10 w 11"/>
              <a:gd name="T5" fmla="*/ 38 h 39"/>
              <a:gd name="T6" fmla="*/ 0 w 11"/>
              <a:gd name="T7" fmla="*/ 38 h 39"/>
              <a:gd name="T8" fmla="*/ 0 w 11"/>
              <a:gd name="T9" fmla="*/ 0 h 39"/>
            </a:gdLst>
            <a:ahLst/>
            <a:cxnLst>
              <a:cxn ang="0">
                <a:pos x="T0" y="T1"/>
              </a:cxn>
              <a:cxn ang="0">
                <a:pos x="T2" y="T3"/>
              </a:cxn>
              <a:cxn ang="0">
                <a:pos x="T4" y="T5"/>
              </a:cxn>
              <a:cxn ang="0">
                <a:pos x="T6" y="T7"/>
              </a:cxn>
              <a:cxn ang="0">
                <a:pos x="T8" y="T9"/>
              </a:cxn>
            </a:cxnLst>
            <a:rect l="0" t="0" r="r" b="b"/>
            <a:pathLst>
              <a:path w="11" h="39">
                <a:moveTo>
                  <a:pt x="0" y="0"/>
                </a:moveTo>
                <a:lnTo>
                  <a:pt x="10" y="0"/>
                </a:lnTo>
                <a:lnTo>
                  <a:pt x="10" y="38"/>
                </a:lnTo>
                <a:lnTo>
                  <a:pt x="0" y="3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578" name="exstream_shape1157"/>
          <p:cNvSpPr>
            <a:spLocks noChangeArrowheads="1"/>
          </p:cNvSpPr>
          <p:nvPr/>
        </p:nvSpPr>
        <p:spPr bwMode="auto">
          <a:xfrm>
            <a:off x="3467100" y="5734050"/>
            <a:ext cx="104775" cy="1362075"/>
          </a:xfrm>
          <a:custGeom>
            <a:avLst/>
            <a:gdLst>
              <a:gd name="T0" fmla="*/ 0 w 11"/>
              <a:gd name="T1" fmla="*/ 0 h 143"/>
              <a:gd name="T2" fmla="*/ 10 w 11"/>
              <a:gd name="T3" fmla="*/ 0 h 143"/>
              <a:gd name="T4" fmla="*/ 10 w 11"/>
              <a:gd name="T5" fmla="*/ 142 h 143"/>
              <a:gd name="T6" fmla="*/ 0 w 11"/>
              <a:gd name="T7" fmla="*/ 142 h 143"/>
              <a:gd name="T8" fmla="*/ 0 w 11"/>
              <a:gd name="T9" fmla="*/ 0 h 143"/>
            </a:gdLst>
            <a:ahLst/>
            <a:cxnLst>
              <a:cxn ang="0">
                <a:pos x="T0" y="T1"/>
              </a:cxn>
              <a:cxn ang="0">
                <a:pos x="T2" y="T3"/>
              </a:cxn>
              <a:cxn ang="0">
                <a:pos x="T4" y="T5"/>
              </a:cxn>
              <a:cxn ang="0">
                <a:pos x="T6" y="T7"/>
              </a:cxn>
              <a:cxn ang="0">
                <a:pos x="T8" y="T9"/>
              </a:cxn>
            </a:cxnLst>
            <a:rect l="0" t="0" r="r" b="b"/>
            <a:pathLst>
              <a:path w="11" h="143">
                <a:moveTo>
                  <a:pt x="0" y="0"/>
                </a:moveTo>
                <a:lnTo>
                  <a:pt x="10" y="0"/>
                </a:lnTo>
                <a:lnTo>
                  <a:pt x="10" y="142"/>
                </a:lnTo>
                <a:lnTo>
                  <a:pt x="0" y="142"/>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577" name="exstream_shape1158"/>
          <p:cNvSpPr>
            <a:spLocks noChangeArrowheads="1"/>
          </p:cNvSpPr>
          <p:nvPr/>
        </p:nvSpPr>
        <p:spPr bwMode="auto">
          <a:xfrm>
            <a:off x="3638550" y="6286500"/>
            <a:ext cx="104775" cy="809625"/>
          </a:xfrm>
          <a:custGeom>
            <a:avLst/>
            <a:gdLst>
              <a:gd name="T0" fmla="*/ 0 w 11"/>
              <a:gd name="T1" fmla="*/ 0 h 85"/>
              <a:gd name="T2" fmla="*/ 10 w 11"/>
              <a:gd name="T3" fmla="*/ 0 h 85"/>
              <a:gd name="T4" fmla="*/ 10 w 11"/>
              <a:gd name="T5" fmla="*/ 84 h 85"/>
              <a:gd name="T6" fmla="*/ 0 w 11"/>
              <a:gd name="T7" fmla="*/ 84 h 85"/>
              <a:gd name="T8" fmla="*/ 0 w 11"/>
              <a:gd name="T9" fmla="*/ 0 h 85"/>
            </a:gdLst>
            <a:ahLst/>
            <a:cxnLst>
              <a:cxn ang="0">
                <a:pos x="T0" y="T1"/>
              </a:cxn>
              <a:cxn ang="0">
                <a:pos x="T2" y="T3"/>
              </a:cxn>
              <a:cxn ang="0">
                <a:pos x="T4" y="T5"/>
              </a:cxn>
              <a:cxn ang="0">
                <a:pos x="T6" y="T7"/>
              </a:cxn>
              <a:cxn ang="0">
                <a:pos x="T8" y="T9"/>
              </a:cxn>
            </a:cxnLst>
            <a:rect l="0" t="0" r="r" b="b"/>
            <a:pathLst>
              <a:path w="11" h="85">
                <a:moveTo>
                  <a:pt x="0" y="0"/>
                </a:moveTo>
                <a:lnTo>
                  <a:pt x="10" y="0"/>
                </a:lnTo>
                <a:lnTo>
                  <a:pt x="10" y="84"/>
                </a:lnTo>
                <a:lnTo>
                  <a:pt x="0" y="84"/>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576" name="exstream_shape1159"/>
          <p:cNvSpPr>
            <a:spLocks noChangeArrowheads="1"/>
          </p:cNvSpPr>
          <p:nvPr/>
        </p:nvSpPr>
        <p:spPr bwMode="auto">
          <a:xfrm>
            <a:off x="3733800" y="5629275"/>
            <a:ext cx="104775" cy="1466850"/>
          </a:xfrm>
          <a:custGeom>
            <a:avLst/>
            <a:gdLst>
              <a:gd name="T0" fmla="*/ 0 w 11"/>
              <a:gd name="T1" fmla="*/ 0 h 154"/>
              <a:gd name="T2" fmla="*/ 10 w 11"/>
              <a:gd name="T3" fmla="*/ 0 h 154"/>
              <a:gd name="T4" fmla="*/ 10 w 11"/>
              <a:gd name="T5" fmla="*/ 153 h 154"/>
              <a:gd name="T6" fmla="*/ 0 w 11"/>
              <a:gd name="T7" fmla="*/ 153 h 154"/>
              <a:gd name="T8" fmla="*/ 0 w 11"/>
              <a:gd name="T9" fmla="*/ 0 h 154"/>
            </a:gdLst>
            <a:ahLst/>
            <a:cxnLst>
              <a:cxn ang="0">
                <a:pos x="T0" y="T1"/>
              </a:cxn>
              <a:cxn ang="0">
                <a:pos x="T2" y="T3"/>
              </a:cxn>
              <a:cxn ang="0">
                <a:pos x="T4" y="T5"/>
              </a:cxn>
              <a:cxn ang="0">
                <a:pos x="T6" y="T7"/>
              </a:cxn>
              <a:cxn ang="0">
                <a:pos x="T8" y="T9"/>
              </a:cxn>
            </a:cxnLst>
            <a:rect l="0" t="0" r="r" b="b"/>
            <a:pathLst>
              <a:path w="11" h="154">
                <a:moveTo>
                  <a:pt x="0" y="0"/>
                </a:moveTo>
                <a:lnTo>
                  <a:pt x="10" y="0"/>
                </a:lnTo>
                <a:lnTo>
                  <a:pt x="10" y="153"/>
                </a:lnTo>
                <a:lnTo>
                  <a:pt x="0" y="153"/>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575" name="exstream_shape1160"/>
          <p:cNvSpPr>
            <a:spLocks noChangeArrowheads="1"/>
          </p:cNvSpPr>
          <p:nvPr/>
        </p:nvSpPr>
        <p:spPr bwMode="auto">
          <a:xfrm>
            <a:off x="3829050" y="6457950"/>
            <a:ext cx="104775" cy="638175"/>
          </a:xfrm>
          <a:custGeom>
            <a:avLst/>
            <a:gdLst>
              <a:gd name="T0" fmla="*/ 0 w 11"/>
              <a:gd name="T1" fmla="*/ 0 h 67"/>
              <a:gd name="T2" fmla="*/ 10 w 11"/>
              <a:gd name="T3" fmla="*/ 0 h 67"/>
              <a:gd name="T4" fmla="*/ 10 w 11"/>
              <a:gd name="T5" fmla="*/ 66 h 67"/>
              <a:gd name="T6" fmla="*/ 0 w 11"/>
              <a:gd name="T7" fmla="*/ 66 h 67"/>
              <a:gd name="T8" fmla="*/ 0 w 11"/>
              <a:gd name="T9" fmla="*/ 0 h 67"/>
            </a:gdLst>
            <a:ahLst/>
            <a:cxnLst>
              <a:cxn ang="0">
                <a:pos x="T0" y="T1"/>
              </a:cxn>
              <a:cxn ang="0">
                <a:pos x="T2" y="T3"/>
              </a:cxn>
              <a:cxn ang="0">
                <a:pos x="T4" y="T5"/>
              </a:cxn>
              <a:cxn ang="0">
                <a:pos x="T6" y="T7"/>
              </a:cxn>
              <a:cxn ang="0">
                <a:pos x="T8" y="T9"/>
              </a:cxn>
            </a:cxnLst>
            <a:rect l="0" t="0" r="r" b="b"/>
            <a:pathLst>
              <a:path w="11" h="67">
                <a:moveTo>
                  <a:pt x="0" y="0"/>
                </a:moveTo>
                <a:lnTo>
                  <a:pt x="10" y="0"/>
                </a:lnTo>
                <a:lnTo>
                  <a:pt x="10" y="66"/>
                </a:lnTo>
                <a:lnTo>
                  <a:pt x="0" y="66"/>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66574" name="exstream_shape1161"/>
          <p:cNvSpPr>
            <a:spLocks noChangeArrowheads="1"/>
          </p:cNvSpPr>
          <p:nvPr/>
        </p:nvSpPr>
        <p:spPr bwMode="auto">
          <a:xfrm>
            <a:off x="4000500" y="6362700"/>
            <a:ext cx="104775" cy="733425"/>
          </a:xfrm>
          <a:custGeom>
            <a:avLst/>
            <a:gdLst>
              <a:gd name="T0" fmla="*/ 0 w 11"/>
              <a:gd name="T1" fmla="*/ 0 h 77"/>
              <a:gd name="T2" fmla="*/ 10 w 11"/>
              <a:gd name="T3" fmla="*/ 0 h 77"/>
              <a:gd name="T4" fmla="*/ 10 w 11"/>
              <a:gd name="T5" fmla="*/ 76 h 77"/>
              <a:gd name="T6" fmla="*/ 0 w 11"/>
              <a:gd name="T7" fmla="*/ 76 h 77"/>
              <a:gd name="T8" fmla="*/ 0 w 11"/>
              <a:gd name="T9" fmla="*/ 0 h 77"/>
            </a:gdLst>
            <a:ahLst/>
            <a:cxnLst>
              <a:cxn ang="0">
                <a:pos x="T0" y="T1"/>
              </a:cxn>
              <a:cxn ang="0">
                <a:pos x="T2" y="T3"/>
              </a:cxn>
              <a:cxn ang="0">
                <a:pos x="T4" y="T5"/>
              </a:cxn>
              <a:cxn ang="0">
                <a:pos x="T6" y="T7"/>
              </a:cxn>
              <a:cxn ang="0">
                <a:pos x="T8" y="T9"/>
              </a:cxn>
            </a:cxnLst>
            <a:rect l="0" t="0" r="r" b="b"/>
            <a:pathLst>
              <a:path w="11" h="77">
                <a:moveTo>
                  <a:pt x="0" y="0"/>
                </a:moveTo>
                <a:lnTo>
                  <a:pt x="10" y="0"/>
                </a:lnTo>
                <a:lnTo>
                  <a:pt x="10" y="76"/>
                </a:lnTo>
                <a:lnTo>
                  <a:pt x="0" y="76"/>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66573" name="exstream_shape1162"/>
          <p:cNvSpPr>
            <a:spLocks noChangeArrowheads="1"/>
          </p:cNvSpPr>
          <p:nvPr/>
        </p:nvSpPr>
        <p:spPr bwMode="auto">
          <a:xfrm>
            <a:off x="4095750" y="6534150"/>
            <a:ext cx="104775" cy="561975"/>
          </a:xfrm>
          <a:custGeom>
            <a:avLst/>
            <a:gdLst>
              <a:gd name="T0" fmla="*/ 0 w 11"/>
              <a:gd name="T1" fmla="*/ 0 h 59"/>
              <a:gd name="T2" fmla="*/ 10 w 11"/>
              <a:gd name="T3" fmla="*/ 0 h 59"/>
              <a:gd name="T4" fmla="*/ 10 w 11"/>
              <a:gd name="T5" fmla="*/ 58 h 59"/>
              <a:gd name="T6" fmla="*/ 0 w 11"/>
              <a:gd name="T7" fmla="*/ 58 h 59"/>
              <a:gd name="T8" fmla="*/ 0 w 11"/>
              <a:gd name="T9" fmla="*/ 0 h 59"/>
            </a:gdLst>
            <a:ahLst/>
            <a:cxnLst>
              <a:cxn ang="0">
                <a:pos x="T0" y="T1"/>
              </a:cxn>
              <a:cxn ang="0">
                <a:pos x="T2" y="T3"/>
              </a:cxn>
              <a:cxn ang="0">
                <a:pos x="T4" y="T5"/>
              </a:cxn>
              <a:cxn ang="0">
                <a:pos x="T6" y="T7"/>
              </a:cxn>
              <a:cxn ang="0">
                <a:pos x="T8" y="T9"/>
              </a:cxn>
            </a:cxnLst>
            <a:rect l="0" t="0" r="r" b="b"/>
            <a:pathLst>
              <a:path w="11" h="59">
                <a:moveTo>
                  <a:pt x="0" y="0"/>
                </a:moveTo>
                <a:lnTo>
                  <a:pt x="10" y="0"/>
                </a:lnTo>
                <a:lnTo>
                  <a:pt x="10" y="58"/>
                </a:lnTo>
                <a:lnTo>
                  <a:pt x="0" y="58"/>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66572" name="exstream_shape1163"/>
          <p:cNvSpPr>
            <a:spLocks noChangeArrowheads="1"/>
          </p:cNvSpPr>
          <p:nvPr/>
        </p:nvSpPr>
        <p:spPr bwMode="auto">
          <a:xfrm>
            <a:off x="1400175" y="5257800"/>
            <a:ext cx="9525" cy="1828800"/>
          </a:xfrm>
          <a:custGeom>
            <a:avLst/>
            <a:gdLst>
              <a:gd name="T0" fmla="*/ 0 w 6"/>
              <a:gd name="T1" fmla="*/ 0 h 1152"/>
              <a:gd name="T2" fmla="*/ 6 w 6"/>
              <a:gd name="T3" fmla="*/ 1152 h 1152"/>
            </a:gdLst>
            <a:ahLst/>
            <a:cxnLst>
              <a:cxn ang="0">
                <a:pos x="T0" y="T1"/>
              </a:cxn>
              <a:cxn ang="0">
                <a:pos x="T2" y="T3"/>
              </a:cxn>
            </a:cxnLst>
            <a:rect l="0" t="0" r="r" b="b"/>
            <a:pathLst>
              <a:path w="6" h="1152">
                <a:moveTo>
                  <a:pt x="0" y="0"/>
                </a:moveTo>
                <a:lnTo>
                  <a:pt x="6" y="1152"/>
                </a:lnTo>
              </a:path>
            </a:pathLst>
          </a:custGeom>
          <a:solidFill>
            <a:srgbClr val="FFFFFF"/>
          </a:solidFill>
          <a:ln w="12700">
            <a:solidFill>
              <a:srgbClr val="000000"/>
            </a:solidFill>
            <a:round/>
            <a:headEnd/>
            <a:tailEnd/>
          </a:ln>
        </p:spPr>
        <p:txBody>
          <a:bodyPr/>
          <a:lstStyle/>
          <a:p>
            <a:endParaRPr lang="en-US"/>
          </a:p>
        </p:txBody>
      </p:sp>
      <p:sp>
        <p:nvSpPr>
          <p:cNvPr id="66571" name="exstream_shape1164"/>
          <p:cNvSpPr>
            <a:spLocks noChangeArrowheads="1"/>
          </p:cNvSpPr>
          <p:nvPr/>
        </p:nvSpPr>
        <p:spPr bwMode="auto">
          <a:xfrm>
            <a:off x="1409700" y="7086600"/>
            <a:ext cx="2933700" cy="0"/>
          </a:xfrm>
          <a:custGeom>
            <a:avLst/>
            <a:gdLst>
              <a:gd name="T0" fmla="*/ 0 w 1848"/>
              <a:gd name="T1" fmla="*/ 1848 w 1848"/>
            </a:gdLst>
            <a:ahLst/>
            <a:cxnLst>
              <a:cxn ang="0">
                <a:pos x="T0" y="0"/>
              </a:cxn>
              <a:cxn ang="0">
                <a:pos x="T1" y="0"/>
              </a:cxn>
            </a:cxnLst>
            <a:rect l="0" t="0" r="r" b="b"/>
            <a:pathLst>
              <a:path w="1848">
                <a:moveTo>
                  <a:pt x="0" y="0"/>
                </a:moveTo>
                <a:lnTo>
                  <a:pt x="1848" y="0"/>
                </a:lnTo>
              </a:path>
            </a:pathLst>
          </a:custGeom>
          <a:solidFill>
            <a:srgbClr val="FFFFFF"/>
          </a:solidFill>
          <a:ln w="12700">
            <a:solidFill>
              <a:srgbClr val="000000"/>
            </a:solidFill>
            <a:round/>
            <a:headEnd/>
            <a:tailEnd/>
          </a:ln>
        </p:spPr>
        <p:txBody>
          <a:bodyPr/>
          <a:lstStyle/>
          <a:p>
            <a:endParaRPr lang="en-US"/>
          </a:p>
        </p:txBody>
      </p:sp>
      <p:sp>
        <p:nvSpPr>
          <p:cNvPr id="66570" name="exstream_shape1165"/>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6569" name="exstream_shape1166"/>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66564" name="exstream_shape1171"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42681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15" name="exstream_shape2738"/>
          <p:cNvSpPr>
            <a:spLocks noChangeArrowheads="1"/>
          </p:cNvSpPr>
          <p:nvPr/>
        </p:nvSpPr>
        <p:spPr bwMode="auto">
          <a:xfrm>
            <a:off x="1724025" y="2466975"/>
            <a:ext cx="666750" cy="1581150"/>
          </a:xfrm>
          <a:custGeom>
            <a:avLst/>
            <a:gdLst>
              <a:gd name="T0" fmla="*/ 0 w 70"/>
              <a:gd name="T1" fmla="*/ 0 h 166"/>
              <a:gd name="T2" fmla="*/ 69 w 70"/>
              <a:gd name="T3" fmla="*/ 0 h 166"/>
              <a:gd name="T4" fmla="*/ 69 w 70"/>
              <a:gd name="T5" fmla="*/ 165 h 166"/>
              <a:gd name="T6" fmla="*/ 0 w 70"/>
              <a:gd name="T7" fmla="*/ 165 h 166"/>
              <a:gd name="T8" fmla="*/ 0 w 70"/>
              <a:gd name="T9" fmla="*/ 0 h 166"/>
            </a:gdLst>
            <a:ahLst/>
            <a:cxnLst>
              <a:cxn ang="0">
                <a:pos x="T0" y="T1"/>
              </a:cxn>
              <a:cxn ang="0">
                <a:pos x="T2" y="T3"/>
              </a:cxn>
              <a:cxn ang="0">
                <a:pos x="T4" y="T5"/>
              </a:cxn>
              <a:cxn ang="0">
                <a:pos x="T6" y="T7"/>
              </a:cxn>
              <a:cxn ang="0">
                <a:pos x="T8" y="T9"/>
              </a:cxn>
            </a:cxnLst>
            <a:rect l="0" t="0" r="r" b="b"/>
            <a:pathLst>
              <a:path w="70" h="166">
                <a:moveTo>
                  <a:pt x="0" y="0"/>
                </a:moveTo>
                <a:lnTo>
                  <a:pt x="69" y="0"/>
                </a:lnTo>
                <a:lnTo>
                  <a:pt x="69" y="165"/>
                </a:lnTo>
                <a:lnTo>
                  <a:pt x="0" y="165"/>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58514" name="exstream_shape2739"/>
          <p:cNvSpPr>
            <a:spLocks noChangeArrowheads="1"/>
          </p:cNvSpPr>
          <p:nvPr/>
        </p:nvSpPr>
        <p:spPr bwMode="auto">
          <a:xfrm>
            <a:off x="2505075" y="3638550"/>
            <a:ext cx="666750" cy="409575"/>
          </a:xfrm>
          <a:custGeom>
            <a:avLst/>
            <a:gdLst>
              <a:gd name="T0" fmla="*/ 0 w 70"/>
              <a:gd name="T1" fmla="*/ 0 h 43"/>
              <a:gd name="T2" fmla="*/ 69 w 70"/>
              <a:gd name="T3" fmla="*/ 0 h 43"/>
              <a:gd name="T4" fmla="*/ 69 w 70"/>
              <a:gd name="T5" fmla="*/ 42 h 43"/>
              <a:gd name="T6" fmla="*/ 0 w 70"/>
              <a:gd name="T7" fmla="*/ 42 h 43"/>
              <a:gd name="T8" fmla="*/ 0 w 70"/>
              <a:gd name="T9" fmla="*/ 0 h 43"/>
            </a:gdLst>
            <a:ahLst/>
            <a:cxnLst>
              <a:cxn ang="0">
                <a:pos x="T0" y="T1"/>
              </a:cxn>
              <a:cxn ang="0">
                <a:pos x="T2" y="T3"/>
              </a:cxn>
              <a:cxn ang="0">
                <a:pos x="T4" y="T5"/>
              </a:cxn>
              <a:cxn ang="0">
                <a:pos x="T6" y="T7"/>
              </a:cxn>
              <a:cxn ang="0">
                <a:pos x="T8" y="T9"/>
              </a:cxn>
            </a:cxnLst>
            <a:rect l="0" t="0" r="r" b="b"/>
            <a:pathLst>
              <a:path w="70" h="43">
                <a:moveTo>
                  <a:pt x="0" y="0"/>
                </a:moveTo>
                <a:lnTo>
                  <a:pt x="69" y="0"/>
                </a:lnTo>
                <a:lnTo>
                  <a:pt x="69" y="42"/>
                </a:lnTo>
                <a:lnTo>
                  <a:pt x="0" y="4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58513" name="exstream_shape2740"/>
          <p:cNvSpPr>
            <a:spLocks noChangeArrowheads="1"/>
          </p:cNvSpPr>
          <p:nvPr/>
        </p:nvSpPr>
        <p:spPr bwMode="auto">
          <a:xfrm>
            <a:off x="3286125" y="3114675"/>
            <a:ext cx="666750" cy="933450"/>
          </a:xfrm>
          <a:custGeom>
            <a:avLst/>
            <a:gdLst>
              <a:gd name="T0" fmla="*/ 0 w 70"/>
              <a:gd name="T1" fmla="*/ 0 h 98"/>
              <a:gd name="T2" fmla="*/ 69 w 70"/>
              <a:gd name="T3" fmla="*/ 0 h 98"/>
              <a:gd name="T4" fmla="*/ 69 w 70"/>
              <a:gd name="T5" fmla="*/ 97 h 98"/>
              <a:gd name="T6" fmla="*/ 0 w 70"/>
              <a:gd name="T7" fmla="*/ 97 h 98"/>
              <a:gd name="T8" fmla="*/ 0 w 70"/>
              <a:gd name="T9" fmla="*/ 0 h 98"/>
            </a:gdLst>
            <a:ahLst/>
            <a:cxnLst>
              <a:cxn ang="0">
                <a:pos x="T0" y="T1"/>
              </a:cxn>
              <a:cxn ang="0">
                <a:pos x="T2" y="T3"/>
              </a:cxn>
              <a:cxn ang="0">
                <a:pos x="T4" y="T5"/>
              </a:cxn>
              <a:cxn ang="0">
                <a:pos x="T6" y="T7"/>
              </a:cxn>
              <a:cxn ang="0">
                <a:pos x="T8" y="T9"/>
              </a:cxn>
            </a:cxnLst>
            <a:rect l="0" t="0" r="r" b="b"/>
            <a:pathLst>
              <a:path w="70" h="98">
                <a:moveTo>
                  <a:pt x="0" y="0"/>
                </a:moveTo>
                <a:lnTo>
                  <a:pt x="69" y="0"/>
                </a:lnTo>
                <a:lnTo>
                  <a:pt x="69" y="97"/>
                </a:lnTo>
                <a:lnTo>
                  <a:pt x="0" y="97"/>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58512" name="exstream_shape2741"/>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511" name="exstream_shape2742"/>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58510" name="exstream_shape2743"/>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58509" name="exstream_shape2744"/>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508" name="exstream_shape2745"/>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58507" name="exstream_shape2746"/>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506" name="exstream_shape2747"/>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58505" name="exstream_shape2748"/>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58504" name="exstream_shape2749"/>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503" name="exstream_shape2750"/>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58502" name="exstream_shape2751"/>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501" name="exstream_shape2752"/>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500" name="exstream_shape2753"/>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58499" name="exstream_shape2754"/>
          <p:cNvSpPr>
            <a:spLocks noChangeArrowheads="1"/>
          </p:cNvSpPr>
          <p:nvPr/>
        </p:nvSpPr>
        <p:spPr bwMode="auto">
          <a:xfrm>
            <a:off x="457200" y="1619250"/>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98" name="exstream_shape2755"/>
          <p:cNvSpPr>
            <a:spLocks noChangeArrowheads="1"/>
          </p:cNvSpPr>
          <p:nvPr/>
        </p:nvSpPr>
        <p:spPr bwMode="auto">
          <a:xfrm>
            <a:off x="457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58497" name="exstream_shape2756"/>
          <p:cNvSpPr>
            <a:spLocks noChangeArrowheads="1"/>
          </p:cNvSpPr>
          <p:nvPr/>
        </p:nvSpPr>
        <p:spPr bwMode="auto">
          <a:xfrm>
            <a:off x="1819275" y="1619250"/>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96" name="exstream_shape2757"/>
          <p:cNvSpPr>
            <a:spLocks noChangeArrowheads="1"/>
          </p:cNvSpPr>
          <p:nvPr/>
        </p:nvSpPr>
        <p:spPr bwMode="auto">
          <a:xfrm>
            <a:off x="5029200" y="1619250"/>
            <a:ext cx="4572000" cy="284797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95" name="exstream_shape2758"/>
          <p:cNvSpPr>
            <a:spLocks noChangeArrowheads="1"/>
          </p:cNvSpPr>
          <p:nvPr/>
        </p:nvSpPr>
        <p:spPr bwMode="auto">
          <a:xfrm>
            <a:off x="9601200" y="1619250"/>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58494" name="exstream_shape2759"/>
          <p:cNvSpPr>
            <a:spLocks noChangeArrowheads="1"/>
          </p:cNvSpPr>
          <p:nvPr/>
        </p:nvSpPr>
        <p:spPr bwMode="auto">
          <a:xfrm>
            <a:off x="457200" y="4467225"/>
            <a:ext cx="13620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93" name="exstream_shape2760"/>
          <p:cNvSpPr>
            <a:spLocks noChangeArrowheads="1"/>
          </p:cNvSpPr>
          <p:nvPr/>
        </p:nvSpPr>
        <p:spPr bwMode="auto">
          <a:xfrm>
            <a:off x="457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58492" name="exstream_shape2761"/>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58491" name="exstream_shape2762"/>
          <p:cNvSpPr>
            <a:spLocks noChangeArrowheads="1"/>
          </p:cNvSpPr>
          <p:nvPr/>
        </p:nvSpPr>
        <p:spPr bwMode="auto">
          <a:xfrm>
            <a:off x="1819275" y="4467225"/>
            <a:ext cx="32099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90" name="exstream_shape2763"/>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58489" name="exstream_shape2764"/>
          <p:cNvSpPr>
            <a:spLocks noChangeArrowheads="1"/>
          </p:cNvSpPr>
          <p:nvPr/>
        </p:nvSpPr>
        <p:spPr bwMode="auto">
          <a:xfrm>
            <a:off x="5029200" y="4467225"/>
            <a:ext cx="4572000" cy="284797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88" name="exstream_shape2765"/>
          <p:cNvSpPr>
            <a:spLocks noChangeArrowheads="1"/>
          </p:cNvSpPr>
          <p:nvPr/>
        </p:nvSpPr>
        <p:spPr bwMode="auto">
          <a:xfrm>
            <a:off x="9601200" y="4467225"/>
            <a:ext cx="0" cy="2847975"/>
          </a:xfrm>
          <a:custGeom>
            <a:avLst/>
            <a:gdLst>
              <a:gd name="T0" fmla="*/ 0 h 1794"/>
              <a:gd name="T1" fmla="*/ 1794 h 1794"/>
            </a:gdLst>
            <a:ahLst/>
            <a:cxnLst>
              <a:cxn ang="0">
                <a:pos x="0" y="T0"/>
              </a:cxn>
              <a:cxn ang="0">
                <a:pos x="0" y="T1"/>
              </a:cxn>
            </a:cxnLst>
            <a:rect l="0" t="0" r="r" b="b"/>
            <a:pathLst>
              <a:path h="1794">
                <a:moveTo>
                  <a:pt x="0" y="0"/>
                </a:moveTo>
                <a:lnTo>
                  <a:pt x="0" y="1794"/>
                </a:lnTo>
              </a:path>
            </a:pathLst>
          </a:custGeom>
          <a:solidFill>
            <a:srgbClr val="FFFFFF"/>
          </a:solidFill>
          <a:ln w="12700">
            <a:solidFill>
              <a:srgbClr val="919190"/>
            </a:solidFill>
            <a:round/>
            <a:headEnd/>
            <a:tailEnd/>
          </a:ln>
        </p:spPr>
        <p:txBody>
          <a:bodyPr/>
          <a:lstStyle/>
          <a:p>
            <a:endParaRPr lang="en-US"/>
          </a:p>
        </p:txBody>
      </p:sp>
      <p:sp>
        <p:nvSpPr>
          <p:cNvPr id="58487" name="exstream_shape2766"/>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58486" name="exstream_shape2767"/>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Catastrophic Claim Summary</a:t>
            </a:r>
          </a:p>
        </p:txBody>
      </p:sp>
      <p:sp>
        <p:nvSpPr>
          <p:cNvPr id="58485" name="exstream_shape2768"/>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58484" name="exstream_shape2769"/>
          <p:cNvSpPr>
            <a:spLocks noChangeArrowheads="1"/>
          </p:cNvSpPr>
          <p:nvPr/>
        </p:nvSpPr>
        <p:spPr bwMode="auto">
          <a:xfrm>
            <a:off x="5172075" y="4543425"/>
            <a:ext cx="4143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58483" name="exstream_shape2770"/>
          <p:cNvSpPr>
            <a:spLocks noChangeArrowheads="1"/>
          </p:cNvSpPr>
          <p:nvPr/>
        </p:nvSpPr>
        <p:spPr bwMode="auto">
          <a:xfrm>
            <a:off x="5172075" y="4772025"/>
            <a:ext cx="4143375"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Plan cost for catastrophic claimants was $1,453.62 PMPY in the current period, or 32.4% of the total plan cost of $4,485.64 PMPY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Plan cost for catastrophic claimants decreased from $1,666.57 PMPY to $1,453.62 PMPY, contributing -4.2% of the overall -10.7% plan trend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Catastrophic claimants per thousand decreased from 16.5 to 4.2, and compares to a norm of 9.7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Average cost per claimant increased from $101,105 to $245,512, and compares to a norm of $132,891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Catastrophic claimant threshold of $50,000 was used for this analysis </a:t>
            </a:r>
            <a:br>
              <a:rPr lang="en-US" sz="900">
                <a:solidFill>
                  <a:srgbClr val="000000"/>
                </a:solidFill>
                <a:latin typeface="Arial" charset="0"/>
              </a:rPr>
            </a:br>
            <a:endParaRPr lang="en-US" sz="900">
              <a:solidFill>
                <a:srgbClr val="000000"/>
              </a:solidFill>
              <a:latin typeface="Arial" charset="0"/>
            </a:endParaRPr>
          </a:p>
        </p:txBody>
      </p:sp>
      <p:sp>
        <p:nvSpPr>
          <p:cNvPr id="58482" name="exstream_shape2771"/>
          <p:cNvSpPr>
            <a:spLocks noChangeArrowheads="1"/>
          </p:cNvSpPr>
          <p:nvPr/>
        </p:nvSpPr>
        <p:spPr bwMode="auto">
          <a:xfrm>
            <a:off x="819150" y="2133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a:t>
            </a:r>
          </a:p>
        </p:txBody>
      </p:sp>
      <p:sp>
        <p:nvSpPr>
          <p:cNvPr id="58481" name="exstream_shape2772"/>
          <p:cNvSpPr>
            <a:spLocks noChangeArrowheads="1"/>
          </p:cNvSpPr>
          <p:nvPr/>
        </p:nvSpPr>
        <p:spPr bwMode="auto">
          <a:xfrm>
            <a:off x="81915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a:t>
            </a:r>
          </a:p>
        </p:txBody>
      </p:sp>
      <p:sp>
        <p:nvSpPr>
          <p:cNvPr id="58480" name="exstream_shape2773"/>
          <p:cNvSpPr>
            <a:spLocks noChangeArrowheads="1"/>
          </p:cNvSpPr>
          <p:nvPr/>
        </p:nvSpPr>
        <p:spPr bwMode="auto">
          <a:xfrm>
            <a:off x="819150" y="3048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a:t>
            </a:r>
          </a:p>
        </p:txBody>
      </p:sp>
      <p:sp>
        <p:nvSpPr>
          <p:cNvPr id="58479" name="exstream_shape2774"/>
          <p:cNvSpPr>
            <a:spLocks noChangeArrowheads="1"/>
          </p:cNvSpPr>
          <p:nvPr/>
        </p:nvSpPr>
        <p:spPr bwMode="auto">
          <a:xfrm>
            <a:off x="819150" y="3505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a:t>
            </a:r>
          </a:p>
        </p:txBody>
      </p:sp>
      <p:sp>
        <p:nvSpPr>
          <p:cNvPr id="58478" name="exstream_shape2775"/>
          <p:cNvSpPr>
            <a:spLocks noChangeArrowheads="1"/>
          </p:cNvSpPr>
          <p:nvPr/>
        </p:nvSpPr>
        <p:spPr bwMode="auto">
          <a:xfrm>
            <a:off x="819150" y="3962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58477" name="exstream_shape2776"/>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8476" name="exstream_shape2777"/>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58475" name="exstream_shape2778"/>
          <p:cNvSpPr>
            <a:spLocks noChangeArrowheads="1"/>
          </p:cNvSpPr>
          <p:nvPr/>
        </p:nvSpPr>
        <p:spPr bwMode="auto">
          <a:xfrm>
            <a:off x="1400175" y="2200275"/>
            <a:ext cx="9525" cy="1828800"/>
          </a:xfrm>
          <a:custGeom>
            <a:avLst/>
            <a:gdLst>
              <a:gd name="T0" fmla="*/ 0 w 6"/>
              <a:gd name="T1" fmla="*/ 0 h 1152"/>
              <a:gd name="T2" fmla="*/ 6 w 6"/>
              <a:gd name="T3" fmla="*/ 1152 h 1152"/>
            </a:gdLst>
            <a:ahLst/>
            <a:cxnLst>
              <a:cxn ang="0">
                <a:pos x="T0" y="T1"/>
              </a:cxn>
              <a:cxn ang="0">
                <a:pos x="T2" y="T3"/>
              </a:cxn>
            </a:cxnLst>
            <a:rect l="0" t="0" r="r" b="b"/>
            <a:pathLst>
              <a:path w="6" h="1152">
                <a:moveTo>
                  <a:pt x="0" y="0"/>
                </a:moveTo>
                <a:lnTo>
                  <a:pt x="6" y="1152"/>
                </a:lnTo>
              </a:path>
            </a:pathLst>
          </a:custGeom>
          <a:solidFill>
            <a:srgbClr val="FFFFFF"/>
          </a:solidFill>
          <a:ln w="12700">
            <a:solidFill>
              <a:srgbClr val="000000"/>
            </a:solidFill>
            <a:round/>
            <a:headEnd/>
            <a:tailEnd/>
          </a:ln>
        </p:spPr>
        <p:txBody>
          <a:bodyPr/>
          <a:lstStyle/>
          <a:p>
            <a:endParaRPr lang="en-US"/>
          </a:p>
        </p:txBody>
      </p:sp>
      <p:sp>
        <p:nvSpPr>
          <p:cNvPr id="58474" name="exstream_shape2779"/>
          <p:cNvSpPr>
            <a:spLocks noChangeArrowheads="1"/>
          </p:cNvSpPr>
          <p:nvPr/>
        </p:nvSpPr>
        <p:spPr bwMode="auto">
          <a:xfrm>
            <a:off x="1657350" y="40767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Base</a:t>
            </a:r>
          </a:p>
        </p:txBody>
      </p:sp>
      <p:sp>
        <p:nvSpPr>
          <p:cNvPr id="58473" name="exstream_shape2780"/>
          <p:cNvSpPr>
            <a:spLocks noChangeArrowheads="1"/>
          </p:cNvSpPr>
          <p:nvPr/>
        </p:nvSpPr>
        <p:spPr bwMode="auto">
          <a:xfrm>
            <a:off x="2476500" y="40767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Current</a:t>
            </a:r>
          </a:p>
        </p:txBody>
      </p:sp>
      <p:sp>
        <p:nvSpPr>
          <p:cNvPr id="58472" name="exstream_shape2781"/>
          <p:cNvSpPr>
            <a:spLocks noChangeArrowheads="1"/>
          </p:cNvSpPr>
          <p:nvPr/>
        </p:nvSpPr>
        <p:spPr bwMode="auto">
          <a:xfrm>
            <a:off x="3295650" y="4076700"/>
            <a:ext cx="876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Norm</a:t>
            </a:r>
          </a:p>
        </p:txBody>
      </p:sp>
      <p:sp>
        <p:nvSpPr>
          <p:cNvPr id="58471" name="exstream_shape2782"/>
          <p:cNvSpPr>
            <a:spLocks noChangeArrowheads="1"/>
          </p:cNvSpPr>
          <p:nvPr/>
        </p:nvSpPr>
        <p:spPr bwMode="auto">
          <a:xfrm>
            <a:off x="1657350" y="42576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16.5</a:t>
            </a:r>
          </a:p>
        </p:txBody>
      </p:sp>
      <p:sp>
        <p:nvSpPr>
          <p:cNvPr id="58470" name="exstream_shape2783"/>
          <p:cNvSpPr>
            <a:spLocks noChangeArrowheads="1"/>
          </p:cNvSpPr>
          <p:nvPr/>
        </p:nvSpPr>
        <p:spPr bwMode="auto">
          <a:xfrm>
            <a:off x="2476500" y="425767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4.2</a:t>
            </a:r>
          </a:p>
        </p:txBody>
      </p:sp>
      <p:sp>
        <p:nvSpPr>
          <p:cNvPr id="58469" name="exstream_shape2784"/>
          <p:cNvSpPr>
            <a:spLocks noChangeArrowheads="1"/>
          </p:cNvSpPr>
          <p:nvPr/>
        </p:nvSpPr>
        <p:spPr bwMode="auto">
          <a:xfrm>
            <a:off x="3295650" y="4257675"/>
            <a:ext cx="8763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9.7</a:t>
            </a:r>
          </a:p>
        </p:txBody>
      </p:sp>
      <p:sp>
        <p:nvSpPr>
          <p:cNvPr id="58468" name="exstream_shape2785"/>
          <p:cNvSpPr>
            <a:spLocks noChangeArrowheads="1"/>
          </p:cNvSpPr>
          <p:nvPr/>
        </p:nvSpPr>
        <p:spPr bwMode="auto">
          <a:xfrm>
            <a:off x="1409700" y="4019550"/>
            <a:ext cx="2933700" cy="9525"/>
          </a:xfrm>
          <a:custGeom>
            <a:avLst/>
            <a:gdLst>
              <a:gd name="T0" fmla="*/ 0 w 1848"/>
              <a:gd name="T1" fmla="*/ 0 h 6"/>
              <a:gd name="T2" fmla="*/ 1848 w 1848"/>
              <a:gd name="T3" fmla="*/ 6 h 6"/>
            </a:gdLst>
            <a:ahLst/>
            <a:cxnLst>
              <a:cxn ang="0">
                <a:pos x="T0" y="T1"/>
              </a:cxn>
              <a:cxn ang="0">
                <a:pos x="T2" y="T3"/>
              </a:cxn>
            </a:cxnLst>
            <a:rect l="0" t="0" r="r" b="b"/>
            <a:pathLst>
              <a:path w="1848" h="6">
                <a:moveTo>
                  <a:pt x="0" y="0"/>
                </a:moveTo>
                <a:lnTo>
                  <a:pt x="1848" y="6"/>
                </a:lnTo>
              </a:path>
            </a:pathLst>
          </a:custGeom>
          <a:solidFill>
            <a:srgbClr val="FFFFFF"/>
          </a:solidFill>
          <a:ln w="12700">
            <a:solidFill>
              <a:srgbClr val="000000"/>
            </a:solidFill>
            <a:round/>
            <a:headEnd/>
            <a:tailEnd/>
          </a:ln>
        </p:spPr>
        <p:txBody>
          <a:bodyPr/>
          <a:lstStyle/>
          <a:p>
            <a:endParaRPr lang="en-US"/>
          </a:p>
        </p:txBody>
      </p:sp>
      <p:sp>
        <p:nvSpPr>
          <p:cNvPr id="58467" name="exstream_shape2786"/>
          <p:cNvSpPr>
            <a:spLocks noChangeArrowheads="1"/>
          </p:cNvSpPr>
          <p:nvPr/>
        </p:nvSpPr>
        <p:spPr bwMode="auto">
          <a:xfrm>
            <a:off x="5172075" y="1685925"/>
            <a:ext cx="418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Account Summary (PMPY Basis)</a:t>
            </a:r>
          </a:p>
        </p:txBody>
      </p:sp>
      <p:sp>
        <p:nvSpPr>
          <p:cNvPr id="58466" name="exstream_shape2787"/>
          <p:cNvSpPr>
            <a:spLocks noChangeArrowheads="1"/>
          </p:cNvSpPr>
          <p:nvPr/>
        </p:nvSpPr>
        <p:spPr bwMode="auto">
          <a:xfrm>
            <a:off x="5172075" y="1962150"/>
            <a:ext cx="16383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58465" name="exstream_shape2788"/>
          <p:cNvSpPr>
            <a:spLocks noChangeArrowheads="1"/>
          </p:cNvSpPr>
          <p:nvPr/>
        </p:nvSpPr>
        <p:spPr bwMode="auto">
          <a:xfrm>
            <a:off x="6810375" y="1962150"/>
            <a:ext cx="6286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58464" name="exstream_shape2789"/>
          <p:cNvSpPr>
            <a:spLocks noChangeArrowheads="1"/>
          </p:cNvSpPr>
          <p:nvPr/>
        </p:nvSpPr>
        <p:spPr bwMode="auto">
          <a:xfrm>
            <a:off x="7439025" y="1962150"/>
            <a:ext cx="6286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58463" name="exstream_shape2790"/>
          <p:cNvSpPr>
            <a:spLocks noChangeArrowheads="1"/>
          </p:cNvSpPr>
          <p:nvPr/>
        </p:nvSpPr>
        <p:spPr bwMode="auto">
          <a:xfrm>
            <a:off x="8067675" y="1962150"/>
            <a:ext cx="6286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58462" name="exstream_shape2791"/>
          <p:cNvSpPr>
            <a:spLocks noChangeArrowheads="1"/>
          </p:cNvSpPr>
          <p:nvPr/>
        </p:nvSpPr>
        <p:spPr bwMode="auto">
          <a:xfrm>
            <a:off x="8696325" y="1962150"/>
            <a:ext cx="6572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800" b="1">
                <a:solidFill>
                  <a:srgbClr val="000000"/>
                </a:solidFill>
                <a:latin typeface="Arial" charset="0"/>
              </a:rPr>
              <a:t>Trend Contribution</a:t>
            </a:r>
          </a:p>
        </p:txBody>
      </p:sp>
      <p:sp>
        <p:nvSpPr>
          <p:cNvPr id="58461" name="exstream_shape2792"/>
          <p:cNvSpPr>
            <a:spLocks noChangeArrowheads="1"/>
          </p:cNvSpPr>
          <p:nvPr/>
        </p:nvSpPr>
        <p:spPr bwMode="auto">
          <a:xfrm>
            <a:off x="5172075" y="2276475"/>
            <a:ext cx="1638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Catastrophic Plan Costs</a:t>
            </a:r>
          </a:p>
        </p:txBody>
      </p:sp>
      <p:sp>
        <p:nvSpPr>
          <p:cNvPr id="58460" name="exstream_shape2793"/>
          <p:cNvSpPr>
            <a:spLocks noChangeArrowheads="1"/>
          </p:cNvSpPr>
          <p:nvPr/>
        </p:nvSpPr>
        <p:spPr bwMode="auto">
          <a:xfrm>
            <a:off x="6810375" y="227647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59" name="exstream_shape2794"/>
          <p:cNvSpPr>
            <a:spLocks noChangeArrowheads="1"/>
          </p:cNvSpPr>
          <p:nvPr/>
        </p:nvSpPr>
        <p:spPr bwMode="auto">
          <a:xfrm>
            <a:off x="7439025" y="227647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58" name="exstream_shape2795"/>
          <p:cNvSpPr>
            <a:spLocks noChangeArrowheads="1"/>
          </p:cNvSpPr>
          <p:nvPr/>
        </p:nvSpPr>
        <p:spPr bwMode="auto">
          <a:xfrm>
            <a:off x="8067675" y="2276475"/>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57" name="exstream_shape2796"/>
          <p:cNvSpPr>
            <a:spLocks noChangeArrowheads="1"/>
          </p:cNvSpPr>
          <p:nvPr/>
        </p:nvSpPr>
        <p:spPr bwMode="auto">
          <a:xfrm>
            <a:off x="8696325" y="2276475"/>
            <a:ext cx="6572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56" name="exstream_shape2797"/>
          <p:cNvSpPr>
            <a:spLocks noChangeArrowheads="1"/>
          </p:cNvSpPr>
          <p:nvPr/>
        </p:nvSpPr>
        <p:spPr bwMode="auto">
          <a:xfrm>
            <a:off x="5172075" y="24384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55" name="exstream_shape2798"/>
          <p:cNvSpPr>
            <a:spLocks noChangeArrowheads="1"/>
          </p:cNvSpPr>
          <p:nvPr/>
        </p:nvSpPr>
        <p:spPr bwMode="auto">
          <a:xfrm>
            <a:off x="5295900" y="243840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Inpatient</a:t>
            </a:r>
          </a:p>
        </p:txBody>
      </p:sp>
      <p:sp>
        <p:nvSpPr>
          <p:cNvPr id="58454" name="exstream_shape2799"/>
          <p:cNvSpPr>
            <a:spLocks noChangeArrowheads="1"/>
          </p:cNvSpPr>
          <p:nvPr/>
        </p:nvSpPr>
        <p:spPr bwMode="auto">
          <a:xfrm>
            <a:off x="6810375" y="24384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$401.08</a:t>
            </a:r>
          </a:p>
        </p:txBody>
      </p:sp>
      <p:sp>
        <p:nvSpPr>
          <p:cNvPr id="58453" name="exstream_shape2800"/>
          <p:cNvSpPr>
            <a:spLocks noChangeArrowheads="1"/>
          </p:cNvSpPr>
          <p:nvPr/>
        </p:nvSpPr>
        <p:spPr bwMode="auto">
          <a:xfrm>
            <a:off x="7439025" y="24384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$2.81</a:t>
            </a:r>
          </a:p>
        </p:txBody>
      </p:sp>
      <p:sp>
        <p:nvSpPr>
          <p:cNvPr id="58452" name="exstream_shape2801"/>
          <p:cNvSpPr>
            <a:spLocks noChangeArrowheads="1"/>
          </p:cNvSpPr>
          <p:nvPr/>
        </p:nvSpPr>
        <p:spPr bwMode="auto">
          <a:xfrm>
            <a:off x="8067675" y="24384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-99.3%</a:t>
            </a:r>
          </a:p>
        </p:txBody>
      </p:sp>
      <p:sp>
        <p:nvSpPr>
          <p:cNvPr id="58451" name="exstream_shape2802"/>
          <p:cNvSpPr>
            <a:spLocks noChangeArrowheads="1"/>
          </p:cNvSpPr>
          <p:nvPr/>
        </p:nvSpPr>
        <p:spPr bwMode="auto">
          <a:xfrm>
            <a:off x="8696325" y="243840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a:t>
            </a:r>
          </a:p>
        </p:txBody>
      </p:sp>
      <p:sp>
        <p:nvSpPr>
          <p:cNvPr id="58450" name="exstream_shape2803"/>
          <p:cNvSpPr>
            <a:spLocks noChangeArrowheads="1"/>
          </p:cNvSpPr>
          <p:nvPr/>
        </p:nvSpPr>
        <p:spPr bwMode="auto">
          <a:xfrm>
            <a:off x="5172075" y="260985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49" name="exstream_shape2804"/>
          <p:cNvSpPr>
            <a:spLocks noChangeArrowheads="1"/>
          </p:cNvSpPr>
          <p:nvPr/>
        </p:nvSpPr>
        <p:spPr bwMode="auto">
          <a:xfrm>
            <a:off x="5295900" y="260985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Outpatient</a:t>
            </a:r>
          </a:p>
        </p:txBody>
      </p:sp>
      <p:sp>
        <p:nvSpPr>
          <p:cNvPr id="58448" name="exstream_shape2805"/>
          <p:cNvSpPr>
            <a:spLocks noChangeArrowheads="1"/>
          </p:cNvSpPr>
          <p:nvPr/>
        </p:nvSpPr>
        <p:spPr bwMode="auto">
          <a:xfrm>
            <a:off x="6810375" y="26098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$536.08</a:t>
            </a:r>
          </a:p>
        </p:txBody>
      </p:sp>
      <p:sp>
        <p:nvSpPr>
          <p:cNvPr id="58447" name="exstream_shape2806"/>
          <p:cNvSpPr>
            <a:spLocks noChangeArrowheads="1"/>
          </p:cNvSpPr>
          <p:nvPr/>
        </p:nvSpPr>
        <p:spPr bwMode="auto">
          <a:xfrm>
            <a:off x="7439025" y="26098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$826.89</a:t>
            </a:r>
          </a:p>
        </p:txBody>
      </p:sp>
      <p:sp>
        <p:nvSpPr>
          <p:cNvPr id="58446" name="exstream_shape2807"/>
          <p:cNvSpPr>
            <a:spLocks noChangeArrowheads="1"/>
          </p:cNvSpPr>
          <p:nvPr/>
        </p:nvSpPr>
        <p:spPr bwMode="auto">
          <a:xfrm>
            <a:off x="8067675" y="26098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54.2%</a:t>
            </a:r>
          </a:p>
        </p:txBody>
      </p:sp>
      <p:sp>
        <p:nvSpPr>
          <p:cNvPr id="58445" name="exstream_shape2808"/>
          <p:cNvSpPr>
            <a:spLocks noChangeArrowheads="1"/>
          </p:cNvSpPr>
          <p:nvPr/>
        </p:nvSpPr>
        <p:spPr bwMode="auto">
          <a:xfrm>
            <a:off x="8696325" y="260985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5.8%</a:t>
            </a:r>
          </a:p>
        </p:txBody>
      </p:sp>
      <p:sp>
        <p:nvSpPr>
          <p:cNvPr id="58444" name="exstream_shape2809"/>
          <p:cNvSpPr>
            <a:spLocks noChangeArrowheads="1"/>
          </p:cNvSpPr>
          <p:nvPr/>
        </p:nvSpPr>
        <p:spPr bwMode="auto">
          <a:xfrm>
            <a:off x="5172075" y="27813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43" name="exstream_shape2810"/>
          <p:cNvSpPr>
            <a:spLocks noChangeArrowheads="1"/>
          </p:cNvSpPr>
          <p:nvPr/>
        </p:nvSpPr>
        <p:spPr bwMode="auto">
          <a:xfrm>
            <a:off x="5295900" y="278130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Professional</a:t>
            </a:r>
          </a:p>
        </p:txBody>
      </p:sp>
      <p:sp>
        <p:nvSpPr>
          <p:cNvPr id="58442" name="exstream_shape2811"/>
          <p:cNvSpPr>
            <a:spLocks noChangeArrowheads="1"/>
          </p:cNvSpPr>
          <p:nvPr/>
        </p:nvSpPr>
        <p:spPr bwMode="auto">
          <a:xfrm>
            <a:off x="6810375" y="27813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$234.84</a:t>
            </a:r>
          </a:p>
        </p:txBody>
      </p:sp>
      <p:sp>
        <p:nvSpPr>
          <p:cNvPr id="58441" name="exstream_shape2812"/>
          <p:cNvSpPr>
            <a:spLocks noChangeArrowheads="1"/>
          </p:cNvSpPr>
          <p:nvPr/>
        </p:nvSpPr>
        <p:spPr bwMode="auto">
          <a:xfrm>
            <a:off x="7439025" y="27813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$164.36</a:t>
            </a:r>
          </a:p>
        </p:txBody>
      </p:sp>
      <p:sp>
        <p:nvSpPr>
          <p:cNvPr id="58440" name="exstream_shape2813"/>
          <p:cNvSpPr>
            <a:spLocks noChangeArrowheads="1"/>
          </p:cNvSpPr>
          <p:nvPr/>
        </p:nvSpPr>
        <p:spPr bwMode="auto">
          <a:xfrm>
            <a:off x="8067675" y="27813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-30.0%</a:t>
            </a:r>
          </a:p>
        </p:txBody>
      </p:sp>
      <p:sp>
        <p:nvSpPr>
          <p:cNvPr id="58439" name="exstream_shape2814"/>
          <p:cNvSpPr>
            <a:spLocks noChangeArrowheads="1"/>
          </p:cNvSpPr>
          <p:nvPr/>
        </p:nvSpPr>
        <p:spPr bwMode="auto">
          <a:xfrm>
            <a:off x="8696325" y="278130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a:t>
            </a:r>
          </a:p>
        </p:txBody>
      </p:sp>
      <p:sp>
        <p:nvSpPr>
          <p:cNvPr id="58438" name="exstream_shape2815"/>
          <p:cNvSpPr>
            <a:spLocks noChangeArrowheads="1"/>
          </p:cNvSpPr>
          <p:nvPr/>
        </p:nvSpPr>
        <p:spPr bwMode="auto">
          <a:xfrm>
            <a:off x="5172075" y="295275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37" name="exstream_shape2816"/>
          <p:cNvSpPr>
            <a:spLocks noChangeArrowheads="1"/>
          </p:cNvSpPr>
          <p:nvPr/>
        </p:nvSpPr>
        <p:spPr bwMode="auto">
          <a:xfrm>
            <a:off x="5295900" y="295275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Other Medical Svcs</a:t>
            </a:r>
          </a:p>
        </p:txBody>
      </p:sp>
      <p:sp>
        <p:nvSpPr>
          <p:cNvPr id="58436" name="exstream_shape2817"/>
          <p:cNvSpPr>
            <a:spLocks noChangeArrowheads="1"/>
          </p:cNvSpPr>
          <p:nvPr/>
        </p:nvSpPr>
        <p:spPr bwMode="auto">
          <a:xfrm>
            <a:off x="6810375" y="29527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$123.25</a:t>
            </a:r>
          </a:p>
        </p:txBody>
      </p:sp>
      <p:sp>
        <p:nvSpPr>
          <p:cNvPr id="58435" name="exstream_shape2818"/>
          <p:cNvSpPr>
            <a:spLocks noChangeArrowheads="1"/>
          </p:cNvSpPr>
          <p:nvPr/>
        </p:nvSpPr>
        <p:spPr bwMode="auto">
          <a:xfrm>
            <a:off x="7439025" y="29527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$101.51</a:t>
            </a:r>
          </a:p>
        </p:txBody>
      </p:sp>
      <p:sp>
        <p:nvSpPr>
          <p:cNvPr id="58434" name="exstream_shape2819"/>
          <p:cNvSpPr>
            <a:spLocks noChangeArrowheads="1"/>
          </p:cNvSpPr>
          <p:nvPr/>
        </p:nvSpPr>
        <p:spPr bwMode="auto">
          <a:xfrm>
            <a:off x="8067675" y="29527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-17.6%</a:t>
            </a:r>
          </a:p>
        </p:txBody>
      </p:sp>
      <p:sp>
        <p:nvSpPr>
          <p:cNvPr id="58433" name="exstream_shape2820"/>
          <p:cNvSpPr>
            <a:spLocks noChangeArrowheads="1"/>
          </p:cNvSpPr>
          <p:nvPr/>
        </p:nvSpPr>
        <p:spPr bwMode="auto">
          <a:xfrm>
            <a:off x="8696325" y="295275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-0.4%</a:t>
            </a:r>
          </a:p>
        </p:txBody>
      </p:sp>
      <p:sp>
        <p:nvSpPr>
          <p:cNvPr id="58432" name="exstream_shape2821"/>
          <p:cNvSpPr>
            <a:spLocks noChangeArrowheads="1"/>
          </p:cNvSpPr>
          <p:nvPr/>
        </p:nvSpPr>
        <p:spPr bwMode="auto">
          <a:xfrm>
            <a:off x="5172075" y="312420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31" name="exstream_shape2822"/>
          <p:cNvSpPr>
            <a:spLocks noChangeArrowheads="1"/>
          </p:cNvSpPr>
          <p:nvPr/>
        </p:nvSpPr>
        <p:spPr bwMode="auto">
          <a:xfrm>
            <a:off x="5295900" y="312420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Capitation</a:t>
            </a:r>
          </a:p>
        </p:txBody>
      </p:sp>
      <p:sp>
        <p:nvSpPr>
          <p:cNvPr id="58430" name="exstream_shape2823"/>
          <p:cNvSpPr>
            <a:spLocks noChangeArrowheads="1"/>
          </p:cNvSpPr>
          <p:nvPr/>
        </p:nvSpPr>
        <p:spPr bwMode="auto">
          <a:xfrm>
            <a:off x="6810375" y="31242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$2.31</a:t>
            </a:r>
          </a:p>
        </p:txBody>
      </p:sp>
      <p:sp>
        <p:nvSpPr>
          <p:cNvPr id="58429" name="exstream_shape2824"/>
          <p:cNvSpPr>
            <a:spLocks noChangeArrowheads="1"/>
          </p:cNvSpPr>
          <p:nvPr/>
        </p:nvSpPr>
        <p:spPr bwMode="auto">
          <a:xfrm>
            <a:off x="7439025" y="31242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$1.99</a:t>
            </a:r>
          </a:p>
        </p:txBody>
      </p:sp>
      <p:sp>
        <p:nvSpPr>
          <p:cNvPr id="58428" name="exstream_shape2825"/>
          <p:cNvSpPr>
            <a:spLocks noChangeArrowheads="1"/>
          </p:cNvSpPr>
          <p:nvPr/>
        </p:nvSpPr>
        <p:spPr bwMode="auto">
          <a:xfrm>
            <a:off x="8067675" y="312420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-14.0%</a:t>
            </a:r>
          </a:p>
        </p:txBody>
      </p:sp>
      <p:sp>
        <p:nvSpPr>
          <p:cNvPr id="58427" name="exstream_shape2826"/>
          <p:cNvSpPr>
            <a:spLocks noChangeArrowheads="1"/>
          </p:cNvSpPr>
          <p:nvPr/>
        </p:nvSpPr>
        <p:spPr bwMode="auto">
          <a:xfrm>
            <a:off x="8696325" y="312420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58426" name="exstream_shape2827"/>
          <p:cNvSpPr>
            <a:spLocks noChangeArrowheads="1"/>
          </p:cNvSpPr>
          <p:nvPr/>
        </p:nvSpPr>
        <p:spPr bwMode="auto">
          <a:xfrm>
            <a:off x="5172075" y="3295650"/>
            <a:ext cx="1238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25" name="exstream_shape2828"/>
          <p:cNvSpPr>
            <a:spLocks noChangeArrowheads="1"/>
          </p:cNvSpPr>
          <p:nvPr/>
        </p:nvSpPr>
        <p:spPr bwMode="auto">
          <a:xfrm>
            <a:off x="5295900" y="3295650"/>
            <a:ext cx="15144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Pharmacy</a:t>
            </a:r>
          </a:p>
        </p:txBody>
      </p:sp>
      <p:sp>
        <p:nvSpPr>
          <p:cNvPr id="58424" name="exstream_shape2829"/>
          <p:cNvSpPr>
            <a:spLocks noChangeArrowheads="1"/>
          </p:cNvSpPr>
          <p:nvPr/>
        </p:nvSpPr>
        <p:spPr bwMode="auto">
          <a:xfrm>
            <a:off x="6810375" y="32956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$369.01</a:t>
            </a:r>
          </a:p>
        </p:txBody>
      </p:sp>
      <p:sp>
        <p:nvSpPr>
          <p:cNvPr id="58423" name="exstream_shape2830"/>
          <p:cNvSpPr>
            <a:spLocks noChangeArrowheads="1"/>
          </p:cNvSpPr>
          <p:nvPr/>
        </p:nvSpPr>
        <p:spPr bwMode="auto">
          <a:xfrm>
            <a:off x="7439025" y="32956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$356.06</a:t>
            </a:r>
          </a:p>
        </p:txBody>
      </p:sp>
      <p:sp>
        <p:nvSpPr>
          <p:cNvPr id="58422" name="exstream_shape2831"/>
          <p:cNvSpPr>
            <a:spLocks noChangeArrowheads="1"/>
          </p:cNvSpPr>
          <p:nvPr/>
        </p:nvSpPr>
        <p:spPr bwMode="auto">
          <a:xfrm>
            <a:off x="8067675" y="3295650"/>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a:t>
            </a:r>
          </a:p>
        </p:txBody>
      </p:sp>
      <p:sp>
        <p:nvSpPr>
          <p:cNvPr id="58421" name="exstream_shape2832"/>
          <p:cNvSpPr>
            <a:spLocks noChangeArrowheads="1"/>
          </p:cNvSpPr>
          <p:nvPr/>
        </p:nvSpPr>
        <p:spPr bwMode="auto">
          <a:xfrm>
            <a:off x="8696325" y="3295650"/>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-0.3%</a:t>
            </a:r>
          </a:p>
        </p:txBody>
      </p:sp>
      <p:sp>
        <p:nvSpPr>
          <p:cNvPr id="58420" name="exstream_shape2833"/>
          <p:cNvSpPr>
            <a:spLocks noChangeArrowheads="1"/>
          </p:cNvSpPr>
          <p:nvPr/>
        </p:nvSpPr>
        <p:spPr bwMode="auto">
          <a:xfrm>
            <a:off x="5172075" y="3467100"/>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8419" name="exstream_shape2834"/>
          <p:cNvSpPr>
            <a:spLocks noChangeArrowheads="1"/>
          </p:cNvSpPr>
          <p:nvPr/>
        </p:nvSpPr>
        <p:spPr bwMode="auto">
          <a:xfrm>
            <a:off x="5295900" y="3467100"/>
            <a:ext cx="15144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Total Catastrophic Plan Cost</a:t>
            </a:r>
          </a:p>
        </p:txBody>
      </p:sp>
      <p:sp>
        <p:nvSpPr>
          <p:cNvPr id="58418" name="exstream_shape2835"/>
          <p:cNvSpPr>
            <a:spLocks noChangeArrowheads="1"/>
          </p:cNvSpPr>
          <p:nvPr/>
        </p:nvSpPr>
        <p:spPr bwMode="auto">
          <a:xfrm>
            <a:off x="5295900" y="3467100"/>
            <a:ext cx="1514475" cy="0"/>
          </a:xfrm>
          <a:custGeom>
            <a:avLst/>
            <a:gdLst>
              <a:gd name="T0" fmla="*/ 0 w 954"/>
              <a:gd name="T1" fmla="*/ 954 w 954"/>
            </a:gdLst>
            <a:ahLst/>
            <a:cxnLst>
              <a:cxn ang="0">
                <a:pos x="T0" y="0"/>
              </a:cxn>
              <a:cxn ang="0">
                <a:pos x="T1" y="0"/>
              </a:cxn>
            </a:cxnLst>
            <a:rect l="0" t="0" r="r" b="b"/>
            <a:pathLst>
              <a:path w="954">
                <a:moveTo>
                  <a:pt x="0" y="0"/>
                </a:moveTo>
                <a:lnTo>
                  <a:pt x="954" y="0"/>
                </a:lnTo>
              </a:path>
            </a:pathLst>
          </a:custGeom>
          <a:solidFill>
            <a:srgbClr val="FFFFFF"/>
          </a:solidFill>
          <a:ln w="12700">
            <a:solidFill>
              <a:srgbClr val="000000"/>
            </a:solidFill>
            <a:round/>
            <a:headEnd/>
            <a:tailEnd/>
          </a:ln>
        </p:spPr>
        <p:txBody>
          <a:bodyPr/>
          <a:lstStyle/>
          <a:p>
            <a:endParaRPr lang="en-US"/>
          </a:p>
        </p:txBody>
      </p:sp>
      <p:sp>
        <p:nvSpPr>
          <p:cNvPr id="58417" name="exstream_shape2836"/>
          <p:cNvSpPr>
            <a:spLocks noChangeArrowheads="1"/>
          </p:cNvSpPr>
          <p:nvPr/>
        </p:nvSpPr>
        <p:spPr bwMode="auto">
          <a:xfrm>
            <a:off x="6810375" y="346710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$1,666.57</a:t>
            </a:r>
          </a:p>
        </p:txBody>
      </p:sp>
      <p:sp>
        <p:nvSpPr>
          <p:cNvPr id="58416" name="exstream_shape2837"/>
          <p:cNvSpPr>
            <a:spLocks noChangeArrowheads="1"/>
          </p:cNvSpPr>
          <p:nvPr/>
        </p:nvSpPr>
        <p:spPr bwMode="auto">
          <a:xfrm>
            <a:off x="6810375" y="3467100"/>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58415" name="exstream_shape2838"/>
          <p:cNvSpPr>
            <a:spLocks noChangeArrowheads="1"/>
          </p:cNvSpPr>
          <p:nvPr/>
        </p:nvSpPr>
        <p:spPr bwMode="auto">
          <a:xfrm>
            <a:off x="7439025" y="346710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$1,453.62</a:t>
            </a:r>
          </a:p>
        </p:txBody>
      </p:sp>
      <p:sp>
        <p:nvSpPr>
          <p:cNvPr id="58414" name="exstream_shape2839"/>
          <p:cNvSpPr>
            <a:spLocks noChangeArrowheads="1"/>
          </p:cNvSpPr>
          <p:nvPr/>
        </p:nvSpPr>
        <p:spPr bwMode="auto">
          <a:xfrm>
            <a:off x="7439025" y="3467100"/>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58413" name="exstream_shape2840"/>
          <p:cNvSpPr>
            <a:spLocks noChangeArrowheads="1"/>
          </p:cNvSpPr>
          <p:nvPr/>
        </p:nvSpPr>
        <p:spPr bwMode="auto">
          <a:xfrm>
            <a:off x="8067675" y="3467100"/>
            <a:ext cx="6286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-12.8%</a:t>
            </a:r>
          </a:p>
        </p:txBody>
      </p:sp>
      <p:sp>
        <p:nvSpPr>
          <p:cNvPr id="58412" name="exstream_shape2841"/>
          <p:cNvSpPr>
            <a:spLocks noChangeArrowheads="1"/>
          </p:cNvSpPr>
          <p:nvPr/>
        </p:nvSpPr>
        <p:spPr bwMode="auto">
          <a:xfrm>
            <a:off x="8067675" y="3467100"/>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58411" name="exstream_shape2842"/>
          <p:cNvSpPr>
            <a:spLocks noChangeArrowheads="1"/>
          </p:cNvSpPr>
          <p:nvPr/>
        </p:nvSpPr>
        <p:spPr bwMode="auto">
          <a:xfrm>
            <a:off x="8696325" y="3467100"/>
            <a:ext cx="6572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-4.2%</a:t>
            </a:r>
          </a:p>
        </p:txBody>
      </p:sp>
      <p:sp>
        <p:nvSpPr>
          <p:cNvPr id="58410" name="exstream_shape2843"/>
          <p:cNvSpPr>
            <a:spLocks noChangeArrowheads="1"/>
          </p:cNvSpPr>
          <p:nvPr/>
        </p:nvSpPr>
        <p:spPr bwMode="auto">
          <a:xfrm>
            <a:off x="8696325" y="3467100"/>
            <a:ext cx="657225" cy="0"/>
          </a:xfrm>
          <a:custGeom>
            <a:avLst/>
            <a:gdLst>
              <a:gd name="T0" fmla="*/ 0 w 414"/>
              <a:gd name="T1" fmla="*/ 414 w 414"/>
            </a:gdLst>
            <a:ahLst/>
            <a:cxnLst>
              <a:cxn ang="0">
                <a:pos x="T0" y="0"/>
              </a:cxn>
              <a:cxn ang="0">
                <a:pos x="T1" y="0"/>
              </a:cxn>
            </a:cxnLst>
            <a:rect l="0" t="0" r="r" b="b"/>
            <a:pathLst>
              <a:path w="414">
                <a:moveTo>
                  <a:pt x="0" y="0"/>
                </a:moveTo>
                <a:lnTo>
                  <a:pt x="414" y="0"/>
                </a:lnTo>
              </a:path>
            </a:pathLst>
          </a:custGeom>
          <a:solidFill>
            <a:srgbClr val="FFFFFF"/>
          </a:solidFill>
          <a:ln w="12700">
            <a:solidFill>
              <a:srgbClr val="000000"/>
            </a:solidFill>
            <a:round/>
            <a:headEnd/>
            <a:tailEnd/>
          </a:ln>
        </p:spPr>
        <p:txBody>
          <a:bodyPr/>
          <a:lstStyle/>
          <a:p>
            <a:endParaRPr lang="en-US"/>
          </a:p>
        </p:txBody>
      </p:sp>
      <p:sp>
        <p:nvSpPr>
          <p:cNvPr id="58409" name="exstream_shape2844"/>
          <p:cNvSpPr>
            <a:spLocks noChangeArrowheads="1"/>
          </p:cNvSpPr>
          <p:nvPr/>
        </p:nvSpPr>
        <p:spPr bwMode="auto">
          <a:xfrm>
            <a:off x="5172075" y="3629025"/>
            <a:ext cx="16383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Non-Catastrophic Plan Cost</a:t>
            </a:r>
          </a:p>
        </p:txBody>
      </p:sp>
      <p:sp>
        <p:nvSpPr>
          <p:cNvPr id="58408" name="exstream_shape2845"/>
          <p:cNvSpPr>
            <a:spLocks noChangeArrowheads="1"/>
          </p:cNvSpPr>
          <p:nvPr/>
        </p:nvSpPr>
        <p:spPr bwMode="auto">
          <a:xfrm>
            <a:off x="6810375" y="36290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$3,355.94</a:t>
            </a:r>
          </a:p>
        </p:txBody>
      </p:sp>
      <p:sp>
        <p:nvSpPr>
          <p:cNvPr id="58407" name="exstream_shape2846"/>
          <p:cNvSpPr>
            <a:spLocks noChangeArrowheads="1"/>
          </p:cNvSpPr>
          <p:nvPr/>
        </p:nvSpPr>
        <p:spPr bwMode="auto">
          <a:xfrm>
            <a:off x="7439025" y="36290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$3,032.02</a:t>
            </a:r>
          </a:p>
        </p:txBody>
      </p:sp>
      <p:sp>
        <p:nvSpPr>
          <p:cNvPr id="58406" name="exstream_shape2847"/>
          <p:cNvSpPr>
            <a:spLocks noChangeArrowheads="1"/>
          </p:cNvSpPr>
          <p:nvPr/>
        </p:nvSpPr>
        <p:spPr bwMode="auto">
          <a:xfrm>
            <a:off x="8067675" y="3629025"/>
            <a:ext cx="6286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-9.7%</a:t>
            </a:r>
          </a:p>
        </p:txBody>
      </p:sp>
      <p:sp>
        <p:nvSpPr>
          <p:cNvPr id="58405" name="exstream_shape2848"/>
          <p:cNvSpPr>
            <a:spLocks noChangeArrowheads="1"/>
          </p:cNvSpPr>
          <p:nvPr/>
        </p:nvSpPr>
        <p:spPr bwMode="auto">
          <a:xfrm>
            <a:off x="8696325" y="3629025"/>
            <a:ext cx="6572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-6.4%</a:t>
            </a:r>
          </a:p>
        </p:txBody>
      </p:sp>
      <p:sp>
        <p:nvSpPr>
          <p:cNvPr id="58404" name="exstream_shape2849"/>
          <p:cNvSpPr>
            <a:spLocks noChangeArrowheads="1"/>
          </p:cNvSpPr>
          <p:nvPr/>
        </p:nvSpPr>
        <p:spPr bwMode="auto">
          <a:xfrm>
            <a:off x="5172075" y="3800475"/>
            <a:ext cx="16383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b="1">
                <a:solidFill>
                  <a:srgbClr val="000000"/>
                </a:solidFill>
                <a:latin typeface="Arial" charset="0"/>
              </a:rPr>
              <a:t>Total Plan Cost</a:t>
            </a:r>
          </a:p>
        </p:txBody>
      </p:sp>
      <p:sp>
        <p:nvSpPr>
          <p:cNvPr id="58403" name="exstream_shape2850"/>
          <p:cNvSpPr>
            <a:spLocks noChangeArrowheads="1"/>
          </p:cNvSpPr>
          <p:nvPr/>
        </p:nvSpPr>
        <p:spPr bwMode="auto">
          <a:xfrm>
            <a:off x="5172075" y="3800475"/>
            <a:ext cx="1638300" cy="0"/>
          </a:xfrm>
          <a:custGeom>
            <a:avLst/>
            <a:gdLst>
              <a:gd name="T0" fmla="*/ 0 w 1032"/>
              <a:gd name="T1" fmla="*/ 1032 w 1032"/>
            </a:gdLst>
            <a:ahLst/>
            <a:cxnLst>
              <a:cxn ang="0">
                <a:pos x="T0" y="0"/>
              </a:cxn>
              <a:cxn ang="0">
                <a:pos x="T1" y="0"/>
              </a:cxn>
            </a:cxnLst>
            <a:rect l="0" t="0" r="r" b="b"/>
            <a:pathLst>
              <a:path w="1032">
                <a:moveTo>
                  <a:pt x="0" y="0"/>
                </a:moveTo>
                <a:lnTo>
                  <a:pt x="1032" y="0"/>
                </a:lnTo>
              </a:path>
            </a:pathLst>
          </a:custGeom>
          <a:solidFill>
            <a:srgbClr val="FFFFFF"/>
          </a:solidFill>
          <a:ln w="12700">
            <a:solidFill>
              <a:srgbClr val="000000"/>
            </a:solidFill>
            <a:round/>
            <a:headEnd/>
            <a:tailEnd/>
          </a:ln>
        </p:spPr>
        <p:txBody>
          <a:bodyPr/>
          <a:lstStyle/>
          <a:p>
            <a:endParaRPr lang="en-US"/>
          </a:p>
        </p:txBody>
      </p:sp>
      <p:sp>
        <p:nvSpPr>
          <p:cNvPr id="58402" name="exstream_shape2851"/>
          <p:cNvSpPr>
            <a:spLocks noChangeArrowheads="1"/>
          </p:cNvSpPr>
          <p:nvPr/>
        </p:nvSpPr>
        <p:spPr bwMode="auto">
          <a:xfrm>
            <a:off x="6810375" y="3800475"/>
            <a:ext cx="6286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$5,022.51</a:t>
            </a:r>
          </a:p>
        </p:txBody>
      </p:sp>
      <p:sp>
        <p:nvSpPr>
          <p:cNvPr id="58401" name="exstream_shape2852"/>
          <p:cNvSpPr>
            <a:spLocks noChangeArrowheads="1"/>
          </p:cNvSpPr>
          <p:nvPr/>
        </p:nvSpPr>
        <p:spPr bwMode="auto">
          <a:xfrm>
            <a:off x="6810375" y="3800475"/>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58400" name="exstream_shape2853"/>
          <p:cNvSpPr>
            <a:spLocks noChangeArrowheads="1"/>
          </p:cNvSpPr>
          <p:nvPr/>
        </p:nvSpPr>
        <p:spPr bwMode="auto">
          <a:xfrm>
            <a:off x="7439025" y="3800475"/>
            <a:ext cx="6286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$4,485.64</a:t>
            </a:r>
          </a:p>
        </p:txBody>
      </p:sp>
      <p:sp>
        <p:nvSpPr>
          <p:cNvPr id="58399" name="exstream_shape2854"/>
          <p:cNvSpPr>
            <a:spLocks noChangeArrowheads="1"/>
          </p:cNvSpPr>
          <p:nvPr/>
        </p:nvSpPr>
        <p:spPr bwMode="auto">
          <a:xfrm>
            <a:off x="7439025" y="3800475"/>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58398" name="exstream_shape2855"/>
          <p:cNvSpPr>
            <a:spLocks noChangeArrowheads="1"/>
          </p:cNvSpPr>
          <p:nvPr/>
        </p:nvSpPr>
        <p:spPr bwMode="auto">
          <a:xfrm>
            <a:off x="8067675" y="3800475"/>
            <a:ext cx="6286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-10.7%</a:t>
            </a:r>
          </a:p>
        </p:txBody>
      </p:sp>
      <p:sp>
        <p:nvSpPr>
          <p:cNvPr id="58397" name="exstream_shape2856"/>
          <p:cNvSpPr>
            <a:spLocks noChangeArrowheads="1"/>
          </p:cNvSpPr>
          <p:nvPr/>
        </p:nvSpPr>
        <p:spPr bwMode="auto">
          <a:xfrm>
            <a:off x="8067675" y="3800475"/>
            <a:ext cx="628650" cy="0"/>
          </a:xfrm>
          <a:custGeom>
            <a:avLst/>
            <a:gdLst>
              <a:gd name="T0" fmla="*/ 0 w 396"/>
              <a:gd name="T1" fmla="*/ 396 w 396"/>
            </a:gdLst>
            <a:ahLst/>
            <a:cxnLst>
              <a:cxn ang="0">
                <a:pos x="T0" y="0"/>
              </a:cxn>
              <a:cxn ang="0">
                <a:pos x="T1" y="0"/>
              </a:cxn>
            </a:cxnLst>
            <a:rect l="0" t="0" r="r" b="b"/>
            <a:pathLst>
              <a:path w="396">
                <a:moveTo>
                  <a:pt x="0" y="0"/>
                </a:moveTo>
                <a:lnTo>
                  <a:pt x="396" y="0"/>
                </a:lnTo>
              </a:path>
            </a:pathLst>
          </a:custGeom>
          <a:solidFill>
            <a:srgbClr val="FFFFFF"/>
          </a:solidFill>
          <a:ln w="12700">
            <a:solidFill>
              <a:srgbClr val="000000"/>
            </a:solidFill>
            <a:round/>
            <a:headEnd/>
            <a:tailEnd/>
          </a:ln>
        </p:spPr>
        <p:txBody>
          <a:bodyPr/>
          <a:lstStyle/>
          <a:p>
            <a:endParaRPr lang="en-US"/>
          </a:p>
        </p:txBody>
      </p:sp>
      <p:sp>
        <p:nvSpPr>
          <p:cNvPr id="58396" name="exstream_shape2857"/>
          <p:cNvSpPr>
            <a:spLocks noChangeArrowheads="1"/>
          </p:cNvSpPr>
          <p:nvPr/>
        </p:nvSpPr>
        <p:spPr bwMode="auto">
          <a:xfrm>
            <a:off x="8696325" y="3800475"/>
            <a:ext cx="6572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b="1">
                <a:solidFill>
                  <a:srgbClr val="000000"/>
                </a:solidFill>
                <a:latin typeface="Arial" charset="0"/>
              </a:rPr>
              <a:t>-10.7%</a:t>
            </a:r>
          </a:p>
        </p:txBody>
      </p:sp>
      <p:sp>
        <p:nvSpPr>
          <p:cNvPr id="58395" name="exstream_shape2858"/>
          <p:cNvSpPr>
            <a:spLocks noChangeArrowheads="1"/>
          </p:cNvSpPr>
          <p:nvPr/>
        </p:nvSpPr>
        <p:spPr bwMode="auto">
          <a:xfrm>
            <a:off x="8696325" y="3800475"/>
            <a:ext cx="657225" cy="0"/>
          </a:xfrm>
          <a:custGeom>
            <a:avLst/>
            <a:gdLst>
              <a:gd name="T0" fmla="*/ 0 w 414"/>
              <a:gd name="T1" fmla="*/ 414 w 414"/>
            </a:gdLst>
            <a:ahLst/>
            <a:cxnLst>
              <a:cxn ang="0">
                <a:pos x="T0" y="0"/>
              </a:cxn>
              <a:cxn ang="0">
                <a:pos x="T1" y="0"/>
              </a:cxn>
            </a:cxnLst>
            <a:rect l="0" t="0" r="r" b="b"/>
            <a:pathLst>
              <a:path w="414">
                <a:moveTo>
                  <a:pt x="0" y="0"/>
                </a:moveTo>
                <a:lnTo>
                  <a:pt x="414" y="0"/>
                </a:lnTo>
              </a:path>
            </a:pathLst>
          </a:custGeom>
          <a:solidFill>
            <a:srgbClr val="FFFFFF"/>
          </a:solidFill>
          <a:ln w="12700">
            <a:solidFill>
              <a:srgbClr val="000000"/>
            </a:solidFill>
            <a:round/>
            <a:headEnd/>
            <a:tailEnd/>
          </a:ln>
        </p:spPr>
        <p:txBody>
          <a:bodyPr/>
          <a:lstStyle/>
          <a:p>
            <a:endParaRPr lang="en-US"/>
          </a:p>
        </p:txBody>
      </p:sp>
      <p:sp>
        <p:nvSpPr>
          <p:cNvPr id="58394" name="exstream_shape2859"/>
          <p:cNvSpPr>
            <a:spLocks noChangeArrowheads="1"/>
          </p:cNvSpPr>
          <p:nvPr/>
        </p:nvSpPr>
        <p:spPr bwMode="auto">
          <a:xfrm>
            <a:off x="685800"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Catastrophic claimants in excess per 1,000 members</a:t>
            </a:r>
          </a:p>
        </p:txBody>
      </p:sp>
      <p:sp>
        <p:nvSpPr>
          <p:cNvPr id="58393" name="exstream_shape2860"/>
          <p:cNvSpPr>
            <a:spLocks noChangeArrowheads="1"/>
          </p:cNvSpPr>
          <p:nvPr/>
        </p:nvSpPr>
        <p:spPr bwMode="auto">
          <a:xfrm>
            <a:off x="685800" y="45434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Average plan cost per catastrophic claimant</a:t>
            </a:r>
          </a:p>
        </p:txBody>
      </p:sp>
      <p:sp>
        <p:nvSpPr>
          <p:cNvPr id="58392" name="exstream_shape2861"/>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8391" name="exstream_shape2862"/>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8390" name="exstream_shape2863"/>
          <p:cNvSpPr>
            <a:spLocks noChangeArrowheads="1"/>
          </p:cNvSpPr>
          <p:nvPr/>
        </p:nvSpPr>
        <p:spPr bwMode="auto">
          <a:xfrm>
            <a:off x="1400175" y="4972050"/>
            <a:ext cx="9525" cy="1828800"/>
          </a:xfrm>
          <a:custGeom>
            <a:avLst/>
            <a:gdLst>
              <a:gd name="T0" fmla="*/ 0 w 6"/>
              <a:gd name="T1" fmla="*/ 0 h 1152"/>
              <a:gd name="T2" fmla="*/ 6 w 6"/>
              <a:gd name="T3" fmla="*/ 1152 h 1152"/>
            </a:gdLst>
            <a:ahLst/>
            <a:cxnLst>
              <a:cxn ang="0">
                <a:pos x="T0" y="T1"/>
              </a:cxn>
              <a:cxn ang="0">
                <a:pos x="T2" y="T3"/>
              </a:cxn>
            </a:cxnLst>
            <a:rect l="0" t="0" r="r" b="b"/>
            <a:pathLst>
              <a:path w="6" h="1152">
                <a:moveTo>
                  <a:pt x="0" y="0"/>
                </a:moveTo>
                <a:lnTo>
                  <a:pt x="6" y="1152"/>
                </a:lnTo>
              </a:path>
            </a:pathLst>
          </a:custGeom>
          <a:solidFill>
            <a:srgbClr val="FFFFFF"/>
          </a:solidFill>
          <a:ln w="12700">
            <a:solidFill>
              <a:srgbClr val="000000"/>
            </a:solidFill>
            <a:round/>
            <a:headEnd/>
            <a:tailEnd/>
          </a:ln>
        </p:spPr>
        <p:txBody>
          <a:bodyPr/>
          <a:lstStyle/>
          <a:p>
            <a:endParaRPr lang="en-US"/>
          </a:p>
        </p:txBody>
      </p:sp>
      <p:sp>
        <p:nvSpPr>
          <p:cNvPr id="58389" name="exstream_shape2864"/>
          <p:cNvSpPr>
            <a:spLocks noChangeArrowheads="1"/>
          </p:cNvSpPr>
          <p:nvPr/>
        </p:nvSpPr>
        <p:spPr bwMode="auto">
          <a:xfrm>
            <a:off x="628650" y="4914900"/>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$248,000</a:t>
            </a:r>
          </a:p>
        </p:txBody>
      </p:sp>
      <p:sp>
        <p:nvSpPr>
          <p:cNvPr id="58388" name="exstream_shape2865"/>
          <p:cNvSpPr>
            <a:spLocks noChangeArrowheads="1"/>
          </p:cNvSpPr>
          <p:nvPr/>
        </p:nvSpPr>
        <p:spPr bwMode="auto">
          <a:xfrm>
            <a:off x="628650" y="5372100"/>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$186,000</a:t>
            </a:r>
          </a:p>
        </p:txBody>
      </p:sp>
      <p:sp>
        <p:nvSpPr>
          <p:cNvPr id="58387" name="exstream_shape2866"/>
          <p:cNvSpPr>
            <a:spLocks noChangeArrowheads="1"/>
          </p:cNvSpPr>
          <p:nvPr/>
        </p:nvSpPr>
        <p:spPr bwMode="auto">
          <a:xfrm>
            <a:off x="628650" y="5829300"/>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$124,000</a:t>
            </a:r>
          </a:p>
        </p:txBody>
      </p:sp>
      <p:sp>
        <p:nvSpPr>
          <p:cNvPr id="58386" name="exstream_shape2867"/>
          <p:cNvSpPr>
            <a:spLocks noChangeArrowheads="1"/>
          </p:cNvSpPr>
          <p:nvPr/>
        </p:nvSpPr>
        <p:spPr bwMode="auto">
          <a:xfrm>
            <a:off x="628650" y="6286500"/>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$62,000</a:t>
            </a:r>
          </a:p>
        </p:txBody>
      </p:sp>
      <p:sp>
        <p:nvSpPr>
          <p:cNvPr id="58385" name="exstream_shape2868"/>
          <p:cNvSpPr>
            <a:spLocks noChangeArrowheads="1"/>
          </p:cNvSpPr>
          <p:nvPr/>
        </p:nvSpPr>
        <p:spPr bwMode="auto">
          <a:xfrm>
            <a:off x="628650" y="6743700"/>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58384" name="exstream_shape2869"/>
          <p:cNvSpPr>
            <a:spLocks noChangeArrowheads="1"/>
          </p:cNvSpPr>
          <p:nvPr/>
        </p:nvSpPr>
        <p:spPr bwMode="auto">
          <a:xfrm>
            <a:off x="1657350" y="6086475"/>
            <a:ext cx="704850" cy="733425"/>
          </a:xfrm>
          <a:custGeom>
            <a:avLst/>
            <a:gdLst>
              <a:gd name="T0" fmla="*/ 0 w 74"/>
              <a:gd name="T1" fmla="*/ 0 h 77"/>
              <a:gd name="T2" fmla="*/ 73 w 74"/>
              <a:gd name="T3" fmla="*/ 0 h 77"/>
              <a:gd name="T4" fmla="*/ 73 w 74"/>
              <a:gd name="T5" fmla="*/ 76 h 77"/>
              <a:gd name="T6" fmla="*/ 0 w 74"/>
              <a:gd name="T7" fmla="*/ 76 h 77"/>
              <a:gd name="T8" fmla="*/ 0 w 74"/>
              <a:gd name="T9" fmla="*/ 0 h 77"/>
            </a:gdLst>
            <a:ahLst/>
            <a:cxnLst>
              <a:cxn ang="0">
                <a:pos x="T0" y="T1"/>
              </a:cxn>
              <a:cxn ang="0">
                <a:pos x="T2" y="T3"/>
              </a:cxn>
              <a:cxn ang="0">
                <a:pos x="T4" y="T5"/>
              </a:cxn>
              <a:cxn ang="0">
                <a:pos x="T6" y="T7"/>
              </a:cxn>
              <a:cxn ang="0">
                <a:pos x="T8" y="T9"/>
              </a:cxn>
            </a:cxnLst>
            <a:rect l="0" t="0" r="r" b="b"/>
            <a:pathLst>
              <a:path w="74" h="77">
                <a:moveTo>
                  <a:pt x="0" y="0"/>
                </a:moveTo>
                <a:lnTo>
                  <a:pt x="73" y="0"/>
                </a:lnTo>
                <a:lnTo>
                  <a:pt x="73" y="76"/>
                </a:lnTo>
                <a:lnTo>
                  <a:pt x="0" y="76"/>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58383" name="exstream_shape2870"/>
          <p:cNvSpPr>
            <a:spLocks noChangeArrowheads="1"/>
          </p:cNvSpPr>
          <p:nvPr/>
        </p:nvSpPr>
        <p:spPr bwMode="auto">
          <a:xfrm>
            <a:off x="2466975" y="5038725"/>
            <a:ext cx="704850" cy="1781175"/>
          </a:xfrm>
          <a:custGeom>
            <a:avLst/>
            <a:gdLst>
              <a:gd name="T0" fmla="*/ 0 w 74"/>
              <a:gd name="T1" fmla="*/ 0 h 187"/>
              <a:gd name="T2" fmla="*/ 73 w 74"/>
              <a:gd name="T3" fmla="*/ 0 h 187"/>
              <a:gd name="T4" fmla="*/ 73 w 74"/>
              <a:gd name="T5" fmla="*/ 186 h 187"/>
              <a:gd name="T6" fmla="*/ 0 w 74"/>
              <a:gd name="T7" fmla="*/ 186 h 187"/>
              <a:gd name="T8" fmla="*/ 0 w 74"/>
              <a:gd name="T9" fmla="*/ 0 h 187"/>
            </a:gdLst>
            <a:ahLst/>
            <a:cxnLst>
              <a:cxn ang="0">
                <a:pos x="T0" y="T1"/>
              </a:cxn>
              <a:cxn ang="0">
                <a:pos x="T2" y="T3"/>
              </a:cxn>
              <a:cxn ang="0">
                <a:pos x="T4" y="T5"/>
              </a:cxn>
              <a:cxn ang="0">
                <a:pos x="T6" y="T7"/>
              </a:cxn>
              <a:cxn ang="0">
                <a:pos x="T8" y="T9"/>
              </a:cxn>
            </a:cxnLst>
            <a:rect l="0" t="0" r="r" b="b"/>
            <a:pathLst>
              <a:path w="74" h="187">
                <a:moveTo>
                  <a:pt x="0" y="0"/>
                </a:moveTo>
                <a:lnTo>
                  <a:pt x="73" y="0"/>
                </a:lnTo>
                <a:lnTo>
                  <a:pt x="73" y="186"/>
                </a:lnTo>
                <a:lnTo>
                  <a:pt x="0" y="186"/>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58382" name="exstream_shape2871"/>
          <p:cNvSpPr>
            <a:spLocks noChangeArrowheads="1"/>
          </p:cNvSpPr>
          <p:nvPr/>
        </p:nvSpPr>
        <p:spPr bwMode="auto">
          <a:xfrm>
            <a:off x="3276600" y="5857875"/>
            <a:ext cx="704850" cy="962025"/>
          </a:xfrm>
          <a:custGeom>
            <a:avLst/>
            <a:gdLst>
              <a:gd name="T0" fmla="*/ 0 w 74"/>
              <a:gd name="T1" fmla="*/ 0 h 101"/>
              <a:gd name="T2" fmla="*/ 73 w 74"/>
              <a:gd name="T3" fmla="*/ 0 h 101"/>
              <a:gd name="T4" fmla="*/ 73 w 74"/>
              <a:gd name="T5" fmla="*/ 100 h 101"/>
              <a:gd name="T6" fmla="*/ 0 w 74"/>
              <a:gd name="T7" fmla="*/ 100 h 101"/>
              <a:gd name="T8" fmla="*/ 0 w 74"/>
              <a:gd name="T9" fmla="*/ 0 h 101"/>
            </a:gdLst>
            <a:ahLst/>
            <a:cxnLst>
              <a:cxn ang="0">
                <a:pos x="T0" y="T1"/>
              </a:cxn>
              <a:cxn ang="0">
                <a:pos x="T2" y="T3"/>
              </a:cxn>
              <a:cxn ang="0">
                <a:pos x="T4" y="T5"/>
              </a:cxn>
              <a:cxn ang="0">
                <a:pos x="T6" y="T7"/>
              </a:cxn>
              <a:cxn ang="0">
                <a:pos x="T8" y="T9"/>
              </a:cxn>
            </a:cxnLst>
            <a:rect l="0" t="0" r="r" b="b"/>
            <a:pathLst>
              <a:path w="74" h="101">
                <a:moveTo>
                  <a:pt x="0" y="0"/>
                </a:moveTo>
                <a:lnTo>
                  <a:pt x="73" y="0"/>
                </a:lnTo>
                <a:lnTo>
                  <a:pt x="73" y="100"/>
                </a:lnTo>
                <a:lnTo>
                  <a:pt x="0" y="100"/>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58381" name="exstream_shape2872"/>
          <p:cNvSpPr>
            <a:spLocks noChangeArrowheads="1"/>
          </p:cNvSpPr>
          <p:nvPr/>
        </p:nvSpPr>
        <p:spPr bwMode="auto">
          <a:xfrm>
            <a:off x="1409700" y="6800850"/>
            <a:ext cx="2838450" cy="0"/>
          </a:xfrm>
          <a:custGeom>
            <a:avLst/>
            <a:gdLst>
              <a:gd name="T0" fmla="*/ 0 w 1788"/>
              <a:gd name="T1" fmla="*/ 1788 w 1788"/>
            </a:gdLst>
            <a:ahLst/>
            <a:cxnLst>
              <a:cxn ang="0">
                <a:pos x="T0" y="0"/>
              </a:cxn>
              <a:cxn ang="0">
                <a:pos x="T1" y="0"/>
              </a:cxn>
            </a:cxnLst>
            <a:rect l="0" t="0" r="r" b="b"/>
            <a:pathLst>
              <a:path w="1788">
                <a:moveTo>
                  <a:pt x="0" y="0"/>
                </a:moveTo>
                <a:lnTo>
                  <a:pt x="1788" y="0"/>
                </a:lnTo>
              </a:path>
            </a:pathLst>
          </a:custGeom>
          <a:solidFill>
            <a:srgbClr val="FFFFFF"/>
          </a:solidFill>
          <a:ln w="12700">
            <a:solidFill>
              <a:srgbClr val="000000"/>
            </a:solidFill>
            <a:round/>
            <a:headEnd/>
            <a:tailEnd/>
          </a:ln>
        </p:spPr>
        <p:txBody>
          <a:bodyPr/>
          <a:lstStyle/>
          <a:p>
            <a:endParaRPr lang="en-US"/>
          </a:p>
        </p:txBody>
      </p:sp>
      <p:sp>
        <p:nvSpPr>
          <p:cNvPr id="58380" name="exstream_shape2873"/>
          <p:cNvSpPr>
            <a:spLocks noChangeArrowheads="1"/>
          </p:cNvSpPr>
          <p:nvPr/>
        </p:nvSpPr>
        <p:spPr bwMode="auto">
          <a:xfrm>
            <a:off x="1543050" y="6867525"/>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Base</a:t>
            </a:r>
          </a:p>
        </p:txBody>
      </p:sp>
      <p:sp>
        <p:nvSpPr>
          <p:cNvPr id="58379" name="exstream_shape2874"/>
          <p:cNvSpPr>
            <a:spLocks noChangeArrowheads="1"/>
          </p:cNvSpPr>
          <p:nvPr/>
        </p:nvSpPr>
        <p:spPr bwMode="auto">
          <a:xfrm>
            <a:off x="2409825" y="6867525"/>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Current</a:t>
            </a:r>
          </a:p>
        </p:txBody>
      </p:sp>
      <p:sp>
        <p:nvSpPr>
          <p:cNvPr id="58378" name="exstream_shape2875"/>
          <p:cNvSpPr>
            <a:spLocks noChangeArrowheads="1"/>
          </p:cNvSpPr>
          <p:nvPr/>
        </p:nvSpPr>
        <p:spPr bwMode="auto">
          <a:xfrm>
            <a:off x="3228975" y="6867525"/>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Norm</a:t>
            </a:r>
          </a:p>
        </p:txBody>
      </p:sp>
      <p:sp>
        <p:nvSpPr>
          <p:cNvPr id="58377" name="exstream_shape2876"/>
          <p:cNvSpPr>
            <a:spLocks noChangeArrowheads="1"/>
          </p:cNvSpPr>
          <p:nvPr/>
        </p:nvSpPr>
        <p:spPr bwMode="auto">
          <a:xfrm>
            <a:off x="1543050" y="7048500"/>
            <a:ext cx="8667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$101,105</a:t>
            </a:r>
          </a:p>
        </p:txBody>
      </p:sp>
      <p:sp>
        <p:nvSpPr>
          <p:cNvPr id="58376" name="exstream_shape2877"/>
          <p:cNvSpPr>
            <a:spLocks noChangeArrowheads="1"/>
          </p:cNvSpPr>
          <p:nvPr/>
        </p:nvSpPr>
        <p:spPr bwMode="auto">
          <a:xfrm>
            <a:off x="2409825" y="7048500"/>
            <a:ext cx="8191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$245,512</a:t>
            </a:r>
          </a:p>
        </p:txBody>
      </p:sp>
      <p:sp>
        <p:nvSpPr>
          <p:cNvPr id="58375" name="exstream_shape2878"/>
          <p:cNvSpPr>
            <a:spLocks noChangeArrowheads="1"/>
          </p:cNvSpPr>
          <p:nvPr/>
        </p:nvSpPr>
        <p:spPr bwMode="auto">
          <a:xfrm>
            <a:off x="3228975" y="7048500"/>
            <a:ext cx="8286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900">
                <a:solidFill>
                  <a:srgbClr val="000000"/>
                </a:solidFill>
                <a:latin typeface="Arial" charset="0"/>
              </a:rPr>
              <a:t>$132,891</a:t>
            </a:r>
          </a:p>
        </p:txBody>
      </p:sp>
      <p:sp>
        <p:nvSpPr>
          <p:cNvPr id="58374" name="exstream_shape2879"/>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58372" name="exstream_shape2881"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58371" name="exstream_shape2882"/>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1502051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88" name="exstream_shape3186"/>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87" name="exstream_shape3187"/>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55386" name="exstream_shape3188"/>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55385" name="exstream_shape3189"/>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84" name="exstream_shape3190"/>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55383" name="exstream_shape3191"/>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82" name="exstream_shape3192"/>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55381" name="exstream_shape3193"/>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55380" name="exstream_shape3194"/>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79" name="exstream_shape3195"/>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55378" name="exstream_shape3196"/>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77" name="exstream_shape3197"/>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76" name="exstream_shape3198"/>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55375" name="exstream_shape3199"/>
          <p:cNvSpPr>
            <a:spLocks noChangeArrowheads="1"/>
          </p:cNvSpPr>
          <p:nvPr/>
        </p:nvSpPr>
        <p:spPr bwMode="auto">
          <a:xfrm>
            <a:off x="457200" y="1619250"/>
            <a:ext cx="1362075" cy="43815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74" name="exstream_shape3200"/>
          <p:cNvSpPr>
            <a:spLocks noChangeArrowheads="1"/>
          </p:cNvSpPr>
          <p:nvPr/>
        </p:nvSpPr>
        <p:spPr bwMode="auto">
          <a:xfrm>
            <a:off x="457200" y="1619250"/>
            <a:ext cx="0" cy="4381500"/>
          </a:xfrm>
          <a:custGeom>
            <a:avLst/>
            <a:gdLst>
              <a:gd name="T0" fmla="*/ 0 h 2760"/>
              <a:gd name="T1" fmla="*/ 2760 h 2760"/>
            </a:gdLst>
            <a:ahLst/>
            <a:cxnLst>
              <a:cxn ang="0">
                <a:pos x="0" y="T0"/>
              </a:cxn>
              <a:cxn ang="0">
                <a:pos x="0" y="T1"/>
              </a:cxn>
            </a:cxnLst>
            <a:rect l="0" t="0" r="r" b="b"/>
            <a:pathLst>
              <a:path h="2760">
                <a:moveTo>
                  <a:pt x="0" y="0"/>
                </a:moveTo>
                <a:lnTo>
                  <a:pt x="0" y="2760"/>
                </a:lnTo>
              </a:path>
            </a:pathLst>
          </a:custGeom>
          <a:solidFill>
            <a:srgbClr val="FFFFFF"/>
          </a:solidFill>
          <a:ln w="12700">
            <a:solidFill>
              <a:srgbClr val="919190"/>
            </a:solidFill>
            <a:round/>
            <a:headEnd/>
            <a:tailEnd/>
          </a:ln>
        </p:spPr>
        <p:txBody>
          <a:bodyPr/>
          <a:lstStyle/>
          <a:p>
            <a:endParaRPr lang="en-US"/>
          </a:p>
        </p:txBody>
      </p:sp>
      <p:sp>
        <p:nvSpPr>
          <p:cNvPr id="55373" name="exstream_shape3201"/>
          <p:cNvSpPr>
            <a:spLocks noChangeArrowheads="1"/>
          </p:cNvSpPr>
          <p:nvPr/>
        </p:nvSpPr>
        <p:spPr bwMode="auto">
          <a:xfrm>
            <a:off x="1819275" y="1619250"/>
            <a:ext cx="3209925" cy="43815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72" name="exstream_shape3202"/>
          <p:cNvSpPr>
            <a:spLocks noChangeArrowheads="1"/>
          </p:cNvSpPr>
          <p:nvPr/>
        </p:nvSpPr>
        <p:spPr bwMode="auto">
          <a:xfrm>
            <a:off x="5029200" y="1619250"/>
            <a:ext cx="4572000" cy="4381500"/>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71" name="exstream_shape3203"/>
          <p:cNvSpPr>
            <a:spLocks noChangeArrowheads="1"/>
          </p:cNvSpPr>
          <p:nvPr/>
        </p:nvSpPr>
        <p:spPr bwMode="auto">
          <a:xfrm>
            <a:off x="9601200" y="1619250"/>
            <a:ext cx="0" cy="4381500"/>
          </a:xfrm>
          <a:custGeom>
            <a:avLst/>
            <a:gdLst>
              <a:gd name="T0" fmla="*/ 0 h 2760"/>
              <a:gd name="T1" fmla="*/ 2760 h 2760"/>
            </a:gdLst>
            <a:ahLst/>
            <a:cxnLst>
              <a:cxn ang="0">
                <a:pos x="0" y="T0"/>
              </a:cxn>
              <a:cxn ang="0">
                <a:pos x="0" y="T1"/>
              </a:cxn>
            </a:cxnLst>
            <a:rect l="0" t="0" r="r" b="b"/>
            <a:pathLst>
              <a:path h="2760">
                <a:moveTo>
                  <a:pt x="0" y="0"/>
                </a:moveTo>
                <a:lnTo>
                  <a:pt x="0" y="2760"/>
                </a:lnTo>
              </a:path>
            </a:pathLst>
          </a:custGeom>
          <a:solidFill>
            <a:srgbClr val="FFFFFF"/>
          </a:solidFill>
          <a:ln w="12700">
            <a:solidFill>
              <a:srgbClr val="919190"/>
            </a:solidFill>
            <a:round/>
            <a:headEnd/>
            <a:tailEnd/>
          </a:ln>
        </p:spPr>
        <p:txBody>
          <a:bodyPr/>
          <a:lstStyle/>
          <a:p>
            <a:endParaRPr lang="en-US"/>
          </a:p>
        </p:txBody>
      </p:sp>
      <p:sp>
        <p:nvSpPr>
          <p:cNvPr id="55370" name="exstream_shape3204"/>
          <p:cNvSpPr>
            <a:spLocks noChangeArrowheads="1"/>
          </p:cNvSpPr>
          <p:nvPr/>
        </p:nvSpPr>
        <p:spPr bwMode="auto">
          <a:xfrm>
            <a:off x="457200" y="6000750"/>
            <a:ext cx="1362075" cy="13430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69" name="exstream_shape3205"/>
          <p:cNvSpPr>
            <a:spLocks noChangeArrowheads="1"/>
          </p:cNvSpPr>
          <p:nvPr/>
        </p:nvSpPr>
        <p:spPr bwMode="auto">
          <a:xfrm>
            <a:off x="457200" y="6000750"/>
            <a:ext cx="0" cy="1343025"/>
          </a:xfrm>
          <a:custGeom>
            <a:avLst/>
            <a:gdLst>
              <a:gd name="T0" fmla="*/ 0 h 846"/>
              <a:gd name="T1" fmla="*/ 846 h 846"/>
            </a:gdLst>
            <a:ahLst/>
            <a:cxnLst>
              <a:cxn ang="0">
                <a:pos x="0" y="T0"/>
              </a:cxn>
              <a:cxn ang="0">
                <a:pos x="0" y="T1"/>
              </a:cxn>
            </a:cxnLst>
            <a:rect l="0" t="0" r="r" b="b"/>
            <a:pathLst>
              <a:path h="846">
                <a:moveTo>
                  <a:pt x="0" y="0"/>
                </a:moveTo>
                <a:lnTo>
                  <a:pt x="0" y="846"/>
                </a:lnTo>
              </a:path>
            </a:pathLst>
          </a:custGeom>
          <a:solidFill>
            <a:srgbClr val="FFFFFF"/>
          </a:solidFill>
          <a:ln w="12700">
            <a:solidFill>
              <a:srgbClr val="919190"/>
            </a:solidFill>
            <a:round/>
            <a:headEnd/>
            <a:tailEnd/>
          </a:ln>
        </p:spPr>
        <p:txBody>
          <a:bodyPr/>
          <a:lstStyle/>
          <a:p>
            <a:endParaRPr lang="en-US"/>
          </a:p>
        </p:txBody>
      </p:sp>
      <p:sp>
        <p:nvSpPr>
          <p:cNvPr id="55368" name="exstream_shape3206"/>
          <p:cNvSpPr>
            <a:spLocks noChangeArrowheads="1"/>
          </p:cNvSpPr>
          <p:nvPr/>
        </p:nvSpPr>
        <p:spPr bwMode="auto">
          <a:xfrm>
            <a:off x="457200" y="7343775"/>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55367" name="exstream_shape3207"/>
          <p:cNvSpPr>
            <a:spLocks noChangeArrowheads="1"/>
          </p:cNvSpPr>
          <p:nvPr/>
        </p:nvSpPr>
        <p:spPr bwMode="auto">
          <a:xfrm>
            <a:off x="1819275" y="6000750"/>
            <a:ext cx="3209925" cy="13430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66" name="exstream_shape3208"/>
          <p:cNvSpPr>
            <a:spLocks noChangeArrowheads="1"/>
          </p:cNvSpPr>
          <p:nvPr/>
        </p:nvSpPr>
        <p:spPr bwMode="auto">
          <a:xfrm>
            <a:off x="1819275" y="7343775"/>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55365" name="exstream_shape3209"/>
          <p:cNvSpPr>
            <a:spLocks noChangeArrowheads="1"/>
          </p:cNvSpPr>
          <p:nvPr/>
        </p:nvSpPr>
        <p:spPr bwMode="auto">
          <a:xfrm>
            <a:off x="5029200" y="6000750"/>
            <a:ext cx="4572000" cy="13430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364" name="exstream_shape3210"/>
          <p:cNvSpPr>
            <a:spLocks noChangeArrowheads="1"/>
          </p:cNvSpPr>
          <p:nvPr/>
        </p:nvSpPr>
        <p:spPr bwMode="auto">
          <a:xfrm>
            <a:off x="9601200" y="6000750"/>
            <a:ext cx="0" cy="1343025"/>
          </a:xfrm>
          <a:custGeom>
            <a:avLst/>
            <a:gdLst>
              <a:gd name="T0" fmla="*/ 0 h 846"/>
              <a:gd name="T1" fmla="*/ 846 h 846"/>
            </a:gdLst>
            <a:ahLst/>
            <a:cxnLst>
              <a:cxn ang="0">
                <a:pos x="0" y="T0"/>
              </a:cxn>
              <a:cxn ang="0">
                <a:pos x="0" y="T1"/>
              </a:cxn>
            </a:cxnLst>
            <a:rect l="0" t="0" r="r" b="b"/>
            <a:pathLst>
              <a:path h="846">
                <a:moveTo>
                  <a:pt x="0" y="0"/>
                </a:moveTo>
                <a:lnTo>
                  <a:pt x="0" y="846"/>
                </a:lnTo>
              </a:path>
            </a:pathLst>
          </a:custGeom>
          <a:solidFill>
            <a:srgbClr val="FFFFFF"/>
          </a:solidFill>
          <a:ln w="12700">
            <a:solidFill>
              <a:srgbClr val="919190"/>
            </a:solidFill>
            <a:round/>
            <a:headEnd/>
            <a:tailEnd/>
          </a:ln>
        </p:spPr>
        <p:txBody>
          <a:bodyPr/>
          <a:lstStyle/>
          <a:p>
            <a:endParaRPr lang="en-US"/>
          </a:p>
        </p:txBody>
      </p:sp>
      <p:sp>
        <p:nvSpPr>
          <p:cNvPr id="55363" name="exstream_shape3211"/>
          <p:cNvSpPr>
            <a:spLocks noChangeArrowheads="1"/>
          </p:cNvSpPr>
          <p:nvPr/>
        </p:nvSpPr>
        <p:spPr bwMode="auto">
          <a:xfrm>
            <a:off x="5029200" y="7343775"/>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55362" name="exstream_shape3212"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55361" name="exstream_shape3213"/>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Health Advocacy - Catastrophic Clinical Impact</a:t>
            </a:r>
          </a:p>
        </p:txBody>
      </p:sp>
      <p:sp>
        <p:nvSpPr>
          <p:cNvPr id="55360" name="exstream_shape3214"/>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55359" name="exstream_shape3215"/>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5358" name="exstream_shape3216"/>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55357" name="exstream_shape3217"/>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5356" name="exstream_shape3218"/>
          <p:cNvSpPr txBox="1">
            <a:spLocks noChangeArrowheads="1"/>
          </p:cNvSpPr>
          <p:nvPr/>
        </p:nvSpPr>
        <p:spPr bwMode="auto">
          <a:xfrm>
            <a:off x="8543925" y="514350"/>
            <a:ext cx="981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5355" name="exstream_shape3219"/>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5353" name="exstream_shape3221"/>
          <p:cNvSpPr>
            <a:spLocks noChangeArrowheads="1"/>
          </p:cNvSpPr>
          <p:nvPr/>
        </p:nvSpPr>
        <p:spPr bwMode="auto">
          <a:xfrm>
            <a:off x="1181100" y="5257800"/>
            <a:ext cx="2466975" cy="2000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u="sng">
                <a:solidFill>
                  <a:srgbClr val="000000"/>
                </a:solidFill>
                <a:latin typeface="Arial" charset="0"/>
              </a:rPr>
              <a:t>CM/SPCM Programs (Case Mgmt)</a:t>
            </a:r>
          </a:p>
        </p:txBody>
      </p:sp>
      <p:sp>
        <p:nvSpPr>
          <p:cNvPr id="55352" name="exstream_shape3222"/>
          <p:cNvSpPr>
            <a:spLocks noChangeArrowheads="1"/>
          </p:cNvSpPr>
          <p:nvPr/>
        </p:nvSpPr>
        <p:spPr bwMode="auto">
          <a:xfrm>
            <a:off x="1181100" y="545782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CAT-Catastrophic</a:t>
            </a:r>
          </a:p>
        </p:txBody>
      </p:sp>
      <p:sp>
        <p:nvSpPr>
          <p:cNvPr id="55351" name="exstream_shape3223"/>
          <p:cNvSpPr>
            <a:spLocks noChangeArrowheads="1"/>
          </p:cNvSpPr>
          <p:nvPr/>
        </p:nvSpPr>
        <p:spPr bwMode="auto">
          <a:xfrm>
            <a:off x="1181100" y="558165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COM-Complex</a:t>
            </a:r>
          </a:p>
        </p:txBody>
      </p:sp>
      <p:sp>
        <p:nvSpPr>
          <p:cNvPr id="55350" name="exstream_shape3224"/>
          <p:cNvSpPr>
            <a:spLocks noChangeArrowheads="1"/>
          </p:cNvSpPr>
          <p:nvPr/>
        </p:nvSpPr>
        <p:spPr bwMode="auto">
          <a:xfrm>
            <a:off x="1181100" y="570547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INP-Inpatient</a:t>
            </a:r>
          </a:p>
        </p:txBody>
      </p:sp>
      <p:sp>
        <p:nvSpPr>
          <p:cNvPr id="55349" name="exstream_shape3225"/>
          <p:cNvSpPr>
            <a:spLocks noChangeArrowheads="1"/>
          </p:cNvSpPr>
          <p:nvPr/>
        </p:nvSpPr>
        <p:spPr bwMode="auto">
          <a:xfrm>
            <a:off x="1181100" y="582930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NIC-Neonatal Intensive Care</a:t>
            </a:r>
          </a:p>
        </p:txBody>
      </p:sp>
      <p:sp>
        <p:nvSpPr>
          <p:cNvPr id="55348" name="exstream_shape3226"/>
          <p:cNvSpPr>
            <a:spLocks noChangeArrowheads="1"/>
          </p:cNvSpPr>
          <p:nvPr/>
        </p:nvSpPr>
        <p:spPr bwMode="auto">
          <a:xfrm>
            <a:off x="1181100" y="595312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ONC-Oncology</a:t>
            </a:r>
          </a:p>
        </p:txBody>
      </p:sp>
      <p:sp>
        <p:nvSpPr>
          <p:cNvPr id="55347" name="exstream_shape3227"/>
          <p:cNvSpPr>
            <a:spLocks noChangeArrowheads="1"/>
          </p:cNvSpPr>
          <p:nvPr/>
        </p:nvSpPr>
        <p:spPr bwMode="auto">
          <a:xfrm>
            <a:off x="1181100" y="607695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REH-Rehabilitation</a:t>
            </a:r>
          </a:p>
        </p:txBody>
      </p:sp>
      <p:sp>
        <p:nvSpPr>
          <p:cNvPr id="55346" name="exstream_shape3228"/>
          <p:cNvSpPr>
            <a:spLocks noChangeArrowheads="1"/>
          </p:cNvSpPr>
          <p:nvPr/>
        </p:nvSpPr>
        <p:spPr bwMode="auto">
          <a:xfrm>
            <a:off x="1181100" y="620077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TRN-Transplant</a:t>
            </a:r>
          </a:p>
        </p:txBody>
      </p:sp>
      <p:sp>
        <p:nvSpPr>
          <p:cNvPr id="55345" name="exstream_shape3229"/>
          <p:cNvSpPr>
            <a:spLocks noChangeArrowheads="1"/>
          </p:cNvSpPr>
          <p:nvPr/>
        </p:nvSpPr>
        <p:spPr bwMode="auto">
          <a:xfrm>
            <a:off x="3857625" y="5057775"/>
            <a:ext cx="2466975" cy="2000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defTabSz="228600" eaLnBrk="0" fontAlgn="base" hangingPunct="0">
              <a:spcBef>
                <a:spcPct val="0"/>
              </a:spcBef>
              <a:spcAft>
                <a:spcPct val="0"/>
              </a:spcAft>
            </a:pPr>
            <a:r>
              <a:rPr lang="en-US" sz="800" b="1">
                <a:solidFill>
                  <a:srgbClr val="000000"/>
                </a:solidFill>
                <a:latin typeface="Arial" charset="0"/>
              </a:rPr>
              <a:t>Acronym Key</a:t>
            </a:r>
          </a:p>
        </p:txBody>
      </p:sp>
      <p:sp>
        <p:nvSpPr>
          <p:cNvPr id="55344" name="exstream_shape3230"/>
          <p:cNvSpPr>
            <a:spLocks noChangeArrowheads="1"/>
          </p:cNvSpPr>
          <p:nvPr/>
        </p:nvSpPr>
        <p:spPr bwMode="auto">
          <a:xfrm>
            <a:off x="3857625" y="5257800"/>
            <a:ext cx="2466975" cy="2000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u="sng">
                <a:solidFill>
                  <a:srgbClr val="000000"/>
                </a:solidFill>
                <a:latin typeface="Arial" charset="0"/>
              </a:rPr>
              <a:t>Chronic Coaching Programs</a:t>
            </a:r>
          </a:p>
        </p:txBody>
      </p:sp>
      <p:sp>
        <p:nvSpPr>
          <p:cNvPr id="55343" name="exstream_shape3231"/>
          <p:cNvSpPr>
            <a:spLocks noChangeArrowheads="1"/>
          </p:cNvSpPr>
          <p:nvPr/>
        </p:nvSpPr>
        <p:spPr bwMode="auto">
          <a:xfrm>
            <a:off x="3857625" y="545782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AST-Asthma</a:t>
            </a:r>
          </a:p>
        </p:txBody>
      </p:sp>
      <p:sp>
        <p:nvSpPr>
          <p:cNvPr id="55342" name="exstream_shape3232"/>
          <p:cNvSpPr>
            <a:spLocks noChangeArrowheads="1"/>
          </p:cNvSpPr>
          <p:nvPr/>
        </p:nvSpPr>
        <p:spPr bwMode="auto">
          <a:xfrm>
            <a:off x="3857625" y="558165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CAD-Coronary Heart Disease</a:t>
            </a:r>
          </a:p>
        </p:txBody>
      </p:sp>
      <p:sp>
        <p:nvSpPr>
          <p:cNvPr id="55341" name="exstream_shape3233"/>
          <p:cNvSpPr>
            <a:spLocks noChangeArrowheads="1"/>
          </p:cNvSpPr>
          <p:nvPr/>
        </p:nvSpPr>
        <p:spPr bwMode="auto">
          <a:xfrm>
            <a:off x="3857625" y="570547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CHF-Chronic Heart Failure</a:t>
            </a:r>
          </a:p>
        </p:txBody>
      </p:sp>
      <p:sp>
        <p:nvSpPr>
          <p:cNvPr id="55340" name="exstream_shape3234"/>
          <p:cNvSpPr>
            <a:spLocks noChangeArrowheads="1"/>
          </p:cNvSpPr>
          <p:nvPr/>
        </p:nvSpPr>
        <p:spPr bwMode="auto">
          <a:xfrm>
            <a:off x="3857625" y="582930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CPD-Chronic Obstructive Pulmonary Disorder</a:t>
            </a:r>
          </a:p>
        </p:txBody>
      </p:sp>
      <p:sp>
        <p:nvSpPr>
          <p:cNvPr id="55339" name="exstream_shape3235"/>
          <p:cNvSpPr>
            <a:spLocks noChangeArrowheads="1"/>
          </p:cNvSpPr>
          <p:nvPr/>
        </p:nvSpPr>
        <p:spPr bwMode="auto">
          <a:xfrm>
            <a:off x="3857625" y="595312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DEP-Depression</a:t>
            </a:r>
          </a:p>
        </p:txBody>
      </p:sp>
      <p:sp>
        <p:nvSpPr>
          <p:cNvPr id="55338" name="exstream_shape3236"/>
          <p:cNvSpPr>
            <a:spLocks noChangeArrowheads="1"/>
          </p:cNvSpPr>
          <p:nvPr/>
        </p:nvSpPr>
        <p:spPr bwMode="auto">
          <a:xfrm>
            <a:off x="3857625" y="607695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DIA-Diabetes Mellitus</a:t>
            </a:r>
          </a:p>
        </p:txBody>
      </p:sp>
      <p:sp>
        <p:nvSpPr>
          <p:cNvPr id="55337" name="exstream_shape3237"/>
          <p:cNvSpPr>
            <a:spLocks noChangeArrowheads="1"/>
          </p:cNvSpPr>
          <p:nvPr/>
        </p:nvSpPr>
        <p:spPr bwMode="auto">
          <a:xfrm>
            <a:off x="3857625" y="620077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LBP-Low Back Pain</a:t>
            </a:r>
          </a:p>
        </p:txBody>
      </p:sp>
      <p:sp>
        <p:nvSpPr>
          <p:cNvPr id="55336" name="exstream_shape3238"/>
          <p:cNvSpPr>
            <a:spLocks noChangeArrowheads="1"/>
          </p:cNvSpPr>
          <p:nvPr/>
        </p:nvSpPr>
        <p:spPr bwMode="auto">
          <a:xfrm>
            <a:off x="3857625" y="632460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OST-Osteoarthritis</a:t>
            </a:r>
          </a:p>
        </p:txBody>
      </p:sp>
      <p:sp>
        <p:nvSpPr>
          <p:cNvPr id="55335" name="exstream_shape3239"/>
          <p:cNvSpPr>
            <a:spLocks noChangeArrowheads="1"/>
          </p:cNvSpPr>
          <p:nvPr/>
        </p:nvSpPr>
        <p:spPr bwMode="auto">
          <a:xfrm>
            <a:off x="3857625" y="644842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PAD-Peripheral Artery Disease</a:t>
            </a:r>
          </a:p>
        </p:txBody>
      </p:sp>
      <p:sp>
        <p:nvSpPr>
          <p:cNvPr id="55334" name="exstream_shape3240"/>
          <p:cNvSpPr>
            <a:spLocks noChangeArrowheads="1"/>
          </p:cNvSpPr>
          <p:nvPr/>
        </p:nvSpPr>
        <p:spPr bwMode="auto">
          <a:xfrm>
            <a:off x="3857625" y="657225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WGT-Weight Complications</a:t>
            </a:r>
          </a:p>
        </p:txBody>
      </p:sp>
      <p:sp>
        <p:nvSpPr>
          <p:cNvPr id="55333" name="exstream_shape3241"/>
          <p:cNvSpPr>
            <a:spLocks noChangeArrowheads="1"/>
          </p:cNvSpPr>
          <p:nvPr/>
        </p:nvSpPr>
        <p:spPr bwMode="auto">
          <a:xfrm>
            <a:off x="6477000" y="5257800"/>
            <a:ext cx="2466975" cy="2000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u="sng">
                <a:solidFill>
                  <a:srgbClr val="000000"/>
                </a:solidFill>
                <a:latin typeface="Arial" charset="0"/>
              </a:rPr>
              <a:t>Additional Programs</a:t>
            </a:r>
          </a:p>
        </p:txBody>
      </p:sp>
      <p:sp>
        <p:nvSpPr>
          <p:cNvPr id="55332" name="exstream_shape3242"/>
          <p:cNvSpPr>
            <a:spLocks noChangeArrowheads="1"/>
          </p:cNvSpPr>
          <p:nvPr/>
        </p:nvSpPr>
        <p:spPr bwMode="auto">
          <a:xfrm>
            <a:off x="6477000" y="545782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CCS-Cancer Care Support Program</a:t>
            </a:r>
          </a:p>
        </p:txBody>
      </p:sp>
      <p:sp>
        <p:nvSpPr>
          <p:cNvPr id="55331" name="exstream_shape3243"/>
          <p:cNvSpPr>
            <a:spLocks noChangeArrowheads="1"/>
          </p:cNvSpPr>
          <p:nvPr/>
        </p:nvSpPr>
        <p:spPr bwMode="auto">
          <a:xfrm>
            <a:off x="6477000" y="558165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EAP-Employee Assistance Program</a:t>
            </a:r>
          </a:p>
        </p:txBody>
      </p:sp>
      <p:sp>
        <p:nvSpPr>
          <p:cNvPr id="55330" name="exstream_shape3244"/>
          <p:cNvSpPr>
            <a:spLocks noChangeArrowheads="1"/>
          </p:cNvSpPr>
          <p:nvPr/>
        </p:nvSpPr>
        <p:spPr bwMode="auto">
          <a:xfrm>
            <a:off x="6477000" y="570547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HPHB-Healthy Pregnancies Healthy Babies</a:t>
            </a:r>
          </a:p>
        </p:txBody>
      </p:sp>
      <p:sp>
        <p:nvSpPr>
          <p:cNvPr id="55329" name="exstream_shape3245"/>
          <p:cNvSpPr>
            <a:spLocks noChangeArrowheads="1"/>
          </p:cNvSpPr>
          <p:nvPr/>
        </p:nvSpPr>
        <p:spPr bwMode="auto">
          <a:xfrm>
            <a:off x="6477000" y="582930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LMP-Lifestyle Management Programs</a:t>
            </a:r>
          </a:p>
        </p:txBody>
      </p:sp>
      <p:sp>
        <p:nvSpPr>
          <p:cNvPr id="55328" name="exstream_shape3246"/>
          <p:cNvSpPr>
            <a:spLocks noChangeArrowheads="1"/>
          </p:cNvSpPr>
          <p:nvPr/>
        </p:nvSpPr>
        <p:spPr bwMode="auto">
          <a:xfrm>
            <a:off x="6477000" y="595312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OL-Online Programs</a:t>
            </a:r>
          </a:p>
        </p:txBody>
      </p:sp>
      <p:sp>
        <p:nvSpPr>
          <p:cNvPr id="55327" name="exstream_shape3247"/>
          <p:cNvSpPr>
            <a:spLocks noChangeArrowheads="1"/>
          </p:cNvSpPr>
          <p:nvPr/>
        </p:nvSpPr>
        <p:spPr bwMode="auto">
          <a:xfrm>
            <a:off x="6477000" y="607695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TDS-Treatment Decision Support</a:t>
            </a:r>
          </a:p>
        </p:txBody>
      </p:sp>
      <p:sp>
        <p:nvSpPr>
          <p:cNvPr id="55326" name="exstream_shape3248"/>
          <p:cNvSpPr>
            <a:spLocks noChangeArrowheads="1"/>
          </p:cNvSpPr>
          <p:nvPr/>
        </p:nvSpPr>
        <p:spPr bwMode="auto">
          <a:xfrm>
            <a:off x="6477000" y="6200775"/>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WC-Wellness Coaching</a:t>
            </a:r>
          </a:p>
        </p:txBody>
      </p:sp>
      <p:sp>
        <p:nvSpPr>
          <p:cNvPr id="55325" name="exstream_shape3249"/>
          <p:cNvSpPr>
            <a:spLocks noChangeArrowheads="1"/>
          </p:cNvSpPr>
          <p:nvPr/>
        </p:nvSpPr>
        <p:spPr bwMode="auto">
          <a:xfrm>
            <a:off x="6477000" y="6324600"/>
            <a:ext cx="2466975" cy="123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a:solidFill>
                  <a:srgbClr val="000000"/>
                </a:solidFill>
                <a:latin typeface="Arial" charset="0"/>
              </a:rPr>
              <a:t>WI-Well Informed (Gaps In Care)</a:t>
            </a:r>
          </a:p>
        </p:txBody>
      </p:sp>
      <p:sp>
        <p:nvSpPr>
          <p:cNvPr id="55324" name="exstream_shape3250"/>
          <p:cNvSpPr>
            <a:spLocks noChangeArrowheads="1"/>
          </p:cNvSpPr>
          <p:nvPr/>
        </p:nvSpPr>
        <p:spPr bwMode="auto">
          <a:xfrm>
            <a:off x="800100" y="5029200"/>
            <a:ext cx="8572500" cy="21907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23" name="exstream_shape3251"/>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5322" name="exstream_shape3252"/>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pPr algn="r"/>
            <a:r>
              <a:rPr lang="en-US" sz="800">
                <a:solidFill>
                  <a:srgbClr val="000000"/>
                </a:solidFill>
              </a:rPr>
              <a:t>PAGE 18 OF 71</a:t>
            </a:r>
          </a:p>
        </p:txBody>
      </p:sp>
      <p:sp>
        <p:nvSpPr>
          <p:cNvPr id="55321" name="exstream_shape3253"/>
          <p:cNvSpPr>
            <a:spLocks noChangeArrowheads="1"/>
          </p:cNvSpPr>
          <p:nvPr/>
        </p:nvSpPr>
        <p:spPr bwMode="auto">
          <a:xfrm>
            <a:off x="495300" y="1657350"/>
            <a:ext cx="5715000" cy="276225"/>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defTabSz="228600" eaLnBrk="0" fontAlgn="base" hangingPunct="0">
              <a:spcBef>
                <a:spcPct val="0"/>
              </a:spcBef>
              <a:spcAft>
                <a:spcPct val="0"/>
              </a:spcAft>
            </a:pPr>
            <a:r>
              <a:rPr lang="en-US" sz="1500">
                <a:solidFill>
                  <a:srgbClr val="000000"/>
                </a:solidFill>
                <a:latin typeface="Times New Roman"/>
              </a:rPr>
              <a:t>Top catastrophic claimants - clinical impact</a:t>
            </a:r>
          </a:p>
        </p:txBody>
      </p:sp>
      <p:sp>
        <p:nvSpPr>
          <p:cNvPr id="55320" name="exstream_shape3254"/>
          <p:cNvSpPr>
            <a:spLocks noChangeArrowheads="1"/>
          </p:cNvSpPr>
          <p:nvPr/>
        </p:nvSpPr>
        <p:spPr bwMode="auto">
          <a:xfrm>
            <a:off x="6210300" y="1657350"/>
            <a:ext cx="590550" cy="276225"/>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55319" name="exstream_shape3255"/>
          <p:cNvSpPr>
            <a:spLocks noChangeArrowheads="1"/>
          </p:cNvSpPr>
          <p:nvPr/>
        </p:nvSpPr>
        <p:spPr bwMode="auto">
          <a:xfrm>
            <a:off x="6800850" y="1657350"/>
            <a:ext cx="123825" cy="276225"/>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55318" name="exstream_shape3256"/>
          <p:cNvSpPr>
            <a:spLocks noChangeArrowheads="1"/>
          </p:cNvSpPr>
          <p:nvPr/>
        </p:nvSpPr>
        <p:spPr bwMode="auto">
          <a:xfrm>
            <a:off x="6924675" y="1657350"/>
            <a:ext cx="2667000" cy="276225"/>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55317" name="exstream_shape3257"/>
          <p:cNvSpPr>
            <a:spLocks noChangeArrowheads="1"/>
          </p:cNvSpPr>
          <p:nvPr/>
        </p:nvSpPr>
        <p:spPr bwMode="auto">
          <a:xfrm>
            <a:off x="495300" y="1933575"/>
            <a:ext cx="552450"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Plan</a:t>
            </a:r>
          </a:p>
        </p:txBody>
      </p:sp>
      <p:sp>
        <p:nvSpPr>
          <p:cNvPr id="55316" name="exstream_shape3258"/>
          <p:cNvSpPr>
            <a:spLocks noChangeArrowheads="1"/>
          </p:cNvSpPr>
          <p:nvPr/>
        </p:nvSpPr>
        <p:spPr bwMode="auto">
          <a:xfrm>
            <a:off x="1047750" y="1933575"/>
            <a:ext cx="409575"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Gender</a:t>
            </a:r>
          </a:p>
        </p:txBody>
      </p:sp>
      <p:sp>
        <p:nvSpPr>
          <p:cNvPr id="55315" name="exstream_shape3259"/>
          <p:cNvSpPr>
            <a:spLocks noChangeArrowheads="1"/>
          </p:cNvSpPr>
          <p:nvPr/>
        </p:nvSpPr>
        <p:spPr bwMode="auto">
          <a:xfrm>
            <a:off x="1457325" y="1933575"/>
            <a:ext cx="457200"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Age</a:t>
            </a:r>
          </a:p>
        </p:txBody>
      </p:sp>
      <p:sp>
        <p:nvSpPr>
          <p:cNvPr id="55314" name="exstream_shape3260"/>
          <p:cNvSpPr>
            <a:spLocks noChangeArrowheads="1"/>
          </p:cNvSpPr>
          <p:nvPr/>
        </p:nvSpPr>
        <p:spPr bwMode="auto">
          <a:xfrm>
            <a:off x="1914525" y="1933575"/>
            <a:ext cx="685800"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Relationship</a:t>
            </a:r>
          </a:p>
        </p:txBody>
      </p:sp>
      <p:sp>
        <p:nvSpPr>
          <p:cNvPr id="55313" name="exstream_shape3261"/>
          <p:cNvSpPr>
            <a:spLocks noChangeArrowheads="1"/>
          </p:cNvSpPr>
          <p:nvPr/>
        </p:nvSpPr>
        <p:spPr bwMode="auto">
          <a:xfrm>
            <a:off x="2600325" y="1933575"/>
            <a:ext cx="685800"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Eligibility</a:t>
            </a:r>
          </a:p>
        </p:txBody>
      </p:sp>
      <p:sp>
        <p:nvSpPr>
          <p:cNvPr id="55312" name="exstream_shape3262"/>
          <p:cNvSpPr>
            <a:spLocks noChangeArrowheads="1"/>
          </p:cNvSpPr>
          <p:nvPr/>
        </p:nvSpPr>
        <p:spPr bwMode="auto">
          <a:xfrm>
            <a:off x="3286125" y="1933575"/>
            <a:ext cx="1190625"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ICD9 Major</a:t>
            </a:r>
          </a:p>
        </p:txBody>
      </p:sp>
      <p:sp>
        <p:nvSpPr>
          <p:cNvPr id="55311" name="exstream_shape3263"/>
          <p:cNvSpPr>
            <a:spLocks noChangeArrowheads="1"/>
          </p:cNvSpPr>
          <p:nvPr/>
        </p:nvSpPr>
        <p:spPr bwMode="auto">
          <a:xfrm>
            <a:off x="4476750" y="1933575"/>
            <a:ext cx="1733550"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ICD9 Minor</a:t>
            </a:r>
          </a:p>
        </p:txBody>
      </p:sp>
      <p:sp>
        <p:nvSpPr>
          <p:cNvPr id="55310" name="exstream_shape3264"/>
          <p:cNvSpPr>
            <a:spLocks noChangeArrowheads="1"/>
          </p:cNvSpPr>
          <p:nvPr/>
        </p:nvSpPr>
        <p:spPr bwMode="auto">
          <a:xfrm>
            <a:off x="6210300" y="1933575"/>
            <a:ext cx="590550"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Total ($)</a:t>
            </a:r>
          </a:p>
        </p:txBody>
      </p:sp>
      <p:sp>
        <p:nvSpPr>
          <p:cNvPr id="55309" name="exstream_shape3265"/>
          <p:cNvSpPr>
            <a:spLocks noChangeArrowheads="1"/>
          </p:cNvSpPr>
          <p:nvPr/>
        </p:nvSpPr>
        <p:spPr bwMode="auto">
          <a:xfrm>
            <a:off x="6800850" y="1933575"/>
            <a:ext cx="114300"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endParaRPr lang="en-US"/>
          </a:p>
        </p:txBody>
      </p:sp>
      <p:sp>
        <p:nvSpPr>
          <p:cNvPr id="55308" name="exstream_shape3266"/>
          <p:cNvSpPr>
            <a:spLocks noChangeArrowheads="1"/>
          </p:cNvSpPr>
          <p:nvPr/>
        </p:nvSpPr>
        <p:spPr bwMode="auto">
          <a:xfrm>
            <a:off x="6915150" y="1933575"/>
            <a:ext cx="2676525" cy="13335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800" b="1">
                <a:solidFill>
                  <a:srgbClr val="000000"/>
                </a:solidFill>
                <a:latin typeface="Arial" charset="0"/>
              </a:rPr>
              <a:t>Clinical Programs</a:t>
            </a:r>
          </a:p>
        </p:txBody>
      </p:sp>
      <p:sp>
        <p:nvSpPr>
          <p:cNvPr id="55307" name="exstream_shape3267"/>
          <p:cNvSpPr>
            <a:spLocks noChangeArrowheads="1"/>
          </p:cNvSpPr>
          <p:nvPr/>
        </p:nvSpPr>
        <p:spPr bwMode="auto">
          <a:xfrm>
            <a:off x="495300" y="2066925"/>
            <a:ext cx="552450"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a:solidFill>
                  <a:srgbClr val="000000"/>
                </a:solidFill>
                <a:latin typeface="Arial" charset="0"/>
              </a:rPr>
              <a:t>OAP</a:t>
            </a:r>
          </a:p>
        </p:txBody>
      </p:sp>
      <p:sp>
        <p:nvSpPr>
          <p:cNvPr id="55306" name="exstream_shape3268"/>
          <p:cNvSpPr>
            <a:spLocks noChangeArrowheads="1"/>
          </p:cNvSpPr>
          <p:nvPr/>
        </p:nvSpPr>
        <p:spPr bwMode="auto">
          <a:xfrm>
            <a:off x="1047750" y="2066925"/>
            <a:ext cx="409575"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a:solidFill>
                  <a:srgbClr val="000000"/>
                </a:solidFill>
                <a:latin typeface="Arial" charset="0"/>
              </a:rPr>
              <a:t>M</a:t>
            </a:r>
          </a:p>
        </p:txBody>
      </p:sp>
      <p:sp>
        <p:nvSpPr>
          <p:cNvPr id="55305" name="exstream_shape3269"/>
          <p:cNvSpPr>
            <a:spLocks noChangeArrowheads="1"/>
          </p:cNvSpPr>
          <p:nvPr/>
        </p:nvSpPr>
        <p:spPr bwMode="auto">
          <a:xfrm>
            <a:off x="1457325" y="2066925"/>
            <a:ext cx="457200"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a:solidFill>
                  <a:srgbClr val="000000"/>
                </a:solidFill>
                <a:latin typeface="Arial" charset="0"/>
              </a:rPr>
              <a:t>60-64</a:t>
            </a:r>
          </a:p>
        </p:txBody>
      </p:sp>
      <p:sp>
        <p:nvSpPr>
          <p:cNvPr id="55304" name="exstream_shape3270"/>
          <p:cNvSpPr>
            <a:spLocks noChangeArrowheads="1"/>
          </p:cNvSpPr>
          <p:nvPr/>
        </p:nvSpPr>
        <p:spPr bwMode="auto">
          <a:xfrm>
            <a:off x="1914525" y="2066925"/>
            <a:ext cx="685800"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a:solidFill>
                  <a:srgbClr val="000000"/>
                </a:solidFill>
                <a:latin typeface="Arial" charset="0"/>
              </a:rPr>
              <a:t>Employee</a:t>
            </a:r>
          </a:p>
        </p:txBody>
      </p:sp>
      <p:sp>
        <p:nvSpPr>
          <p:cNvPr id="55303" name="exstream_shape3271"/>
          <p:cNvSpPr>
            <a:spLocks noChangeArrowheads="1"/>
          </p:cNvSpPr>
          <p:nvPr/>
        </p:nvSpPr>
        <p:spPr bwMode="auto">
          <a:xfrm>
            <a:off x="2600325" y="2066925"/>
            <a:ext cx="685800"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a:solidFill>
                  <a:srgbClr val="000000"/>
                </a:solidFill>
                <a:latin typeface="Arial" charset="0"/>
              </a:rPr>
              <a:t>Existing</a:t>
            </a:r>
          </a:p>
        </p:txBody>
      </p:sp>
      <p:sp>
        <p:nvSpPr>
          <p:cNvPr id="55302" name="exstream_shape3272"/>
          <p:cNvSpPr>
            <a:spLocks noChangeArrowheads="1"/>
          </p:cNvSpPr>
          <p:nvPr/>
        </p:nvSpPr>
        <p:spPr bwMode="auto">
          <a:xfrm>
            <a:off x="3286125" y="2066925"/>
            <a:ext cx="1190625"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Renal/Urologic</a:t>
            </a:r>
          </a:p>
        </p:txBody>
      </p:sp>
      <p:sp>
        <p:nvSpPr>
          <p:cNvPr id="55301" name="exstream_shape3273"/>
          <p:cNvSpPr>
            <a:spLocks noChangeArrowheads="1"/>
          </p:cNvSpPr>
          <p:nvPr/>
        </p:nvSpPr>
        <p:spPr bwMode="auto">
          <a:xfrm>
            <a:off x="4476750" y="2066925"/>
            <a:ext cx="1733550"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Upper Urinary</a:t>
            </a:r>
          </a:p>
        </p:txBody>
      </p:sp>
      <p:sp>
        <p:nvSpPr>
          <p:cNvPr id="55300" name="exstream_shape3274"/>
          <p:cNvSpPr>
            <a:spLocks noChangeArrowheads="1"/>
          </p:cNvSpPr>
          <p:nvPr/>
        </p:nvSpPr>
        <p:spPr bwMode="auto">
          <a:xfrm>
            <a:off x="6210300" y="2066925"/>
            <a:ext cx="590550"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a:solidFill>
                  <a:srgbClr val="000000"/>
                </a:solidFill>
                <a:latin typeface="Arial" charset="0"/>
              </a:rPr>
              <a:t>$245,512</a:t>
            </a:r>
          </a:p>
        </p:txBody>
      </p:sp>
      <p:sp>
        <p:nvSpPr>
          <p:cNvPr id="55299" name="exstream_shape3275"/>
          <p:cNvSpPr>
            <a:spLocks noChangeArrowheads="1"/>
          </p:cNvSpPr>
          <p:nvPr/>
        </p:nvSpPr>
        <p:spPr bwMode="auto">
          <a:xfrm>
            <a:off x="6800850" y="2066925"/>
            <a:ext cx="114300"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55298" name="exstream_shape3276"/>
          <p:cNvSpPr>
            <a:spLocks noChangeArrowheads="1"/>
          </p:cNvSpPr>
          <p:nvPr/>
        </p:nvSpPr>
        <p:spPr bwMode="auto">
          <a:xfrm>
            <a:off x="6915150" y="2066925"/>
            <a:ext cx="2676525" cy="114300"/>
          </a:xfrm>
          <a:prstGeom prst="rect">
            <a:avLst/>
          </a:prstGeom>
          <a:solidFill>
            <a:srgbClr val="EDEDE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a:solidFill>
                  <a:srgbClr val="000000"/>
                </a:solidFill>
                <a:latin typeface="Arial" charset="0"/>
              </a:rPr>
              <a:t>WI</a:t>
            </a:r>
          </a:p>
        </p:txBody>
      </p:sp>
    </p:spTree>
    <p:extLst>
      <p:ext uri="{BB962C8B-B14F-4D97-AF65-F5344CB8AC3E}">
        <p14:creationId xmlns:p14="http://schemas.microsoft.com/office/powerpoint/2010/main" val="3795785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23" name="exstream_shape5333"/>
          <p:cNvSpPr txBox="1">
            <a:spLocks noChangeArrowheads="1"/>
          </p:cNvSpPr>
          <p:nvPr/>
        </p:nvSpPr>
        <p:spPr bwMode="auto">
          <a:xfrm rot="10800000">
            <a:off x="542925" y="2438400"/>
            <a:ext cx="1524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eaVert"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pPr algn="r"/>
            <a:r>
              <a:rPr lang="en-US" sz="1000">
                <a:solidFill>
                  <a:srgbClr val="000000"/>
                </a:solidFill>
                <a:latin typeface="Times New Roman"/>
              </a:rPr>
              <a:t>% of Total Spend</a:t>
            </a:r>
          </a:p>
        </p:txBody>
      </p:sp>
      <p:sp>
        <p:nvSpPr>
          <p:cNvPr id="43322" name="exstream_shape5334"/>
          <p:cNvSpPr>
            <a:spLocks noChangeArrowheads="1"/>
          </p:cNvSpPr>
          <p:nvPr/>
        </p:nvSpPr>
        <p:spPr bwMode="auto">
          <a:xfrm>
            <a:off x="1314450" y="3552825"/>
            <a:ext cx="142875" cy="561975"/>
          </a:xfrm>
          <a:custGeom>
            <a:avLst/>
            <a:gdLst>
              <a:gd name="T0" fmla="*/ 0 w 15"/>
              <a:gd name="T1" fmla="*/ 0 h 59"/>
              <a:gd name="T2" fmla="*/ 14 w 15"/>
              <a:gd name="T3" fmla="*/ 0 h 59"/>
              <a:gd name="T4" fmla="*/ 14 w 15"/>
              <a:gd name="T5" fmla="*/ 58 h 59"/>
              <a:gd name="T6" fmla="*/ 0 w 15"/>
              <a:gd name="T7" fmla="*/ 58 h 59"/>
              <a:gd name="T8" fmla="*/ 0 w 15"/>
              <a:gd name="T9" fmla="*/ 0 h 59"/>
            </a:gdLst>
            <a:ahLst/>
            <a:cxnLst>
              <a:cxn ang="0">
                <a:pos x="T0" y="T1"/>
              </a:cxn>
              <a:cxn ang="0">
                <a:pos x="T2" y="T3"/>
              </a:cxn>
              <a:cxn ang="0">
                <a:pos x="T4" y="T5"/>
              </a:cxn>
              <a:cxn ang="0">
                <a:pos x="T6" y="T7"/>
              </a:cxn>
              <a:cxn ang="0">
                <a:pos x="T8" y="T9"/>
              </a:cxn>
            </a:cxnLst>
            <a:rect l="0" t="0" r="r" b="b"/>
            <a:pathLst>
              <a:path w="15" h="59">
                <a:moveTo>
                  <a:pt x="0" y="0"/>
                </a:moveTo>
                <a:lnTo>
                  <a:pt x="14" y="0"/>
                </a:lnTo>
                <a:lnTo>
                  <a:pt x="14" y="58"/>
                </a:lnTo>
                <a:lnTo>
                  <a:pt x="0" y="58"/>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321" name="exstream_shape5335"/>
          <p:cNvSpPr>
            <a:spLocks noChangeArrowheads="1"/>
          </p:cNvSpPr>
          <p:nvPr/>
        </p:nvSpPr>
        <p:spPr bwMode="auto">
          <a:xfrm>
            <a:off x="1447800" y="2495550"/>
            <a:ext cx="142875" cy="1619250"/>
          </a:xfrm>
          <a:custGeom>
            <a:avLst/>
            <a:gdLst>
              <a:gd name="T0" fmla="*/ 0 w 15"/>
              <a:gd name="T1" fmla="*/ 0 h 170"/>
              <a:gd name="T2" fmla="*/ 14 w 15"/>
              <a:gd name="T3" fmla="*/ 0 h 170"/>
              <a:gd name="T4" fmla="*/ 14 w 15"/>
              <a:gd name="T5" fmla="*/ 169 h 170"/>
              <a:gd name="T6" fmla="*/ 0 w 15"/>
              <a:gd name="T7" fmla="*/ 169 h 170"/>
              <a:gd name="T8" fmla="*/ 0 w 15"/>
              <a:gd name="T9" fmla="*/ 0 h 170"/>
            </a:gdLst>
            <a:ahLst/>
            <a:cxnLst>
              <a:cxn ang="0">
                <a:pos x="T0" y="T1"/>
              </a:cxn>
              <a:cxn ang="0">
                <a:pos x="T2" y="T3"/>
              </a:cxn>
              <a:cxn ang="0">
                <a:pos x="T4" y="T5"/>
              </a:cxn>
              <a:cxn ang="0">
                <a:pos x="T6" y="T7"/>
              </a:cxn>
              <a:cxn ang="0">
                <a:pos x="T8" y="T9"/>
              </a:cxn>
            </a:cxnLst>
            <a:rect l="0" t="0" r="r" b="b"/>
            <a:pathLst>
              <a:path w="15" h="170">
                <a:moveTo>
                  <a:pt x="0" y="0"/>
                </a:moveTo>
                <a:lnTo>
                  <a:pt x="14" y="0"/>
                </a:lnTo>
                <a:lnTo>
                  <a:pt x="14" y="169"/>
                </a:lnTo>
                <a:lnTo>
                  <a:pt x="0" y="16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320" name="exstream_shape5336"/>
          <p:cNvSpPr>
            <a:spLocks noChangeArrowheads="1"/>
          </p:cNvSpPr>
          <p:nvPr/>
        </p:nvSpPr>
        <p:spPr bwMode="auto">
          <a:xfrm>
            <a:off x="1581150" y="3886200"/>
            <a:ext cx="142875" cy="228600"/>
          </a:xfrm>
          <a:custGeom>
            <a:avLst/>
            <a:gdLst>
              <a:gd name="T0" fmla="*/ 0 w 15"/>
              <a:gd name="T1" fmla="*/ 0 h 24"/>
              <a:gd name="T2" fmla="*/ 14 w 15"/>
              <a:gd name="T3" fmla="*/ 0 h 24"/>
              <a:gd name="T4" fmla="*/ 14 w 15"/>
              <a:gd name="T5" fmla="*/ 23 h 24"/>
              <a:gd name="T6" fmla="*/ 0 w 15"/>
              <a:gd name="T7" fmla="*/ 23 h 24"/>
              <a:gd name="T8" fmla="*/ 0 w 15"/>
              <a:gd name="T9" fmla="*/ 0 h 24"/>
            </a:gdLst>
            <a:ahLst/>
            <a:cxnLst>
              <a:cxn ang="0">
                <a:pos x="T0" y="T1"/>
              </a:cxn>
              <a:cxn ang="0">
                <a:pos x="T2" y="T3"/>
              </a:cxn>
              <a:cxn ang="0">
                <a:pos x="T4" y="T5"/>
              </a:cxn>
              <a:cxn ang="0">
                <a:pos x="T6" y="T7"/>
              </a:cxn>
              <a:cxn ang="0">
                <a:pos x="T8" y="T9"/>
              </a:cxn>
            </a:cxnLst>
            <a:rect l="0" t="0" r="r" b="b"/>
            <a:pathLst>
              <a:path w="15" h="24">
                <a:moveTo>
                  <a:pt x="0" y="0"/>
                </a:moveTo>
                <a:lnTo>
                  <a:pt x="14" y="0"/>
                </a:lnTo>
                <a:lnTo>
                  <a:pt x="14" y="23"/>
                </a:lnTo>
                <a:lnTo>
                  <a:pt x="0" y="23"/>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319" name="exstream_shape5337"/>
          <p:cNvSpPr>
            <a:spLocks noChangeArrowheads="1"/>
          </p:cNvSpPr>
          <p:nvPr/>
        </p:nvSpPr>
        <p:spPr bwMode="auto">
          <a:xfrm>
            <a:off x="2066925" y="3390900"/>
            <a:ext cx="142875" cy="723900"/>
          </a:xfrm>
          <a:custGeom>
            <a:avLst/>
            <a:gdLst>
              <a:gd name="T0" fmla="*/ 0 w 15"/>
              <a:gd name="T1" fmla="*/ 0 h 76"/>
              <a:gd name="T2" fmla="*/ 14 w 15"/>
              <a:gd name="T3" fmla="*/ 0 h 76"/>
              <a:gd name="T4" fmla="*/ 14 w 15"/>
              <a:gd name="T5" fmla="*/ 75 h 76"/>
              <a:gd name="T6" fmla="*/ 0 w 15"/>
              <a:gd name="T7" fmla="*/ 75 h 76"/>
              <a:gd name="T8" fmla="*/ 0 w 15"/>
              <a:gd name="T9" fmla="*/ 0 h 76"/>
            </a:gdLst>
            <a:ahLst/>
            <a:cxnLst>
              <a:cxn ang="0">
                <a:pos x="T0" y="T1"/>
              </a:cxn>
              <a:cxn ang="0">
                <a:pos x="T2" y="T3"/>
              </a:cxn>
              <a:cxn ang="0">
                <a:pos x="T4" y="T5"/>
              </a:cxn>
              <a:cxn ang="0">
                <a:pos x="T6" y="T7"/>
              </a:cxn>
              <a:cxn ang="0">
                <a:pos x="T8" y="T9"/>
              </a:cxn>
            </a:cxnLst>
            <a:rect l="0" t="0" r="r" b="b"/>
            <a:pathLst>
              <a:path w="15" h="76">
                <a:moveTo>
                  <a:pt x="0" y="0"/>
                </a:moveTo>
                <a:lnTo>
                  <a:pt x="14" y="0"/>
                </a:lnTo>
                <a:lnTo>
                  <a:pt x="14" y="75"/>
                </a:lnTo>
                <a:lnTo>
                  <a:pt x="0" y="75"/>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318" name="exstream_shape5338"/>
          <p:cNvSpPr>
            <a:spLocks noChangeArrowheads="1"/>
          </p:cNvSpPr>
          <p:nvPr/>
        </p:nvSpPr>
        <p:spPr bwMode="auto">
          <a:xfrm>
            <a:off x="2200275" y="3495675"/>
            <a:ext cx="142875" cy="619125"/>
          </a:xfrm>
          <a:custGeom>
            <a:avLst/>
            <a:gdLst>
              <a:gd name="T0" fmla="*/ 0 w 15"/>
              <a:gd name="T1" fmla="*/ 0 h 65"/>
              <a:gd name="T2" fmla="*/ 14 w 15"/>
              <a:gd name="T3" fmla="*/ 0 h 65"/>
              <a:gd name="T4" fmla="*/ 14 w 15"/>
              <a:gd name="T5" fmla="*/ 64 h 65"/>
              <a:gd name="T6" fmla="*/ 0 w 15"/>
              <a:gd name="T7" fmla="*/ 64 h 65"/>
              <a:gd name="T8" fmla="*/ 0 w 15"/>
              <a:gd name="T9" fmla="*/ 0 h 65"/>
            </a:gdLst>
            <a:ahLst/>
            <a:cxnLst>
              <a:cxn ang="0">
                <a:pos x="T0" y="T1"/>
              </a:cxn>
              <a:cxn ang="0">
                <a:pos x="T2" y="T3"/>
              </a:cxn>
              <a:cxn ang="0">
                <a:pos x="T4" y="T5"/>
              </a:cxn>
              <a:cxn ang="0">
                <a:pos x="T6" y="T7"/>
              </a:cxn>
              <a:cxn ang="0">
                <a:pos x="T8" y="T9"/>
              </a:cxn>
            </a:cxnLst>
            <a:rect l="0" t="0" r="r" b="b"/>
            <a:pathLst>
              <a:path w="15" h="65">
                <a:moveTo>
                  <a:pt x="0" y="0"/>
                </a:moveTo>
                <a:lnTo>
                  <a:pt x="14" y="0"/>
                </a:lnTo>
                <a:lnTo>
                  <a:pt x="14" y="64"/>
                </a:lnTo>
                <a:lnTo>
                  <a:pt x="0" y="64"/>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317" name="exstream_shape5339"/>
          <p:cNvSpPr>
            <a:spLocks noChangeArrowheads="1"/>
          </p:cNvSpPr>
          <p:nvPr/>
        </p:nvSpPr>
        <p:spPr bwMode="auto">
          <a:xfrm>
            <a:off x="2333625" y="3609975"/>
            <a:ext cx="142875" cy="504825"/>
          </a:xfrm>
          <a:custGeom>
            <a:avLst/>
            <a:gdLst>
              <a:gd name="T0" fmla="*/ 0 w 15"/>
              <a:gd name="T1" fmla="*/ 0 h 53"/>
              <a:gd name="T2" fmla="*/ 14 w 15"/>
              <a:gd name="T3" fmla="*/ 0 h 53"/>
              <a:gd name="T4" fmla="*/ 14 w 15"/>
              <a:gd name="T5" fmla="*/ 52 h 53"/>
              <a:gd name="T6" fmla="*/ 0 w 15"/>
              <a:gd name="T7" fmla="*/ 52 h 53"/>
              <a:gd name="T8" fmla="*/ 0 w 15"/>
              <a:gd name="T9" fmla="*/ 0 h 53"/>
            </a:gdLst>
            <a:ahLst/>
            <a:cxnLst>
              <a:cxn ang="0">
                <a:pos x="T0" y="T1"/>
              </a:cxn>
              <a:cxn ang="0">
                <a:pos x="T2" y="T3"/>
              </a:cxn>
              <a:cxn ang="0">
                <a:pos x="T4" y="T5"/>
              </a:cxn>
              <a:cxn ang="0">
                <a:pos x="T6" y="T7"/>
              </a:cxn>
              <a:cxn ang="0">
                <a:pos x="T8" y="T9"/>
              </a:cxn>
            </a:cxnLst>
            <a:rect l="0" t="0" r="r" b="b"/>
            <a:pathLst>
              <a:path w="15" h="53">
                <a:moveTo>
                  <a:pt x="0" y="0"/>
                </a:moveTo>
                <a:lnTo>
                  <a:pt x="14" y="0"/>
                </a:lnTo>
                <a:lnTo>
                  <a:pt x="14" y="52"/>
                </a:lnTo>
                <a:lnTo>
                  <a:pt x="0" y="52"/>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316" name="exstream_shape5340"/>
          <p:cNvSpPr>
            <a:spLocks noChangeArrowheads="1"/>
          </p:cNvSpPr>
          <p:nvPr/>
        </p:nvSpPr>
        <p:spPr bwMode="auto">
          <a:xfrm>
            <a:off x="2819400" y="3609975"/>
            <a:ext cx="142875" cy="504825"/>
          </a:xfrm>
          <a:custGeom>
            <a:avLst/>
            <a:gdLst>
              <a:gd name="T0" fmla="*/ 0 w 15"/>
              <a:gd name="T1" fmla="*/ 0 h 53"/>
              <a:gd name="T2" fmla="*/ 14 w 15"/>
              <a:gd name="T3" fmla="*/ 0 h 53"/>
              <a:gd name="T4" fmla="*/ 14 w 15"/>
              <a:gd name="T5" fmla="*/ 52 h 53"/>
              <a:gd name="T6" fmla="*/ 0 w 15"/>
              <a:gd name="T7" fmla="*/ 52 h 53"/>
              <a:gd name="T8" fmla="*/ 0 w 15"/>
              <a:gd name="T9" fmla="*/ 0 h 53"/>
            </a:gdLst>
            <a:ahLst/>
            <a:cxnLst>
              <a:cxn ang="0">
                <a:pos x="T0" y="T1"/>
              </a:cxn>
              <a:cxn ang="0">
                <a:pos x="T2" y="T3"/>
              </a:cxn>
              <a:cxn ang="0">
                <a:pos x="T4" y="T5"/>
              </a:cxn>
              <a:cxn ang="0">
                <a:pos x="T6" y="T7"/>
              </a:cxn>
              <a:cxn ang="0">
                <a:pos x="T8" y="T9"/>
              </a:cxn>
            </a:cxnLst>
            <a:rect l="0" t="0" r="r" b="b"/>
            <a:pathLst>
              <a:path w="15" h="53">
                <a:moveTo>
                  <a:pt x="0" y="0"/>
                </a:moveTo>
                <a:lnTo>
                  <a:pt x="14" y="0"/>
                </a:lnTo>
                <a:lnTo>
                  <a:pt x="14" y="52"/>
                </a:lnTo>
                <a:lnTo>
                  <a:pt x="0" y="52"/>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315" name="exstream_shape5341"/>
          <p:cNvSpPr>
            <a:spLocks noChangeArrowheads="1"/>
          </p:cNvSpPr>
          <p:nvPr/>
        </p:nvSpPr>
        <p:spPr bwMode="auto">
          <a:xfrm>
            <a:off x="2952750" y="3609975"/>
            <a:ext cx="142875" cy="504825"/>
          </a:xfrm>
          <a:custGeom>
            <a:avLst/>
            <a:gdLst>
              <a:gd name="T0" fmla="*/ 0 w 15"/>
              <a:gd name="T1" fmla="*/ 0 h 53"/>
              <a:gd name="T2" fmla="*/ 14 w 15"/>
              <a:gd name="T3" fmla="*/ 0 h 53"/>
              <a:gd name="T4" fmla="*/ 14 w 15"/>
              <a:gd name="T5" fmla="*/ 52 h 53"/>
              <a:gd name="T6" fmla="*/ 0 w 15"/>
              <a:gd name="T7" fmla="*/ 52 h 53"/>
              <a:gd name="T8" fmla="*/ 0 w 15"/>
              <a:gd name="T9" fmla="*/ 0 h 53"/>
            </a:gdLst>
            <a:ahLst/>
            <a:cxnLst>
              <a:cxn ang="0">
                <a:pos x="T0" y="T1"/>
              </a:cxn>
              <a:cxn ang="0">
                <a:pos x="T2" y="T3"/>
              </a:cxn>
              <a:cxn ang="0">
                <a:pos x="T4" y="T5"/>
              </a:cxn>
              <a:cxn ang="0">
                <a:pos x="T6" y="T7"/>
              </a:cxn>
              <a:cxn ang="0">
                <a:pos x="T8" y="T9"/>
              </a:cxn>
            </a:cxnLst>
            <a:rect l="0" t="0" r="r" b="b"/>
            <a:pathLst>
              <a:path w="15" h="53">
                <a:moveTo>
                  <a:pt x="0" y="0"/>
                </a:moveTo>
                <a:lnTo>
                  <a:pt x="14" y="0"/>
                </a:lnTo>
                <a:lnTo>
                  <a:pt x="14" y="52"/>
                </a:lnTo>
                <a:lnTo>
                  <a:pt x="0" y="52"/>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314" name="exstream_shape5342"/>
          <p:cNvSpPr>
            <a:spLocks noChangeArrowheads="1"/>
          </p:cNvSpPr>
          <p:nvPr/>
        </p:nvSpPr>
        <p:spPr bwMode="auto">
          <a:xfrm>
            <a:off x="3086100" y="3667125"/>
            <a:ext cx="142875" cy="447675"/>
          </a:xfrm>
          <a:custGeom>
            <a:avLst/>
            <a:gdLst>
              <a:gd name="T0" fmla="*/ 0 w 15"/>
              <a:gd name="T1" fmla="*/ 0 h 47"/>
              <a:gd name="T2" fmla="*/ 14 w 15"/>
              <a:gd name="T3" fmla="*/ 0 h 47"/>
              <a:gd name="T4" fmla="*/ 14 w 15"/>
              <a:gd name="T5" fmla="*/ 46 h 47"/>
              <a:gd name="T6" fmla="*/ 0 w 15"/>
              <a:gd name="T7" fmla="*/ 46 h 47"/>
              <a:gd name="T8" fmla="*/ 0 w 15"/>
              <a:gd name="T9" fmla="*/ 0 h 47"/>
            </a:gdLst>
            <a:ahLst/>
            <a:cxnLst>
              <a:cxn ang="0">
                <a:pos x="T0" y="T1"/>
              </a:cxn>
              <a:cxn ang="0">
                <a:pos x="T2" y="T3"/>
              </a:cxn>
              <a:cxn ang="0">
                <a:pos x="T4" y="T5"/>
              </a:cxn>
              <a:cxn ang="0">
                <a:pos x="T6" y="T7"/>
              </a:cxn>
              <a:cxn ang="0">
                <a:pos x="T8" y="T9"/>
              </a:cxn>
            </a:cxnLst>
            <a:rect l="0" t="0" r="r" b="b"/>
            <a:pathLst>
              <a:path w="15" h="47">
                <a:moveTo>
                  <a:pt x="0" y="0"/>
                </a:moveTo>
                <a:lnTo>
                  <a:pt x="14" y="0"/>
                </a:lnTo>
                <a:lnTo>
                  <a:pt x="14" y="46"/>
                </a:lnTo>
                <a:lnTo>
                  <a:pt x="0" y="46"/>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313" name="exstream_shape5343"/>
          <p:cNvSpPr>
            <a:spLocks noChangeArrowheads="1"/>
          </p:cNvSpPr>
          <p:nvPr/>
        </p:nvSpPr>
        <p:spPr bwMode="auto">
          <a:xfrm>
            <a:off x="3562350" y="3219450"/>
            <a:ext cx="142875" cy="895350"/>
          </a:xfrm>
          <a:custGeom>
            <a:avLst/>
            <a:gdLst>
              <a:gd name="T0" fmla="*/ 0 w 15"/>
              <a:gd name="T1" fmla="*/ 0 h 94"/>
              <a:gd name="T2" fmla="*/ 14 w 15"/>
              <a:gd name="T3" fmla="*/ 0 h 94"/>
              <a:gd name="T4" fmla="*/ 14 w 15"/>
              <a:gd name="T5" fmla="*/ 93 h 94"/>
              <a:gd name="T6" fmla="*/ 0 w 15"/>
              <a:gd name="T7" fmla="*/ 93 h 94"/>
              <a:gd name="T8" fmla="*/ 0 w 15"/>
              <a:gd name="T9" fmla="*/ 0 h 94"/>
            </a:gdLst>
            <a:ahLst/>
            <a:cxnLst>
              <a:cxn ang="0">
                <a:pos x="T0" y="T1"/>
              </a:cxn>
              <a:cxn ang="0">
                <a:pos x="T2" y="T3"/>
              </a:cxn>
              <a:cxn ang="0">
                <a:pos x="T4" y="T5"/>
              </a:cxn>
              <a:cxn ang="0">
                <a:pos x="T6" y="T7"/>
              </a:cxn>
              <a:cxn ang="0">
                <a:pos x="T8" y="T9"/>
              </a:cxn>
            </a:cxnLst>
            <a:rect l="0" t="0" r="r" b="b"/>
            <a:pathLst>
              <a:path w="15" h="94">
                <a:moveTo>
                  <a:pt x="0" y="0"/>
                </a:moveTo>
                <a:lnTo>
                  <a:pt x="14" y="0"/>
                </a:lnTo>
                <a:lnTo>
                  <a:pt x="14" y="93"/>
                </a:lnTo>
                <a:lnTo>
                  <a:pt x="0" y="93"/>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312" name="exstream_shape5344"/>
          <p:cNvSpPr>
            <a:spLocks noChangeArrowheads="1"/>
          </p:cNvSpPr>
          <p:nvPr/>
        </p:nvSpPr>
        <p:spPr bwMode="auto">
          <a:xfrm>
            <a:off x="3695700" y="3724275"/>
            <a:ext cx="142875" cy="390525"/>
          </a:xfrm>
          <a:custGeom>
            <a:avLst/>
            <a:gdLst>
              <a:gd name="T0" fmla="*/ 0 w 15"/>
              <a:gd name="T1" fmla="*/ 0 h 41"/>
              <a:gd name="T2" fmla="*/ 14 w 15"/>
              <a:gd name="T3" fmla="*/ 0 h 41"/>
              <a:gd name="T4" fmla="*/ 14 w 15"/>
              <a:gd name="T5" fmla="*/ 40 h 41"/>
              <a:gd name="T6" fmla="*/ 0 w 15"/>
              <a:gd name="T7" fmla="*/ 40 h 41"/>
              <a:gd name="T8" fmla="*/ 0 w 15"/>
              <a:gd name="T9" fmla="*/ 0 h 41"/>
            </a:gdLst>
            <a:ahLst/>
            <a:cxnLst>
              <a:cxn ang="0">
                <a:pos x="T0" y="T1"/>
              </a:cxn>
              <a:cxn ang="0">
                <a:pos x="T2" y="T3"/>
              </a:cxn>
              <a:cxn ang="0">
                <a:pos x="T4" y="T5"/>
              </a:cxn>
              <a:cxn ang="0">
                <a:pos x="T6" y="T7"/>
              </a:cxn>
              <a:cxn ang="0">
                <a:pos x="T8" y="T9"/>
              </a:cxn>
            </a:cxnLst>
            <a:rect l="0" t="0" r="r" b="b"/>
            <a:pathLst>
              <a:path w="15" h="41">
                <a:moveTo>
                  <a:pt x="0" y="0"/>
                </a:moveTo>
                <a:lnTo>
                  <a:pt x="14" y="0"/>
                </a:lnTo>
                <a:lnTo>
                  <a:pt x="14" y="40"/>
                </a:lnTo>
                <a:lnTo>
                  <a:pt x="0" y="40"/>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311" name="exstream_shape5345"/>
          <p:cNvSpPr>
            <a:spLocks noChangeArrowheads="1"/>
          </p:cNvSpPr>
          <p:nvPr/>
        </p:nvSpPr>
        <p:spPr bwMode="auto">
          <a:xfrm>
            <a:off x="3829050" y="3105150"/>
            <a:ext cx="142875" cy="1009650"/>
          </a:xfrm>
          <a:custGeom>
            <a:avLst/>
            <a:gdLst>
              <a:gd name="T0" fmla="*/ 0 w 15"/>
              <a:gd name="T1" fmla="*/ 0 h 106"/>
              <a:gd name="T2" fmla="*/ 14 w 15"/>
              <a:gd name="T3" fmla="*/ 0 h 106"/>
              <a:gd name="T4" fmla="*/ 14 w 15"/>
              <a:gd name="T5" fmla="*/ 105 h 106"/>
              <a:gd name="T6" fmla="*/ 0 w 15"/>
              <a:gd name="T7" fmla="*/ 105 h 106"/>
              <a:gd name="T8" fmla="*/ 0 w 15"/>
              <a:gd name="T9" fmla="*/ 0 h 106"/>
            </a:gdLst>
            <a:ahLst/>
            <a:cxnLst>
              <a:cxn ang="0">
                <a:pos x="T0" y="T1"/>
              </a:cxn>
              <a:cxn ang="0">
                <a:pos x="T2" y="T3"/>
              </a:cxn>
              <a:cxn ang="0">
                <a:pos x="T4" y="T5"/>
              </a:cxn>
              <a:cxn ang="0">
                <a:pos x="T6" y="T7"/>
              </a:cxn>
              <a:cxn ang="0">
                <a:pos x="T8" y="T9"/>
              </a:cxn>
            </a:cxnLst>
            <a:rect l="0" t="0" r="r" b="b"/>
            <a:pathLst>
              <a:path w="15" h="106">
                <a:moveTo>
                  <a:pt x="0" y="0"/>
                </a:moveTo>
                <a:lnTo>
                  <a:pt x="14" y="0"/>
                </a:lnTo>
                <a:lnTo>
                  <a:pt x="14" y="105"/>
                </a:lnTo>
                <a:lnTo>
                  <a:pt x="0" y="105"/>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310" name="exstream_shape5346"/>
          <p:cNvSpPr>
            <a:spLocks noChangeArrowheads="1"/>
          </p:cNvSpPr>
          <p:nvPr/>
        </p:nvSpPr>
        <p:spPr bwMode="auto">
          <a:xfrm>
            <a:off x="4314825" y="3886200"/>
            <a:ext cx="142875" cy="228600"/>
          </a:xfrm>
          <a:custGeom>
            <a:avLst/>
            <a:gdLst>
              <a:gd name="T0" fmla="*/ 0 w 15"/>
              <a:gd name="T1" fmla="*/ 0 h 24"/>
              <a:gd name="T2" fmla="*/ 14 w 15"/>
              <a:gd name="T3" fmla="*/ 0 h 24"/>
              <a:gd name="T4" fmla="*/ 14 w 15"/>
              <a:gd name="T5" fmla="*/ 23 h 24"/>
              <a:gd name="T6" fmla="*/ 0 w 15"/>
              <a:gd name="T7" fmla="*/ 23 h 24"/>
              <a:gd name="T8" fmla="*/ 0 w 15"/>
              <a:gd name="T9" fmla="*/ 0 h 24"/>
            </a:gdLst>
            <a:ahLst/>
            <a:cxnLst>
              <a:cxn ang="0">
                <a:pos x="T0" y="T1"/>
              </a:cxn>
              <a:cxn ang="0">
                <a:pos x="T2" y="T3"/>
              </a:cxn>
              <a:cxn ang="0">
                <a:pos x="T4" y="T5"/>
              </a:cxn>
              <a:cxn ang="0">
                <a:pos x="T6" y="T7"/>
              </a:cxn>
              <a:cxn ang="0">
                <a:pos x="T8" y="T9"/>
              </a:cxn>
            </a:cxnLst>
            <a:rect l="0" t="0" r="r" b="b"/>
            <a:pathLst>
              <a:path w="15" h="24">
                <a:moveTo>
                  <a:pt x="0" y="0"/>
                </a:moveTo>
                <a:lnTo>
                  <a:pt x="14" y="0"/>
                </a:lnTo>
                <a:lnTo>
                  <a:pt x="14" y="23"/>
                </a:lnTo>
                <a:lnTo>
                  <a:pt x="0" y="23"/>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309" name="exstream_shape5347"/>
          <p:cNvSpPr>
            <a:spLocks noChangeArrowheads="1"/>
          </p:cNvSpPr>
          <p:nvPr/>
        </p:nvSpPr>
        <p:spPr bwMode="auto">
          <a:xfrm>
            <a:off x="4448175" y="3724275"/>
            <a:ext cx="142875" cy="390525"/>
          </a:xfrm>
          <a:custGeom>
            <a:avLst/>
            <a:gdLst>
              <a:gd name="T0" fmla="*/ 0 w 15"/>
              <a:gd name="T1" fmla="*/ 0 h 41"/>
              <a:gd name="T2" fmla="*/ 14 w 15"/>
              <a:gd name="T3" fmla="*/ 0 h 41"/>
              <a:gd name="T4" fmla="*/ 14 w 15"/>
              <a:gd name="T5" fmla="*/ 40 h 41"/>
              <a:gd name="T6" fmla="*/ 0 w 15"/>
              <a:gd name="T7" fmla="*/ 40 h 41"/>
              <a:gd name="T8" fmla="*/ 0 w 15"/>
              <a:gd name="T9" fmla="*/ 0 h 41"/>
            </a:gdLst>
            <a:ahLst/>
            <a:cxnLst>
              <a:cxn ang="0">
                <a:pos x="T0" y="T1"/>
              </a:cxn>
              <a:cxn ang="0">
                <a:pos x="T2" y="T3"/>
              </a:cxn>
              <a:cxn ang="0">
                <a:pos x="T4" y="T5"/>
              </a:cxn>
              <a:cxn ang="0">
                <a:pos x="T6" y="T7"/>
              </a:cxn>
              <a:cxn ang="0">
                <a:pos x="T8" y="T9"/>
              </a:cxn>
            </a:cxnLst>
            <a:rect l="0" t="0" r="r" b="b"/>
            <a:pathLst>
              <a:path w="15" h="41">
                <a:moveTo>
                  <a:pt x="0" y="0"/>
                </a:moveTo>
                <a:lnTo>
                  <a:pt x="14" y="0"/>
                </a:lnTo>
                <a:lnTo>
                  <a:pt x="14" y="40"/>
                </a:lnTo>
                <a:lnTo>
                  <a:pt x="0" y="40"/>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308" name="exstream_shape5348"/>
          <p:cNvSpPr>
            <a:spLocks noChangeArrowheads="1"/>
          </p:cNvSpPr>
          <p:nvPr/>
        </p:nvSpPr>
        <p:spPr bwMode="auto">
          <a:xfrm>
            <a:off x="4581525" y="3829050"/>
            <a:ext cx="142875" cy="285750"/>
          </a:xfrm>
          <a:custGeom>
            <a:avLst/>
            <a:gdLst>
              <a:gd name="T0" fmla="*/ 0 w 15"/>
              <a:gd name="T1" fmla="*/ 0 h 30"/>
              <a:gd name="T2" fmla="*/ 14 w 15"/>
              <a:gd name="T3" fmla="*/ 0 h 30"/>
              <a:gd name="T4" fmla="*/ 14 w 15"/>
              <a:gd name="T5" fmla="*/ 29 h 30"/>
              <a:gd name="T6" fmla="*/ 0 w 15"/>
              <a:gd name="T7" fmla="*/ 29 h 30"/>
              <a:gd name="T8" fmla="*/ 0 w 15"/>
              <a:gd name="T9" fmla="*/ 0 h 30"/>
            </a:gdLst>
            <a:ahLst/>
            <a:cxnLst>
              <a:cxn ang="0">
                <a:pos x="T0" y="T1"/>
              </a:cxn>
              <a:cxn ang="0">
                <a:pos x="T2" y="T3"/>
              </a:cxn>
              <a:cxn ang="0">
                <a:pos x="T4" y="T5"/>
              </a:cxn>
              <a:cxn ang="0">
                <a:pos x="T6" y="T7"/>
              </a:cxn>
              <a:cxn ang="0">
                <a:pos x="T8" y="T9"/>
              </a:cxn>
            </a:cxnLst>
            <a:rect l="0" t="0" r="r" b="b"/>
            <a:pathLst>
              <a:path w="15" h="30">
                <a:moveTo>
                  <a:pt x="0" y="0"/>
                </a:moveTo>
                <a:lnTo>
                  <a:pt x="14" y="0"/>
                </a:lnTo>
                <a:lnTo>
                  <a:pt x="14" y="29"/>
                </a:lnTo>
                <a:lnTo>
                  <a:pt x="0" y="29"/>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307" name="exstream_shape5349"/>
          <p:cNvSpPr>
            <a:spLocks noChangeArrowheads="1"/>
          </p:cNvSpPr>
          <p:nvPr/>
        </p:nvSpPr>
        <p:spPr bwMode="auto">
          <a:xfrm>
            <a:off x="5067300" y="4000500"/>
            <a:ext cx="142875" cy="114300"/>
          </a:xfrm>
          <a:custGeom>
            <a:avLst/>
            <a:gdLst>
              <a:gd name="T0" fmla="*/ 0 w 15"/>
              <a:gd name="T1" fmla="*/ 0 h 12"/>
              <a:gd name="T2" fmla="*/ 14 w 15"/>
              <a:gd name="T3" fmla="*/ 0 h 12"/>
              <a:gd name="T4" fmla="*/ 14 w 15"/>
              <a:gd name="T5" fmla="*/ 11 h 12"/>
              <a:gd name="T6" fmla="*/ 0 w 15"/>
              <a:gd name="T7" fmla="*/ 11 h 12"/>
              <a:gd name="T8" fmla="*/ 0 w 15"/>
              <a:gd name="T9" fmla="*/ 0 h 12"/>
            </a:gdLst>
            <a:ahLst/>
            <a:cxnLst>
              <a:cxn ang="0">
                <a:pos x="T0" y="T1"/>
              </a:cxn>
              <a:cxn ang="0">
                <a:pos x="T2" y="T3"/>
              </a:cxn>
              <a:cxn ang="0">
                <a:pos x="T4" y="T5"/>
              </a:cxn>
              <a:cxn ang="0">
                <a:pos x="T6" y="T7"/>
              </a:cxn>
              <a:cxn ang="0">
                <a:pos x="T8" y="T9"/>
              </a:cxn>
            </a:cxnLst>
            <a:rect l="0" t="0" r="r" b="b"/>
            <a:pathLst>
              <a:path w="15" h="12">
                <a:moveTo>
                  <a:pt x="0" y="0"/>
                </a:moveTo>
                <a:lnTo>
                  <a:pt x="14" y="0"/>
                </a:lnTo>
                <a:lnTo>
                  <a:pt x="14" y="11"/>
                </a:lnTo>
                <a:lnTo>
                  <a:pt x="0" y="11"/>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306" name="exstream_shape5350"/>
          <p:cNvSpPr>
            <a:spLocks noChangeArrowheads="1"/>
          </p:cNvSpPr>
          <p:nvPr/>
        </p:nvSpPr>
        <p:spPr bwMode="auto">
          <a:xfrm>
            <a:off x="5200650" y="3829050"/>
            <a:ext cx="142875" cy="285750"/>
          </a:xfrm>
          <a:custGeom>
            <a:avLst/>
            <a:gdLst>
              <a:gd name="T0" fmla="*/ 0 w 15"/>
              <a:gd name="T1" fmla="*/ 0 h 30"/>
              <a:gd name="T2" fmla="*/ 14 w 15"/>
              <a:gd name="T3" fmla="*/ 0 h 30"/>
              <a:gd name="T4" fmla="*/ 14 w 15"/>
              <a:gd name="T5" fmla="*/ 29 h 30"/>
              <a:gd name="T6" fmla="*/ 0 w 15"/>
              <a:gd name="T7" fmla="*/ 29 h 30"/>
              <a:gd name="T8" fmla="*/ 0 w 15"/>
              <a:gd name="T9" fmla="*/ 0 h 30"/>
            </a:gdLst>
            <a:ahLst/>
            <a:cxnLst>
              <a:cxn ang="0">
                <a:pos x="T0" y="T1"/>
              </a:cxn>
              <a:cxn ang="0">
                <a:pos x="T2" y="T3"/>
              </a:cxn>
              <a:cxn ang="0">
                <a:pos x="T4" y="T5"/>
              </a:cxn>
              <a:cxn ang="0">
                <a:pos x="T6" y="T7"/>
              </a:cxn>
              <a:cxn ang="0">
                <a:pos x="T8" y="T9"/>
              </a:cxn>
            </a:cxnLst>
            <a:rect l="0" t="0" r="r" b="b"/>
            <a:pathLst>
              <a:path w="15" h="30">
                <a:moveTo>
                  <a:pt x="0" y="0"/>
                </a:moveTo>
                <a:lnTo>
                  <a:pt x="14" y="0"/>
                </a:lnTo>
                <a:lnTo>
                  <a:pt x="14" y="29"/>
                </a:lnTo>
                <a:lnTo>
                  <a:pt x="0" y="2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305" name="exstream_shape5351"/>
          <p:cNvSpPr>
            <a:spLocks noChangeArrowheads="1"/>
          </p:cNvSpPr>
          <p:nvPr/>
        </p:nvSpPr>
        <p:spPr bwMode="auto">
          <a:xfrm>
            <a:off x="5334000" y="3886200"/>
            <a:ext cx="142875" cy="228600"/>
          </a:xfrm>
          <a:custGeom>
            <a:avLst/>
            <a:gdLst>
              <a:gd name="T0" fmla="*/ 0 w 15"/>
              <a:gd name="T1" fmla="*/ 0 h 24"/>
              <a:gd name="T2" fmla="*/ 14 w 15"/>
              <a:gd name="T3" fmla="*/ 0 h 24"/>
              <a:gd name="T4" fmla="*/ 14 w 15"/>
              <a:gd name="T5" fmla="*/ 23 h 24"/>
              <a:gd name="T6" fmla="*/ 0 w 15"/>
              <a:gd name="T7" fmla="*/ 23 h 24"/>
              <a:gd name="T8" fmla="*/ 0 w 15"/>
              <a:gd name="T9" fmla="*/ 0 h 24"/>
            </a:gdLst>
            <a:ahLst/>
            <a:cxnLst>
              <a:cxn ang="0">
                <a:pos x="T0" y="T1"/>
              </a:cxn>
              <a:cxn ang="0">
                <a:pos x="T2" y="T3"/>
              </a:cxn>
              <a:cxn ang="0">
                <a:pos x="T4" y="T5"/>
              </a:cxn>
              <a:cxn ang="0">
                <a:pos x="T6" y="T7"/>
              </a:cxn>
              <a:cxn ang="0">
                <a:pos x="T8" y="T9"/>
              </a:cxn>
            </a:cxnLst>
            <a:rect l="0" t="0" r="r" b="b"/>
            <a:pathLst>
              <a:path w="15" h="24">
                <a:moveTo>
                  <a:pt x="0" y="0"/>
                </a:moveTo>
                <a:lnTo>
                  <a:pt x="14" y="0"/>
                </a:lnTo>
                <a:lnTo>
                  <a:pt x="14" y="23"/>
                </a:lnTo>
                <a:lnTo>
                  <a:pt x="0" y="23"/>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304" name="exstream_shape5352"/>
          <p:cNvSpPr>
            <a:spLocks noChangeArrowheads="1"/>
          </p:cNvSpPr>
          <p:nvPr/>
        </p:nvSpPr>
        <p:spPr bwMode="auto">
          <a:xfrm>
            <a:off x="5810250" y="4000500"/>
            <a:ext cx="142875" cy="114300"/>
          </a:xfrm>
          <a:custGeom>
            <a:avLst/>
            <a:gdLst>
              <a:gd name="T0" fmla="*/ 0 w 15"/>
              <a:gd name="T1" fmla="*/ 0 h 12"/>
              <a:gd name="T2" fmla="*/ 14 w 15"/>
              <a:gd name="T3" fmla="*/ 0 h 12"/>
              <a:gd name="T4" fmla="*/ 14 w 15"/>
              <a:gd name="T5" fmla="*/ 11 h 12"/>
              <a:gd name="T6" fmla="*/ 0 w 15"/>
              <a:gd name="T7" fmla="*/ 11 h 12"/>
              <a:gd name="T8" fmla="*/ 0 w 15"/>
              <a:gd name="T9" fmla="*/ 0 h 12"/>
            </a:gdLst>
            <a:ahLst/>
            <a:cxnLst>
              <a:cxn ang="0">
                <a:pos x="T0" y="T1"/>
              </a:cxn>
              <a:cxn ang="0">
                <a:pos x="T2" y="T3"/>
              </a:cxn>
              <a:cxn ang="0">
                <a:pos x="T4" y="T5"/>
              </a:cxn>
              <a:cxn ang="0">
                <a:pos x="T6" y="T7"/>
              </a:cxn>
              <a:cxn ang="0">
                <a:pos x="T8" y="T9"/>
              </a:cxn>
            </a:cxnLst>
            <a:rect l="0" t="0" r="r" b="b"/>
            <a:pathLst>
              <a:path w="15" h="12">
                <a:moveTo>
                  <a:pt x="0" y="0"/>
                </a:moveTo>
                <a:lnTo>
                  <a:pt x="14" y="0"/>
                </a:lnTo>
                <a:lnTo>
                  <a:pt x="14" y="11"/>
                </a:lnTo>
                <a:lnTo>
                  <a:pt x="0" y="11"/>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303" name="exstream_shape5353"/>
          <p:cNvSpPr>
            <a:spLocks noChangeArrowheads="1"/>
          </p:cNvSpPr>
          <p:nvPr/>
        </p:nvSpPr>
        <p:spPr bwMode="auto">
          <a:xfrm>
            <a:off x="5943600" y="3829050"/>
            <a:ext cx="142875" cy="285750"/>
          </a:xfrm>
          <a:custGeom>
            <a:avLst/>
            <a:gdLst>
              <a:gd name="T0" fmla="*/ 0 w 15"/>
              <a:gd name="T1" fmla="*/ 0 h 30"/>
              <a:gd name="T2" fmla="*/ 14 w 15"/>
              <a:gd name="T3" fmla="*/ 0 h 30"/>
              <a:gd name="T4" fmla="*/ 14 w 15"/>
              <a:gd name="T5" fmla="*/ 29 h 30"/>
              <a:gd name="T6" fmla="*/ 0 w 15"/>
              <a:gd name="T7" fmla="*/ 29 h 30"/>
              <a:gd name="T8" fmla="*/ 0 w 15"/>
              <a:gd name="T9" fmla="*/ 0 h 30"/>
            </a:gdLst>
            <a:ahLst/>
            <a:cxnLst>
              <a:cxn ang="0">
                <a:pos x="T0" y="T1"/>
              </a:cxn>
              <a:cxn ang="0">
                <a:pos x="T2" y="T3"/>
              </a:cxn>
              <a:cxn ang="0">
                <a:pos x="T4" y="T5"/>
              </a:cxn>
              <a:cxn ang="0">
                <a:pos x="T6" y="T7"/>
              </a:cxn>
              <a:cxn ang="0">
                <a:pos x="T8" y="T9"/>
              </a:cxn>
            </a:cxnLst>
            <a:rect l="0" t="0" r="r" b="b"/>
            <a:pathLst>
              <a:path w="15" h="30">
                <a:moveTo>
                  <a:pt x="0" y="0"/>
                </a:moveTo>
                <a:lnTo>
                  <a:pt x="14" y="0"/>
                </a:lnTo>
                <a:lnTo>
                  <a:pt x="14" y="29"/>
                </a:lnTo>
                <a:lnTo>
                  <a:pt x="0" y="2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302" name="exstream_shape5354"/>
          <p:cNvSpPr>
            <a:spLocks noChangeArrowheads="1"/>
          </p:cNvSpPr>
          <p:nvPr/>
        </p:nvSpPr>
        <p:spPr bwMode="auto">
          <a:xfrm>
            <a:off x="6076950" y="3771900"/>
            <a:ext cx="142875" cy="342900"/>
          </a:xfrm>
          <a:custGeom>
            <a:avLst/>
            <a:gdLst>
              <a:gd name="T0" fmla="*/ 0 w 15"/>
              <a:gd name="T1" fmla="*/ 0 h 36"/>
              <a:gd name="T2" fmla="*/ 14 w 15"/>
              <a:gd name="T3" fmla="*/ 0 h 36"/>
              <a:gd name="T4" fmla="*/ 14 w 15"/>
              <a:gd name="T5" fmla="*/ 35 h 36"/>
              <a:gd name="T6" fmla="*/ 0 w 15"/>
              <a:gd name="T7" fmla="*/ 35 h 36"/>
              <a:gd name="T8" fmla="*/ 0 w 15"/>
              <a:gd name="T9" fmla="*/ 0 h 36"/>
            </a:gdLst>
            <a:ahLst/>
            <a:cxnLst>
              <a:cxn ang="0">
                <a:pos x="T0" y="T1"/>
              </a:cxn>
              <a:cxn ang="0">
                <a:pos x="T2" y="T3"/>
              </a:cxn>
              <a:cxn ang="0">
                <a:pos x="T4" y="T5"/>
              </a:cxn>
              <a:cxn ang="0">
                <a:pos x="T6" y="T7"/>
              </a:cxn>
              <a:cxn ang="0">
                <a:pos x="T8" y="T9"/>
              </a:cxn>
            </a:cxnLst>
            <a:rect l="0" t="0" r="r" b="b"/>
            <a:pathLst>
              <a:path w="15" h="36">
                <a:moveTo>
                  <a:pt x="0" y="0"/>
                </a:moveTo>
                <a:lnTo>
                  <a:pt x="14" y="0"/>
                </a:lnTo>
                <a:lnTo>
                  <a:pt x="14" y="35"/>
                </a:lnTo>
                <a:lnTo>
                  <a:pt x="0" y="35"/>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301" name="exstream_shape5355"/>
          <p:cNvSpPr>
            <a:spLocks noChangeArrowheads="1"/>
          </p:cNvSpPr>
          <p:nvPr/>
        </p:nvSpPr>
        <p:spPr bwMode="auto">
          <a:xfrm>
            <a:off x="6562725" y="3000375"/>
            <a:ext cx="142875" cy="1114425"/>
          </a:xfrm>
          <a:custGeom>
            <a:avLst/>
            <a:gdLst>
              <a:gd name="T0" fmla="*/ 0 w 15"/>
              <a:gd name="T1" fmla="*/ 0 h 117"/>
              <a:gd name="T2" fmla="*/ 14 w 15"/>
              <a:gd name="T3" fmla="*/ 0 h 117"/>
              <a:gd name="T4" fmla="*/ 14 w 15"/>
              <a:gd name="T5" fmla="*/ 116 h 117"/>
              <a:gd name="T6" fmla="*/ 0 w 15"/>
              <a:gd name="T7" fmla="*/ 116 h 117"/>
              <a:gd name="T8" fmla="*/ 0 w 15"/>
              <a:gd name="T9" fmla="*/ 0 h 117"/>
            </a:gdLst>
            <a:ahLst/>
            <a:cxnLst>
              <a:cxn ang="0">
                <a:pos x="T0" y="T1"/>
              </a:cxn>
              <a:cxn ang="0">
                <a:pos x="T2" y="T3"/>
              </a:cxn>
              <a:cxn ang="0">
                <a:pos x="T4" y="T5"/>
              </a:cxn>
              <a:cxn ang="0">
                <a:pos x="T6" y="T7"/>
              </a:cxn>
              <a:cxn ang="0">
                <a:pos x="T8" y="T9"/>
              </a:cxn>
            </a:cxnLst>
            <a:rect l="0" t="0" r="r" b="b"/>
            <a:pathLst>
              <a:path w="15" h="117">
                <a:moveTo>
                  <a:pt x="0" y="0"/>
                </a:moveTo>
                <a:lnTo>
                  <a:pt x="14" y="0"/>
                </a:lnTo>
                <a:lnTo>
                  <a:pt x="14" y="116"/>
                </a:lnTo>
                <a:lnTo>
                  <a:pt x="0" y="116"/>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300" name="exstream_shape5356"/>
          <p:cNvSpPr>
            <a:spLocks noChangeArrowheads="1"/>
          </p:cNvSpPr>
          <p:nvPr/>
        </p:nvSpPr>
        <p:spPr bwMode="auto">
          <a:xfrm>
            <a:off x="6696075" y="3829050"/>
            <a:ext cx="142875" cy="285750"/>
          </a:xfrm>
          <a:custGeom>
            <a:avLst/>
            <a:gdLst>
              <a:gd name="T0" fmla="*/ 0 w 15"/>
              <a:gd name="T1" fmla="*/ 0 h 30"/>
              <a:gd name="T2" fmla="*/ 14 w 15"/>
              <a:gd name="T3" fmla="*/ 0 h 30"/>
              <a:gd name="T4" fmla="*/ 14 w 15"/>
              <a:gd name="T5" fmla="*/ 29 h 30"/>
              <a:gd name="T6" fmla="*/ 0 w 15"/>
              <a:gd name="T7" fmla="*/ 29 h 30"/>
              <a:gd name="T8" fmla="*/ 0 w 15"/>
              <a:gd name="T9" fmla="*/ 0 h 30"/>
            </a:gdLst>
            <a:ahLst/>
            <a:cxnLst>
              <a:cxn ang="0">
                <a:pos x="T0" y="T1"/>
              </a:cxn>
              <a:cxn ang="0">
                <a:pos x="T2" y="T3"/>
              </a:cxn>
              <a:cxn ang="0">
                <a:pos x="T4" y="T5"/>
              </a:cxn>
              <a:cxn ang="0">
                <a:pos x="T6" y="T7"/>
              </a:cxn>
              <a:cxn ang="0">
                <a:pos x="T8" y="T9"/>
              </a:cxn>
            </a:cxnLst>
            <a:rect l="0" t="0" r="r" b="b"/>
            <a:pathLst>
              <a:path w="15" h="30">
                <a:moveTo>
                  <a:pt x="0" y="0"/>
                </a:moveTo>
                <a:lnTo>
                  <a:pt x="14" y="0"/>
                </a:lnTo>
                <a:lnTo>
                  <a:pt x="14" y="29"/>
                </a:lnTo>
                <a:lnTo>
                  <a:pt x="0" y="2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299" name="exstream_shape5357"/>
          <p:cNvSpPr>
            <a:spLocks noChangeArrowheads="1"/>
          </p:cNvSpPr>
          <p:nvPr/>
        </p:nvSpPr>
        <p:spPr bwMode="auto">
          <a:xfrm>
            <a:off x="6829425" y="3390900"/>
            <a:ext cx="142875" cy="723900"/>
          </a:xfrm>
          <a:custGeom>
            <a:avLst/>
            <a:gdLst>
              <a:gd name="T0" fmla="*/ 0 w 15"/>
              <a:gd name="T1" fmla="*/ 0 h 76"/>
              <a:gd name="T2" fmla="*/ 14 w 15"/>
              <a:gd name="T3" fmla="*/ 0 h 76"/>
              <a:gd name="T4" fmla="*/ 14 w 15"/>
              <a:gd name="T5" fmla="*/ 75 h 76"/>
              <a:gd name="T6" fmla="*/ 0 w 15"/>
              <a:gd name="T7" fmla="*/ 75 h 76"/>
              <a:gd name="T8" fmla="*/ 0 w 15"/>
              <a:gd name="T9" fmla="*/ 0 h 76"/>
            </a:gdLst>
            <a:ahLst/>
            <a:cxnLst>
              <a:cxn ang="0">
                <a:pos x="T0" y="T1"/>
              </a:cxn>
              <a:cxn ang="0">
                <a:pos x="T2" y="T3"/>
              </a:cxn>
              <a:cxn ang="0">
                <a:pos x="T4" y="T5"/>
              </a:cxn>
              <a:cxn ang="0">
                <a:pos x="T6" y="T7"/>
              </a:cxn>
              <a:cxn ang="0">
                <a:pos x="T8" y="T9"/>
              </a:cxn>
            </a:cxnLst>
            <a:rect l="0" t="0" r="r" b="b"/>
            <a:pathLst>
              <a:path w="15" h="76">
                <a:moveTo>
                  <a:pt x="0" y="0"/>
                </a:moveTo>
                <a:lnTo>
                  <a:pt x="14" y="0"/>
                </a:lnTo>
                <a:lnTo>
                  <a:pt x="14" y="75"/>
                </a:lnTo>
                <a:lnTo>
                  <a:pt x="0" y="75"/>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298" name="exstream_shape5358"/>
          <p:cNvSpPr>
            <a:spLocks noChangeArrowheads="1"/>
          </p:cNvSpPr>
          <p:nvPr/>
        </p:nvSpPr>
        <p:spPr bwMode="auto">
          <a:xfrm>
            <a:off x="7315200" y="3943350"/>
            <a:ext cx="142875" cy="171450"/>
          </a:xfrm>
          <a:custGeom>
            <a:avLst/>
            <a:gdLst>
              <a:gd name="T0" fmla="*/ 0 w 15"/>
              <a:gd name="T1" fmla="*/ 0 h 18"/>
              <a:gd name="T2" fmla="*/ 14 w 15"/>
              <a:gd name="T3" fmla="*/ 0 h 18"/>
              <a:gd name="T4" fmla="*/ 14 w 15"/>
              <a:gd name="T5" fmla="*/ 17 h 18"/>
              <a:gd name="T6" fmla="*/ 0 w 15"/>
              <a:gd name="T7" fmla="*/ 17 h 18"/>
              <a:gd name="T8" fmla="*/ 0 w 15"/>
              <a:gd name="T9" fmla="*/ 0 h 18"/>
            </a:gdLst>
            <a:ahLst/>
            <a:cxnLst>
              <a:cxn ang="0">
                <a:pos x="T0" y="T1"/>
              </a:cxn>
              <a:cxn ang="0">
                <a:pos x="T2" y="T3"/>
              </a:cxn>
              <a:cxn ang="0">
                <a:pos x="T4" y="T5"/>
              </a:cxn>
              <a:cxn ang="0">
                <a:pos x="T6" y="T7"/>
              </a:cxn>
              <a:cxn ang="0">
                <a:pos x="T8" y="T9"/>
              </a:cxn>
            </a:cxnLst>
            <a:rect l="0" t="0" r="r" b="b"/>
            <a:pathLst>
              <a:path w="15" h="18">
                <a:moveTo>
                  <a:pt x="0" y="0"/>
                </a:moveTo>
                <a:lnTo>
                  <a:pt x="14" y="0"/>
                </a:lnTo>
                <a:lnTo>
                  <a:pt x="14" y="17"/>
                </a:lnTo>
                <a:lnTo>
                  <a:pt x="0" y="17"/>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297" name="exstream_shape5359"/>
          <p:cNvSpPr>
            <a:spLocks noChangeArrowheads="1"/>
          </p:cNvSpPr>
          <p:nvPr/>
        </p:nvSpPr>
        <p:spPr bwMode="auto">
          <a:xfrm>
            <a:off x="7448550" y="3829050"/>
            <a:ext cx="142875" cy="285750"/>
          </a:xfrm>
          <a:custGeom>
            <a:avLst/>
            <a:gdLst>
              <a:gd name="T0" fmla="*/ 0 w 15"/>
              <a:gd name="T1" fmla="*/ 0 h 30"/>
              <a:gd name="T2" fmla="*/ 14 w 15"/>
              <a:gd name="T3" fmla="*/ 0 h 30"/>
              <a:gd name="T4" fmla="*/ 14 w 15"/>
              <a:gd name="T5" fmla="*/ 29 h 30"/>
              <a:gd name="T6" fmla="*/ 0 w 15"/>
              <a:gd name="T7" fmla="*/ 29 h 30"/>
              <a:gd name="T8" fmla="*/ 0 w 15"/>
              <a:gd name="T9" fmla="*/ 0 h 30"/>
            </a:gdLst>
            <a:ahLst/>
            <a:cxnLst>
              <a:cxn ang="0">
                <a:pos x="T0" y="T1"/>
              </a:cxn>
              <a:cxn ang="0">
                <a:pos x="T2" y="T3"/>
              </a:cxn>
              <a:cxn ang="0">
                <a:pos x="T4" y="T5"/>
              </a:cxn>
              <a:cxn ang="0">
                <a:pos x="T6" y="T7"/>
              </a:cxn>
              <a:cxn ang="0">
                <a:pos x="T8" y="T9"/>
              </a:cxn>
            </a:cxnLst>
            <a:rect l="0" t="0" r="r" b="b"/>
            <a:pathLst>
              <a:path w="15" h="30">
                <a:moveTo>
                  <a:pt x="0" y="0"/>
                </a:moveTo>
                <a:lnTo>
                  <a:pt x="14" y="0"/>
                </a:lnTo>
                <a:lnTo>
                  <a:pt x="14" y="29"/>
                </a:lnTo>
                <a:lnTo>
                  <a:pt x="0" y="29"/>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296" name="exstream_shape5360"/>
          <p:cNvSpPr>
            <a:spLocks noChangeArrowheads="1"/>
          </p:cNvSpPr>
          <p:nvPr/>
        </p:nvSpPr>
        <p:spPr bwMode="auto">
          <a:xfrm>
            <a:off x="7581900" y="3886200"/>
            <a:ext cx="142875" cy="228600"/>
          </a:xfrm>
          <a:custGeom>
            <a:avLst/>
            <a:gdLst>
              <a:gd name="T0" fmla="*/ 0 w 15"/>
              <a:gd name="T1" fmla="*/ 0 h 24"/>
              <a:gd name="T2" fmla="*/ 14 w 15"/>
              <a:gd name="T3" fmla="*/ 0 h 24"/>
              <a:gd name="T4" fmla="*/ 14 w 15"/>
              <a:gd name="T5" fmla="*/ 23 h 24"/>
              <a:gd name="T6" fmla="*/ 0 w 15"/>
              <a:gd name="T7" fmla="*/ 23 h 24"/>
              <a:gd name="T8" fmla="*/ 0 w 15"/>
              <a:gd name="T9" fmla="*/ 0 h 24"/>
            </a:gdLst>
            <a:ahLst/>
            <a:cxnLst>
              <a:cxn ang="0">
                <a:pos x="T0" y="T1"/>
              </a:cxn>
              <a:cxn ang="0">
                <a:pos x="T2" y="T3"/>
              </a:cxn>
              <a:cxn ang="0">
                <a:pos x="T4" y="T5"/>
              </a:cxn>
              <a:cxn ang="0">
                <a:pos x="T6" y="T7"/>
              </a:cxn>
              <a:cxn ang="0">
                <a:pos x="T8" y="T9"/>
              </a:cxn>
            </a:cxnLst>
            <a:rect l="0" t="0" r="r" b="b"/>
            <a:pathLst>
              <a:path w="15" h="24">
                <a:moveTo>
                  <a:pt x="0" y="0"/>
                </a:moveTo>
                <a:lnTo>
                  <a:pt x="14" y="0"/>
                </a:lnTo>
                <a:lnTo>
                  <a:pt x="14" y="23"/>
                </a:lnTo>
                <a:lnTo>
                  <a:pt x="0" y="23"/>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295" name="exstream_shape5361"/>
          <p:cNvSpPr>
            <a:spLocks noChangeArrowheads="1"/>
          </p:cNvSpPr>
          <p:nvPr/>
        </p:nvSpPr>
        <p:spPr bwMode="auto">
          <a:xfrm>
            <a:off x="8058150" y="3771900"/>
            <a:ext cx="142875" cy="342900"/>
          </a:xfrm>
          <a:custGeom>
            <a:avLst/>
            <a:gdLst>
              <a:gd name="T0" fmla="*/ 0 w 15"/>
              <a:gd name="T1" fmla="*/ 0 h 36"/>
              <a:gd name="T2" fmla="*/ 14 w 15"/>
              <a:gd name="T3" fmla="*/ 0 h 36"/>
              <a:gd name="T4" fmla="*/ 14 w 15"/>
              <a:gd name="T5" fmla="*/ 35 h 36"/>
              <a:gd name="T6" fmla="*/ 0 w 15"/>
              <a:gd name="T7" fmla="*/ 35 h 36"/>
              <a:gd name="T8" fmla="*/ 0 w 15"/>
              <a:gd name="T9" fmla="*/ 0 h 36"/>
            </a:gdLst>
            <a:ahLst/>
            <a:cxnLst>
              <a:cxn ang="0">
                <a:pos x="T0" y="T1"/>
              </a:cxn>
              <a:cxn ang="0">
                <a:pos x="T2" y="T3"/>
              </a:cxn>
              <a:cxn ang="0">
                <a:pos x="T4" y="T5"/>
              </a:cxn>
              <a:cxn ang="0">
                <a:pos x="T6" y="T7"/>
              </a:cxn>
              <a:cxn ang="0">
                <a:pos x="T8" y="T9"/>
              </a:cxn>
            </a:cxnLst>
            <a:rect l="0" t="0" r="r" b="b"/>
            <a:pathLst>
              <a:path w="15" h="36">
                <a:moveTo>
                  <a:pt x="0" y="0"/>
                </a:moveTo>
                <a:lnTo>
                  <a:pt x="14" y="0"/>
                </a:lnTo>
                <a:lnTo>
                  <a:pt x="14" y="35"/>
                </a:lnTo>
                <a:lnTo>
                  <a:pt x="0" y="35"/>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294" name="exstream_shape5362"/>
          <p:cNvSpPr>
            <a:spLocks noChangeArrowheads="1"/>
          </p:cNvSpPr>
          <p:nvPr/>
        </p:nvSpPr>
        <p:spPr bwMode="auto">
          <a:xfrm>
            <a:off x="8191500" y="3886200"/>
            <a:ext cx="142875" cy="228600"/>
          </a:xfrm>
          <a:custGeom>
            <a:avLst/>
            <a:gdLst>
              <a:gd name="T0" fmla="*/ 0 w 15"/>
              <a:gd name="T1" fmla="*/ 0 h 24"/>
              <a:gd name="T2" fmla="*/ 14 w 15"/>
              <a:gd name="T3" fmla="*/ 0 h 24"/>
              <a:gd name="T4" fmla="*/ 14 w 15"/>
              <a:gd name="T5" fmla="*/ 23 h 24"/>
              <a:gd name="T6" fmla="*/ 0 w 15"/>
              <a:gd name="T7" fmla="*/ 23 h 24"/>
              <a:gd name="T8" fmla="*/ 0 w 15"/>
              <a:gd name="T9" fmla="*/ 0 h 24"/>
            </a:gdLst>
            <a:ahLst/>
            <a:cxnLst>
              <a:cxn ang="0">
                <a:pos x="T0" y="T1"/>
              </a:cxn>
              <a:cxn ang="0">
                <a:pos x="T2" y="T3"/>
              </a:cxn>
              <a:cxn ang="0">
                <a:pos x="T4" y="T5"/>
              </a:cxn>
              <a:cxn ang="0">
                <a:pos x="T6" y="T7"/>
              </a:cxn>
              <a:cxn ang="0">
                <a:pos x="T8" y="T9"/>
              </a:cxn>
            </a:cxnLst>
            <a:rect l="0" t="0" r="r" b="b"/>
            <a:pathLst>
              <a:path w="15" h="24">
                <a:moveTo>
                  <a:pt x="0" y="0"/>
                </a:moveTo>
                <a:lnTo>
                  <a:pt x="14" y="0"/>
                </a:lnTo>
                <a:lnTo>
                  <a:pt x="14" y="23"/>
                </a:lnTo>
                <a:lnTo>
                  <a:pt x="0" y="23"/>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293" name="exstream_shape5363"/>
          <p:cNvSpPr>
            <a:spLocks noChangeArrowheads="1"/>
          </p:cNvSpPr>
          <p:nvPr/>
        </p:nvSpPr>
        <p:spPr bwMode="auto">
          <a:xfrm>
            <a:off x="8324850" y="3886200"/>
            <a:ext cx="142875" cy="228600"/>
          </a:xfrm>
          <a:custGeom>
            <a:avLst/>
            <a:gdLst>
              <a:gd name="T0" fmla="*/ 0 w 15"/>
              <a:gd name="T1" fmla="*/ 0 h 24"/>
              <a:gd name="T2" fmla="*/ 14 w 15"/>
              <a:gd name="T3" fmla="*/ 0 h 24"/>
              <a:gd name="T4" fmla="*/ 14 w 15"/>
              <a:gd name="T5" fmla="*/ 23 h 24"/>
              <a:gd name="T6" fmla="*/ 0 w 15"/>
              <a:gd name="T7" fmla="*/ 23 h 24"/>
              <a:gd name="T8" fmla="*/ 0 w 15"/>
              <a:gd name="T9" fmla="*/ 0 h 24"/>
            </a:gdLst>
            <a:ahLst/>
            <a:cxnLst>
              <a:cxn ang="0">
                <a:pos x="T0" y="T1"/>
              </a:cxn>
              <a:cxn ang="0">
                <a:pos x="T2" y="T3"/>
              </a:cxn>
              <a:cxn ang="0">
                <a:pos x="T4" y="T5"/>
              </a:cxn>
              <a:cxn ang="0">
                <a:pos x="T6" y="T7"/>
              </a:cxn>
              <a:cxn ang="0">
                <a:pos x="T8" y="T9"/>
              </a:cxn>
            </a:cxnLst>
            <a:rect l="0" t="0" r="r" b="b"/>
            <a:pathLst>
              <a:path w="15" h="24">
                <a:moveTo>
                  <a:pt x="0" y="0"/>
                </a:moveTo>
                <a:lnTo>
                  <a:pt x="14" y="0"/>
                </a:lnTo>
                <a:lnTo>
                  <a:pt x="14" y="23"/>
                </a:lnTo>
                <a:lnTo>
                  <a:pt x="0" y="23"/>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292" name="exstream_shape5364"/>
          <p:cNvSpPr>
            <a:spLocks noChangeArrowheads="1"/>
          </p:cNvSpPr>
          <p:nvPr/>
        </p:nvSpPr>
        <p:spPr bwMode="auto">
          <a:xfrm>
            <a:off x="8810625" y="3333750"/>
            <a:ext cx="142875" cy="781050"/>
          </a:xfrm>
          <a:custGeom>
            <a:avLst/>
            <a:gdLst>
              <a:gd name="T0" fmla="*/ 0 w 15"/>
              <a:gd name="T1" fmla="*/ 0 h 82"/>
              <a:gd name="T2" fmla="*/ 14 w 15"/>
              <a:gd name="T3" fmla="*/ 0 h 82"/>
              <a:gd name="T4" fmla="*/ 14 w 15"/>
              <a:gd name="T5" fmla="*/ 81 h 82"/>
              <a:gd name="T6" fmla="*/ 0 w 15"/>
              <a:gd name="T7" fmla="*/ 81 h 82"/>
              <a:gd name="T8" fmla="*/ 0 w 15"/>
              <a:gd name="T9" fmla="*/ 0 h 82"/>
            </a:gdLst>
            <a:ahLst/>
            <a:cxnLst>
              <a:cxn ang="0">
                <a:pos x="T0" y="T1"/>
              </a:cxn>
              <a:cxn ang="0">
                <a:pos x="T2" y="T3"/>
              </a:cxn>
              <a:cxn ang="0">
                <a:pos x="T4" y="T5"/>
              </a:cxn>
              <a:cxn ang="0">
                <a:pos x="T6" y="T7"/>
              </a:cxn>
              <a:cxn ang="0">
                <a:pos x="T8" y="T9"/>
              </a:cxn>
            </a:cxnLst>
            <a:rect l="0" t="0" r="r" b="b"/>
            <a:pathLst>
              <a:path w="15" h="82">
                <a:moveTo>
                  <a:pt x="0" y="0"/>
                </a:moveTo>
                <a:lnTo>
                  <a:pt x="14" y="0"/>
                </a:lnTo>
                <a:lnTo>
                  <a:pt x="14" y="81"/>
                </a:lnTo>
                <a:lnTo>
                  <a:pt x="0" y="81"/>
                </a:lnTo>
                <a:lnTo>
                  <a:pt x="0" y="0"/>
                </a:lnTo>
              </a:path>
            </a:pathLst>
          </a:custGeom>
          <a:solidFill>
            <a:srgbClr val="C5E8A5"/>
          </a:solidFill>
          <a:ln>
            <a:noFill/>
          </a:ln>
          <a:extLst>
            <a:ext uri="{91240B29-F687-4F45-9708-019B960494DF}">
              <a14:hiddenLine xmlns:a14="http://schemas.microsoft.com/office/drawing/2010/main" w="9525">
                <a:solidFill>
                  <a:srgbClr val="C5E8A5"/>
                </a:solidFill>
                <a:round/>
                <a:headEnd/>
                <a:tailEnd/>
              </a14:hiddenLine>
            </a:ext>
          </a:extLst>
        </p:spPr>
        <p:txBody>
          <a:bodyPr/>
          <a:lstStyle/>
          <a:p>
            <a:endParaRPr lang="en-US"/>
          </a:p>
        </p:txBody>
      </p:sp>
      <p:sp>
        <p:nvSpPr>
          <p:cNvPr id="43291" name="exstream_shape5365"/>
          <p:cNvSpPr>
            <a:spLocks noChangeArrowheads="1"/>
          </p:cNvSpPr>
          <p:nvPr/>
        </p:nvSpPr>
        <p:spPr bwMode="auto">
          <a:xfrm>
            <a:off x="8943975" y="3438525"/>
            <a:ext cx="142875" cy="676275"/>
          </a:xfrm>
          <a:custGeom>
            <a:avLst/>
            <a:gdLst>
              <a:gd name="T0" fmla="*/ 0 w 15"/>
              <a:gd name="T1" fmla="*/ 0 h 71"/>
              <a:gd name="T2" fmla="*/ 14 w 15"/>
              <a:gd name="T3" fmla="*/ 0 h 71"/>
              <a:gd name="T4" fmla="*/ 14 w 15"/>
              <a:gd name="T5" fmla="*/ 70 h 71"/>
              <a:gd name="T6" fmla="*/ 0 w 15"/>
              <a:gd name="T7" fmla="*/ 70 h 71"/>
              <a:gd name="T8" fmla="*/ 0 w 15"/>
              <a:gd name="T9" fmla="*/ 0 h 71"/>
            </a:gdLst>
            <a:ahLst/>
            <a:cxnLst>
              <a:cxn ang="0">
                <a:pos x="T0" y="T1"/>
              </a:cxn>
              <a:cxn ang="0">
                <a:pos x="T2" y="T3"/>
              </a:cxn>
              <a:cxn ang="0">
                <a:pos x="T4" y="T5"/>
              </a:cxn>
              <a:cxn ang="0">
                <a:pos x="T6" y="T7"/>
              </a:cxn>
              <a:cxn ang="0">
                <a:pos x="T8" y="T9"/>
              </a:cxn>
            </a:cxnLst>
            <a:rect l="0" t="0" r="r" b="b"/>
            <a:pathLst>
              <a:path w="15" h="71">
                <a:moveTo>
                  <a:pt x="0" y="0"/>
                </a:moveTo>
                <a:lnTo>
                  <a:pt x="14" y="0"/>
                </a:lnTo>
                <a:lnTo>
                  <a:pt x="14" y="70"/>
                </a:lnTo>
                <a:lnTo>
                  <a:pt x="0" y="70"/>
                </a:lnTo>
                <a:lnTo>
                  <a:pt x="0" y="0"/>
                </a:lnTo>
              </a:path>
            </a:pathLst>
          </a:custGeom>
          <a:solidFill>
            <a:srgbClr val="006AA5"/>
          </a:solidFill>
          <a:ln>
            <a:noFill/>
          </a:ln>
          <a:extLst>
            <a:ext uri="{91240B29-F687-4F45-9708-019B960494DF}">
              <a14:hiddenLine xmlns:a14="http://schemas.microsoft.com/office/drawing/2010/main" w="9525">
                <a:solidFill>
                  <a:srgbClr val="006AA5"/>
                </a:solidFill>
                <a:round/>
                <a:headEnd/>
                <a:tailEnd/>
              </a14:hiddenLine>
            </a:ext>
          </a:extLst>
        </p:spPr>
        <p:txBody>
          <a:bodyPr/>
          <a:lstStyle/>
          <a:p>
            <a:endParaRPr lang="en-US"/>
          </a:p>
        </p:txBody>
      </p:sp>
      <p:sp>
        <p:nvSpPr>
          <p:cNvPr id="43290" name="exstream_shape5366"/>
          <p:cNvSpPr>
            <a:spLocks noChangeArrowheads="1"/>
          </p:cNvSpPr>
          <p:nvPr/>
        </p:nvSpPr>
        <p:spPr bwMode="auto">
          <a:xfrm>
            <a:off x="9077325" y="2667000"/>
            <a:ext cx="142875" cy="1447800"/>
          </a:xfrm>
          <a:custGeom>
            <a:avLst/>
            <a:gdLst>
              <a:gd name="T0" fmla="*/ 0 w 15"/>
              <a:gd name="T1" fmla="*/ 0 h 152"/>
              <a:gd name="T2" fmla="*/ 14 w 15"/>
              <a:gd name="T3" fmla="*/ 0 h 152"/>
              <a:gd name="T4" fmla="*/ 14 w 15"/>
              <a:gd name="T5" fmla="*/ 151 h 152"/>
              <a:gd name="T6" fmla="*/ 0 w 15"/>
              <a:gd name="T7" fmla="*/ 151 h 152"/>
              <a:gd name="T8" fmla="*/ 0 w 15"/>
              <a:gd name="T9" fmla="*/ 0 h 152"/>
            </a:gdLst>
            <a:ahLst/>
            <a:cxnLst>
              <a:cxn ang="0">
                <a:pos x="T0" y="T1"/>
              </a:cxn>
              <a:cxn ang="0">
                <a:pos x="T2" y="T3"/>
              </a:cxn>
              <a:cxn ang="0">
                <a:pos x="T4" y="T5"/>
              </a:cxn>
              <a:cxn ang="0">
                <a:pos x="T6" y="T7"/>
              </a:cxn>
              <a:cxn ang="0">
                <a:pos x="T8" y="T9"/>
              </a:cxn>
            </a:cxnLst>
            <a:rect l="0" t="0" r="r" b="b"/>
            <a:pathLst>
              <a:path w="15" h="152">
                <a:moveTo>
                  <a:pt x="0" y="0"/>
                </a:moveTo>
                <a:lnTo>
                  <a:pt x="14" y="0"/>
                </a:lnTo>
                <a:lnTo>
                  <a:pt x="14" y="151"/>
                </a:lnTo>
                <a:lnTo>
                  <a:pt x="0" y="151"/>
                </a:lnTo>
                <a:lnTo>
                  <a:pt x="0" y="0"/>
                </a:lnTo>
              </a:path>
            </a:pathLst>
          </a:custGeom>
          <a:solidFill>
            <a:srgbClr val="A6A6A6"/>
          </a:solidFill>
          <a:ln>
            <a:noFill/>
          </a:ln>
          <a:extLst>
            <a:ext uri="{91240B29-F687-4F45-9708-019B960494DF}">
              <a14:hiddenLine xmlns:a14="http://schemas.microsoft.com/office/drawing/2010/main" w="9525">
                <a:solidFill>
                  <a:srgbClr val="A6A6A6"/>
                </a:solidFill>
                <a:round/>
                <a:headEnd/>
                <a:tailEnd/>
              </a14:hiddenLine>
            </a:ext>
          </a:extLst>
        </p:spPr>
        <p:txBody>
          <a:bodyPr/>
          <a:lstStyle/>
          <a:p>
            <a:endParaRPr lang="en-US"/>
          </a:p>
        </p:txBody>
      </p:sp>
      <p:sp>
        <p:nvSpPr>
          <p:cNvPr id="43289" name="exstream_shape5367"/>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88" name="exstream_shape5368"/>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43287" name="exstream_shape5369"/>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43286" name="exstream_shape5370"/>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85" name="exstream_shape5371"/>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43284" name="exstream_shape5372"/>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83" name="exstream_shape5373"/>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43282" name="exstream_shape5374"/>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43281" name="exstream_shape5375"/>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80" name="exstream_shape5376"/>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43279" name="exstream_shape5377"/>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78" name="exstream_shape5378"/>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77" name="exstream_shape5379"/>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43276" name="exstream_shape5380"/>
          <p:cNvSpPr>
            <a:spLocks noChangeArrowheads="1"/>
          </p:cNvSpPr>
          <p:nvPr/>
        </p:nvSpPr>
        <p:spPr bwMode="auto">
          <a:xfrm>
            <a:off x="457200" y="1619250"/>
            <a:ext cx="1362075"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75" name="exstream_shape5381"/>
          <p:cNvSpPr>
            <a:spLocks noChangeArrowheads="1"/>
          </p:cNvSpPr>
          <p:nvPr/>
        </p:nvSpPr>
        <p:spPr bwMode="auto">
          <a:xfrm>
            <a:off x="457200" y="1619250"/>
            <a:ext cx="0" cy="2790825"/>
          </a:xfrm>
          <a:custGeom>
            <a:avLst/>
            <a:gdLst>
              <a:gd name="T0" fmla="*/ 0 h 1758"/>
              <a:gd name="T1" fmla="*/ 1758 h 1758"/>
            </a:gdLst>
            <a:ahLst/>
            <a:cxnLst>
              <a:cxn ang="0">
                <a:pos x="0" y="T0"/>
              </a:cxn>
              <a:cxn ang="0">
                <a:pos x="0" y="T1"/>
              </a:cxn>
            </a:cxnLst>
            <a:rect l="0" t="0" r="r" b="b"/>
            <a:pathLst>
              <a:path h="1758">
                <a:moveTo>
                  <a:pt x="0" y="0"/>
                </a:moveTo>
                <a:lnTo>
                  <a:pt x="0" y="1758"/>
                </a:lnTo>
              </a:path>
            </a:pathLst>
          </a:custGeom>
          <a:solidFill>
            <a:srgbClr val="FFFFFF"/>
          </a:solidFill>
          <a:ln w="12700">
            <a:solidFill>
              <a:srgbClr val="919190"/>
            </a:solidFill>
            <a:round/>
            <a:headEnd/>
            <a:tailEnd/>
          </a:ln>
        </p:spPr>
        <p:txBody>
          <a:bodyPr/>
          <a:lstStyle/>
          <a:p>
            <a:endParaRPr lang="en-US"/>
          </a:p>
        </p:txBody>
      </p:sp>
      <p:sp>
        <p:nvSpPr>
          <p:cNvPr id="43274" name="exstream_shape5382"/>
          <p:cNvSpPr>
            <a:spLocks noChangeArrowheads="1"/>
          </p:cNvSpPr>
          <p:nvPr/>
        </p:nvSpPr>
        <p:spPr bwMode="auto">
          <a:xfrm>
            <a:off x="1819275" y="1619250"/>
            <a:ext cx="3209925"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73" name="exstream_shape5383"/>
          <p:cNvSpPr>
            <a:spLocks noChangeArrowheads="1"/>
          </p:cNvSpPr>
          <p:nvPr/>
        </p:nvSpPr>
        <p:spPr bwMode="auto">
          <a:xfrm>
            <a:off x="5029200" y="1619250"/>
            <a:ext cx="45720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72" name="exstream_shape5384"/>
          <p:cNvSpPr>
            <a:spLocks noChangeArrowheads="1"/>
          </p:cNvSpPr>
          <p:nvPr/>
        </p:nvSpPr>
        <p:spPr bwMode="auto">
          <a:xfrm>
            <a:off x="9601200" y="1619250"/>
            <a:ext cx="0" cy="2790825"/>
          </a:xfrm>
          <a:custGeom>
            <a:avLst/>
            <a:gdLst>
              <a:gd name="T0" fmla="*/ 0 h 1758"/>
              <a:gd name="T1" fmla="*/ 1758 h 1758"/>
            </a:gdLst>
            <a:ahLst/>
            <a:cxnLst>
              <a:cxn ang="0">
                <a:pos x="0" y="T0"/>
              </a:cxn>
              <a:cxn ang="0">
                <a:pos x="0" y="T1"/>
              </a:cxn>
            </a:cxnLst>
            <a:rect l="0" t="0" r="r" b="b"/>
            <a:pathLst>
              <a:path h="1758">
                <a:moveTo>
                  <a:pt x="0" y="0"/>
                </a:moveTo>
                <a:lnTo>
                  <a:pt x="0" y="1758"/>
                </a:lnTo>
              </a:path>
            </a:pathLst>
          </a:custGeom>
          <a:solidFill>
            <a:srgbClr val="FFFFFF"/>
          </a:solidFill>
          <a:ln w="12700">
            <a:solidFill>
              <a:srgbClr val="919190"/>
            </a:solidFill>
            <a:round/>
            <a:headEnd/>
            <a:tailEnd/>
          </a:ln>
        </p:spPr>
        <p:txBody>
          <a:bodyPr/>
          <a:lstStyle/>
          <a:p>
            <a:endParaRPr lang="en-US"/>
          </a:p>
        </p:txBody>
      </p:sp>
      <p:sp>
        <p:nvSpPr>
          <p:cNvPr id="43271" name="exstream_shape5385"/>
          <p:cNvSpPr>
            <a:spLocks noChangeArrowheads="1"/>
          </p:cNvSpPr>
          <p:nvPr/>
        </p:nvSpPr>
        <p:spPr bwMode="auto">
          <a:xfrm>
            <a:off x="457200" y="4410075"/>
            <a:ext cx="1362075" cy="2905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70" name="exstream_shape5386"/>
          <p:cNvSpPr>
            <a:spLocks noChangeArrowheads="1"/>
          </p:cNvSpPr>
          <p:nvPr/>
        </p:nvSpPr>
        <p:spPr bwMode="auto">
          <a:xfrm>
            <a:off x="457200" y="4410075"/>
            <a:ext cx="0" cy="2905125"/>
          </a:xfrm>
          <a:custGeom>
            <a:avLst/>
            <a:gdLst>
              <a:gd name="T0" fmla="*/ 0 h 1830"/>
              <a:gd name="T1" fmla="*/ 1830 h 1830"/>
            </a:gdLst>
            <a:ahLst/>
            <a:cxnLst>
              <a:cxn ang="0">
                <a:pos x="0" y="T0"/>
              </a:cxn>
              <a:cxn ang="0">
                <a:pos x="0" y="T1"/>
              </a:cxn>
            </a:cxnLst>
            <a:rect l="0" t="0" r="r" b="b"/>
            <a:pathLst>
              <a:path h="1830">
                <a:moveTo>
                  <a:pt x="0" y="0"/>
                </a:moveTo>
                <a:lnTo>
                  <a:pt x="0" y="1830"/>
                </a:lnTo>
              </a:path>
            </a:pathLst>
          </a:custGeom>
          <a:solidFill>
            <a:srgbClr val="FFFFFF"/>
          </a:solidFill>
          <a:ln w="12700">
            <a:solidFill>
              <a:srgbClr val="919190"/>
            </a:solidFill>
            <a:round/>
            <a:headEnd/>
            <a:tailEnd/>
          </a:ln>
        </p:spPr>
        <p:txBody>
          <a:bodyPr/>
          <a:lstStyle/>
          <a:p>
            <a:endParaRPr lang="en-US"/>
          </a:p>
        </p:txBody>
      </p:sp>
      <p:sp>
        <p:nvSpPr>
          <p:cNvPr id="43269" name="exstream_shape5387"/>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43268" name="exstream_shape5388"/>
          <p:cNvSpPr>
            <a:spLocks noChangeArrowheads="1"/>
          </p:cNvSpPr>
          <p:nvPr/>
        </p:nvSpPr>
        <p:spPr bwMode="auto">
          <a:xfrm>
            <a:off x="1819275" y="4410075"/>
            <a:ext cx="3209925" cy="2905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67" name="exstream_shape5389"/>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43266" name="exstream_shape5390"/>
          <p:cNvSpPr>
            <a:spLocks noChangeArrowheads="1"/>
          </p:cNvSpPr>
          <p:nvPr/>
        </p:nvSpPr>
        <p:spPr bwMode="auto">
          <a:xfrm>
            <a:off x="5029200" y="4410075"/>
            <a:ext cx="4572000" cy="29051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65" name="exstream_shape5391"/>
          <p:cNvSpPr>
            <a:spLocks noChangeArrowheads="1"/>
          </p:cNvSpPr>
          <p:nvPr/>
        </p:nvSpPr>
        <p:spPr bwMode="auto">
          <a:xfrm>
            <a:off x="9601200" y="4410075"/>
            <a:ext cx="0" cy="2905125"/>
          </a:xfrm>
          <a:custGeom>
            <a:avLst/>
            <a:gdLst>
              <a:gd name="T0" fmla="*/ 0 h 1830"/>
              <a:gd name="T1" fmla="*/ 1830 h 1830"/>
            </a:gdLst>
            <a:ahLst/>
            <a:cxnLst>
              <a:cxn ang="0">
                <a:pos x="0" y="T0"/>
              </a:cxn>
              <a:cxn ang="0">
                <a:pos x="0" y="T1"/>
              </a:cxn>
            </a:cxnLst>
            <a:rect l="0" t="0" r="r" b="b"/>
            <a:pathLst>
              <a:path h="1830">
                <a:moveTo>
                  <a:pt x="0" y="0"/>
                </a:moveTo>
                <a:lnTo>
                  <a:pt x="0" y="1830"/>
                </a:lnTo>
              </a:path>
            </a:pathLst>
          </a:custGeom>
          <a:solidFill>
            <a:srgbClr val="FFFFFF"/>
          </a:solidFill>
          <a:ln w="12700">
            <a:solidFill>
              <a:srgbClr val="919190"/>
            </a:solidFill>
            <a:round/>
            <a:headEnd/>
            <a:tailEnd/>
          </a:ln>
        </p:spPr>
        <p:txBody>
          <a:bodyPr/>
          <a:lstStyle/>
          <a:p>
            <a:endParaRPr lang="en-US"/>
          </a:p>
        </p:txBody>
      </p:sp>
      <p:sp>
        <p:nvSpPr>
          <p:cNvPr id="43264" name="exstream_shape5392"/>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43263" name="exstream_shape5393"/>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Total Plan Spend by Condition</a:t>
            </a:r>
          </a:p>
        </p:txBody>
      </p:sp>
      <p:sp>
        <p:nvSpPr>
          <p:cNvPr id="43262" name="exstream_shape5394"/>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43261" name="exstream_shape5395"/>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260" name="exstream_shape5396"/>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43259" name="exstream_shape5397"/>
          <p:cNvSpPr>
            <a:spLocks noChangeArrowheads="1"/>
          </p:cNvSpPr>
          <p:nvPr/>
        </p:nvSpPr>
        <p:spPr bwMode="auto">
          <a:xfrm>
            <a:off x="1638300" y="2095500"/>
            <a:ext cx="31908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Base         Current         Norm</a:t>
            </a:r>
          </a:p>
        </p:txBody>
      </p:sp>
      <p:sp>
        <p:nvSpPr>
          <p:cNvPr id="43258" name="exstream_shape5398"/>
          <p:cNvSpPr>
            <a:spLocks noChangeArrowheads="1"/>
          </p:cNvSpPr>
          <p:nvPr/>
        </p:nvSpPr>
        <p:spPr bwMode="auto">
          <a:xfrm>
            <a:off x="1638300" y="2133600"/>
            <a:ext cx="76200" cy="76200"/>
          </a:xfrm>
          <a:prstGeom prst="rect">
            <a:avLst/>
          </a:prstGeom>
          <a:solidFill>
            <a:srgbClr val="C5E8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257" name="exstream_shape5399"/>
          <p:cNvSpPr>
            <a:spLocks noChangeArrowheads="1"/>
          </p:cNvSpPr>
          <p:nvPr/>
        </p:nvSpPr>
        <p:spPr bwMode="auto">
          <a:xfrm>
            <a:off x="2190750" y="2133600"/>
            <a:ext cx="76200" cy="76200"/>
          </a:xfrm>
          <a:prstGeom prst="rect">
            <a:avLst/>
          </a:prstGeom>
          <a:solidFill>
            <a:srgbClr val="006A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256" name="exstream_shape5400"/>
          <p:cNvSpPr>
            <a:spLocks noChangeArrowheads="1"/>
          </p:cNvSpPr>
          <p:nvPr/>
        </p:nvSpPr>
        <p:spPr bwMode="auto">
          <a:xfrm>
            <a:off x="2857500" y="2133600"/>
            <a:ext cx="76200" cy="7620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255" name="exstream_shape5401"/>
          <p:cNvSpPr>
            <a:spLocks noChangeArrowheads="1"/>
          </p:cNvSpPr>
          <p:nvPr/>
        </p:nvSpPr>
        <p:spPr bwMode="auto">
          <a:xfrm>
            <a:off x="647700" y="22002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32.0%</a:t>
            </a:r>
          </a:p>
        </p:txBody>
      </p:sp>
      <p:sp>
        <p:nvSpPr>
          <p:cNvPr id="43254" name="exstream_shape5402"/>
          <p:cNvSpPr>
            <a:spLocks noChangeArrowheads="1"/>
          </p:cNvSpPr>
          <p:nvPr/>
        </p:nvSpPr>
        <p:spPr bwMode="auto">
          <a:xfrm>
            <a:off x="647700" y="26574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24.0%</a:t>
            </a:r>
          </a:p>
        </p:txBody>
      </p:sp>
      <p:sp>
        <p:nvSpPr>
          <p:cNvPr id="43253" name="exstream_shape5403"/>
          <p:cNvSpPr>
            <a:spLocks noChangeArrowheads="1"/>
          </p:cNvSpPr>
          <p:nvPr/>
        </p:nvSpPr>
        <p:spPr bwMode="auto">
          <a:xfrm>
            <a:off x="647700" y="31146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16.0%</a:t>
            </a:r>
          </a:p>
        </p:txBody>
      </p:sp>
      <p:sp>
        <p:nvSpPr>
          <p:cNvPr id="43252" name="exstream_shape5404"/>
          <p:cNvSpPr>
            <a:spLocks noChangeArrowheads="1"/>
          </p:cNvSpPr>
          <p:nvPr/>
        </p:nvSpPr>
        <p:spPr bwMode="auto">
          <a:xfrm>
            <a:off x="647700" y="35718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a:t>
            </a:r>
          </a:p>
        </p:txBody>
      </p:sp>
      <p:sp>
        <p:nvSpPr>
          <p:cNvPr id="43251" name="exstream_shape5405"/>
          <p:cNvSpPr>
            <a:spLocks noChangeArrowheads="1"/>
          </p:cNvSpPr>
          <p:nvPr/>
        </p:nvSpPr>
        <p:spPr bwMode="auto">
          <a:xfrm>
            <a:off x="647700" y="40290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3250" name="exstream_shape5406"/>
          <p:cNvSpPr>
            <a:spLocks noChangeArrowheads="1"/>
          </p:cNvSpPr>
          <p:nvPr/>
        </p:nvSpPr>
        <p:spPr bwMode="auto">
          <a:xfrm>
            <a:off x="1162050" y="2286000"/>
            <a:ext cx="0" cy="1828800"/>
          </a:xfrm>
          <a:custGeom>
            <a:avLst/>
            <a:gdLst>
              <a:gd name="T0" fmla="*/ 0 h 1152"/>
              <a:gd name="T1" fmla="*/ 1152 h 1152"/>
            </a:gdLst>
            <a:ahLst/>
            <a:cxnLst>
              <a:cxn ang="0">
                <a:pos x="0" y="T0"/>
              </a:cxn>
              <a:cxn ang="0">
                <a:pos x="0" y="T1"/>
              </a:cxn>
            </a:cxnLst>
            <a:rect l="0" t="0" r="r" b="b"/>
            <a:pathLst>
              <a:path h="1152">
                <a:moveTo>
                  <a:pt x="0" y="0"/>
                </a:moveTo>
                <a:lnTo>
                  <a:pt x="0" y="1152"/>
                </a:lnTo>
              </a:path>
            </a:pathLst>
          </a:custGeom>
          <a:solidFill>
            <a:srgbClr val="FFFFFF"/>
          </a:solidFill>
          <a:ln w="12700">
            <a:solidFill>
              <a:srgbClr val="000000"/>
            </a:solidFill>
            <a:round/>
            <a:headEnd/>
            <a:tailEnd/>
          </a:ln>
        </p:spPr>
        <p:txBody>
          <a:bodyPr/>
          <a:lstStyle/>
          <a:p>
            <a:endParaRPr lang="en-US"/>
          </a:p>
        </p:txBody>
      </p:sp>
      <p:sp>
        <p:nvSpPr>
          <p:cNvPr id="43249" name="exstream_shape5407"/>
          <p:cNvSpPr>
            <a:spLocks noChangeArrowheads="1"/>
          </p:cNvSpPr>
          <p:nvPr/>
        </p:nvSpPr>
        <p:spPr bwMode="auto">
          <a:xfrm>
            <a:off x="1162050" y="4114800"/>
            <a:ext cx="8201025" cy="0"/>
          </a:xfrm>
          <a:custGeom>
            <a:avLst/>
            <a:gdLst>
              <a:gd name="T0" fmla="*/ 0 w 5166"/>
              <a:gd name="T1" fmla="*/ 5166 w 5166"/>
            </a:gdLst>
            <a:ahLst/>
            <a:cxnLst>
              <a:cxn ang="0">
                <a:pos x="T0" y="0"/>
              </a:cxn>
              <a:cxn ang="0">
                <a:pos x="T1" y="0"/>
              </a:cxn>
            </a:cxnLst>
            <a:rect l="0" t="0" r="r" b="b"/>
            <a:pathLst>
              <a:path w="5166">
                <a:moveTo>
                  <a:pt x="0" y="0"/>
                </a:moveTo>
                <a:lnTo>
                  <a:pt x="5166" y="0"/>
                </a:lnTo>
              </a:path>
            </a:pathLst>
          </a:custGeom>
          <a:solidFill>
            <a:srgbClr val="FFFFFF"/>
          </a:solidFill>
          <a:ln w="12700">
            <a:solidFill>
              <a:srgbClr val="000000"/>
            </a:solidFill>
            <a:round/>
            <a:headEnd/>
            <a:tailEnd/>
          </a:ln>
        </p:spPr>
        <p:txBody>
          <a:bodyPr/>
          <a:lstStyle/>
          <a:p>
            <a:endParaRPr lang="en-US"/>
          </a:p>
        </p:txBody>
      </p:sp>
      <p:sp>
        <p:nvSpPr>
          <p:cNvPr id="43248" name="exstream_shape5408"/>
          <p:cNvSpPr>
            <a:spLocks noChangeArrowheads="1"/>
          </p:cNvSpPr>
          <p:nvPr/>
        </p:nvSpPr>
        <p:spPr bwMode="auto">
          <a:xfrm>
            <a:off x="542925" y="168592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Top conditions by plan spend</a:t>
            </a:r>
          </a:p>
        </p:txBody>
      </p:sp>
      <p:sp>
        <p:nvSpPr>
          <p:cNvPr id="43247" name="exstream_shape5409"/>
          <p:cNvSpPr>
            <a:spLocks noChangeArrowheads="1"/>
          </p:cNvSpPr>
          <p:nvPr/>
        </p:nvSpPr>
        <p:spPr bwMode="auto">
          <a:xfrm>
            <a:off x="533400" y="4524375"/>
            <a:ext cx="418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1500">
                <a:solidFill>
                  <a:srgbClr val="000000"/>
                </a:solidFill>
                <a:latin typeface="Times New Roman"/>
              </a:rPr>
              <a:t>Top ICD9 conditions</a:t>
            </a:r>
          </a:p>
        </p:txBody>
      </p:sp>
      <p:sp>
        <p:nvSpPr>
          <p:cNvPr id="43246" name="exstream_shape5410"/>
          <p:cNvSpPr txBox="1">
            <a:spLocks noChangeArrowheads="1"/>
          </p:cNvSpPr>
          <p:nvPr/>
        </p:nvSpPr>
        <p:spPr bwMode="auto">
          <a:xfrm>
            <a:off x="8543925" y="514350"/>
            <a:ext cx="9810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245" name="exstream_shape5411"/>
          <p:cNvSpPr txBox="1">
            <a:spLocks noChangeArrowheads="1"/>
          </p:cNvSpPr>
          <p:nvPr/>
        </p:nvSpPr>
        <p:spPr bwMode="auto">
          <a:xfrm>
            <a:off x="8543925" y="514350"/>
            <a:ext cx="9810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244" name="exstream_shape5412"/>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242" name="exstream_shape5414"/>
          <p:cNvSpPr>
            <a:spLocks noChangeArrowheads="1"/>
          </p:cNvSpPr>
          <p:nvPr/>
        </p:nvSpPr>
        <p:spPr bwMode="auto">
          <a:xfrm>
            <a:off x="571500" y="4724400"/>
            <a:ext cx="10763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41" name="exstream_shape5415"/>
          <p:cNvSpPr>
            <a:spLocks noChangeArrowheads="1"/>
          </p:cNvSpPr>
          <p:nvPr/>
        </p:nvSpPr>
        <p:spPr bwMode="auto">
          <a:xfrm>
            <a:off x="1647825" y="4724400"/>
            <a:ext cx="3048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PMPY</a:t>
            </a:r>
          </a:p>
        </p:txBody>
      </p:sp>
      <p:sp>
        <p:nvSpPr>
          <p:cNvPr id="43240" name="exstream_shape5416"/>
          <p:cNvSpPr>
            <a:spLocks noChangeArrowheads="1"/>
          </p:cNvSpPr>
          <p:nvPr/>
        </p:nvSpPr>
        <p:spPr bwMode="auto">
          <a:xfrm>
            <a:off x="1647825" y="4867275"/>
            <a:ext cx="3048000" cy="0"/>
          </a:xfrm>
          <a:custGeom>
            <a:avLst/>
            <a:gdLst>
              <a:gd name="T0" fmla="*/ 0 w 1920"/>
              <a:gd name="T1" fmla="*/ 1920 w 1920"/>
            </a:gdLst>
            <a:ahLst/>
            <a:cxnLst>
              <a:cxn ang="0">
                <a:pos x="T0" y="0"/>
              </a:cxn>
              <a:cxn ang="0">
                <a:pos x="T1" y="0"/>
              </a:cxn>
            </a:cxnLst>
            <a:rect l="0" t="0" r="r" b="b"/>
            <a:pathLst>
              <a:path w="1920">
                <a:moveTo>
                  <a:pt x="0" y="0"/>
                </a:moveTo>
                <a:lnTo>
                  <a:pt x="1920" y="0"/>
                </a:lnTo>
              </a:path>
            </a:pathLst>
          </a:custGeom>
          <a:solidFill>
            <a:srgbClr val="FFFFFF"/>
          </a:solidFill>
          <a:ln w="12700">
            <a:solidFill>
              <a:srgbClr val="000000"/>
            </a:solidFill>
            <a:round/>
            <a:headEnd/>
            <a:tailEnd/>
          </a:ln>
        </p:spPr>
        <p:txBody>
          <a:bodyPr/>
          <a:lstStyle/>
          <a:p>
            <a:endParaRPr lang="en-US"/>
          </a:p>
        </p:txBody>
      </p:sp>
      <p:sp>
        <p:nvSpPr>
          <p:cNvPr id="43239" name="exstream_shape5417"/>
          <p:cNvSpPr>
            <a:spLocks noChangeArrowheads="1"/>
          </p:cNvSpPr>
          <p:nvPr/>
        </p:nvSpPr>
        <p:spPr bwMode="auto">
          <a:xfrm>
            <a:off x="4695825" y="4724400"/>
            <a:ext cx="2286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38" name="exstream_shape5418"/>
          <p:cNvSpPr>
            <a:spLocks noChangeArrowheads="1"/>
          </p:cNvSpPr>
          <p:nvPr/>
        </p:nvSpPr>
        <p:spPr bwMode="auto">
          <a:xfrm>
            <a:off x="4924425" y="4724400"/>
            <a:ext cx="20193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Claimants per 1k</a:t>
            </a:r>
          </a:p>
        </p:txBody>
      </p:sp>
      <p:sp>
        <p:nvSpPr>
          <p:cNvPr id="43237" name="exstream_shape5419"/>
          <p:cNvSpPr>
            <a:spLocks noChangeArrowheads="1"/>
          </p:cNvSpPr>
          <p:nvPr/>
        </p:nvSpPr>
        <p:spPr bwMode="auto">
          <a:xfrm>
            <a:off x="4924425" y="4867275"/>
            <a:ext cx="2019300" cy="0"/>
          </a:xfrm>
          <a:custGeom>
            <a:avLst/>
            <a:gdLst>
              <a:gd name="T0" fmla="*/ 0 w 1272"/>
              <a:gd name="T1" fmla="*/ 1272 w 1272"/>
            </a:gdLst>
            <a:ahLst/>
            <a:cxnLst>
              <a:cxn ang="0">
                <a:pos x="T0" y="0"/>
              </a:cxn>
              <a:cxn ang="0">
                <a:pos x="T1" y="0"/>
              </a:cxn>
            </a:cxnLst>
            <a:rect l="0" t="0" r="r" b="b"/>
            <a:pathLst>
              <a:path w="1272">
                <a:moveTo>
                  <a:pt x="0" y="0"/>
                </a:moveTo>
                <a:lnTo>
                  <a:pt x="1272" y="0"/>
                </a:lnTo>
              </a:path>
            </a:pathLst>
          </a:custGeom>
          <a:solidFill>
            <a:srgbClr val="FFFFFF"/>
          </a:solidFill>
          <a:ln w="12700">
            <a:solidFill>
              <a:srgbClr val="000000"/>
            </a:solidFill>
            <a:round/>
            <a:headEnd/>
            <a:tailEnd/>
          </a:ln>
        </p:spPr>
        <p:txBody>
          <a:bodyPr/>
          <a:lstStyle/>
          <a:p>
            <a:endParaRPr lang="en-US"/>
          </a:p>
        </p:txBody>
      </p:sp>
      <p:sp>
        <p:nvSpPr>
          <p:cNvPr id="43236" name="exstream_shape5420"/>
          <p:cNvSpPr>
            <a:spLocks noChangeArrowheads="1"/>
          </p:cNvSpPr>
          <p:nvPr/>
        </p:nvSpPr>
        <p:spPr bwMode="auto">
          <a:xfrm>
            <a:off x="6943725" y="4724400"/>
            <a:ext cx="2286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35" name="exstream_shape5421"/>
          <p:cNvSpPr>
            <a:spLocks noChangeArrowheads="1"/>
          </p:cNvSpPr>
          <p:nvPr/>
        </p:nvSpPr>
        <p:spPr bwMode="auto">
          <a:xfrm>
            <a:off x="7172325" y="4724400"/>
            <a:ext cx="2085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Spend per Claimant</a:t>
            </a:r>
          </a:p>
        </p:txBody>
      </p:sp>
      <p:sp>
        <p:nvSpPr>
          <p:cNvPr id="43234" name="exstream_shape5422"/>
          <p:cNvSpPr>
            <a:spLocks noChangeArrowheads="1"/>
          </p:cNvSpPr>
          <p:nvPr/>
        </p:nvSpPr>
        <p:spPr bwMode="auto">
          <a:xfrm>
            <a:off x="7172325" y="4867275"/>
            <a:ext cx="2085975" cy="0"/>
          </a:xfrm>
          <a:custGeom>
            <a:avLst/>
            <a:gdLst>
              <a:gd name="T0" fmla="*/ 0 w 1314"/>
              <a:gd name="T1" fmla="*/ 1314 w 1314"/>
            </a:gdLst>
            <a:ahLst/>
            <a:cxnLst>
              <a:cxn ang="0">
                <a:pos x="T0" y="0"/>
              </a:cxn>
              <a:cxn ang="0">
                <a:pos x="T1" y="0"/>
              </a:cxn>
            </a:cxnLst>
            <a:rect l="0" t="0" r="r" b="b"/>
            <a:pathLst>
              <a:path w="1314">
                <a:moveTo>
                  <a:pt x="0" y="0"/>
                </a:moveTo>
                <a:lnTo>
                  <a:pt x="1314" y="0"/>
                </a:lnTo>
              </a:path>
            </a:pathLst>
          </a:custGeom>
          <a:solidFill>
            <a:srgbClr val="FFFFFF"/>
          </a:solidFill>
          <a:ln w="12700">
            <a:solidFill>
              <a:srgbClr val="000000"/>
            </a:solidFill>
            <a:round/>
            <a:headEnd/>
            <a:tailEnd/>
          </a:ln>
        </p:spPr>
        <p:txBody>
          <a:bodyPr/>
          <a:lstStyle/>
          <a:p>
            <a:endParaRPr lang="en-US"/>
          </a:p>
        </p:txBody>
      </p:sp>
      <p:sp>
        <p:nvSpPr>
          <p:cNvPr id="43233" name="exstream_shape5423"/>
          <p:cNvSpPr>
            <a:spLocks noChangeArrowheads="1"/>
          </p:cNvSpPr>
          <p:nvPr/>
        </p:nvSpPr>
        <p:spPr bwMode="auto">
          <a:xfrm>
            <a:off x="571500" y="4867275"/>
            <a:ext cx="107632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32" name="exstream_shape5424"/>
          <p:cNvSpPr>
            <a:spLocks noChangeArrowheads="1"/>
          </p:cNvSpPr>
          <p:nvPr/>
        </p:nvSpPr>
        <p:spPr bwMode="auto">
          <a:xfrm>
            <a:off x="1647825" y="4867275"/>
            <a:ext cx="7810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31" name="exstream_shape5425"/>
          <p:cNvSpPr>
            <a:spLocks noChangeArrowheads="1"/>
          </p:cNvSpPr>
          <p:nvPr/>
        </p:nvSpPr>
        <p:spPr bwMode="auto">
          <a:xfrm>
            <a:off x="2428875" y="4867275"/>
            <a:ext cx="7810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30" name="exstream_shape5426"/>
          <p:cNvSpPr>
            <a:spLocks noChangeArrowheads="1"/>
          </p:cNvSpPr>
          <p:nvPr/>
        </p:nvSpPr>
        <p:spPr bwMode="auto">
          <a:xfrm>
            <a:off x="3209925" y="4867275"/>
            <a:ext cx="952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9" name="exstream_shape5427"/>
          <p:cNvSpPr>
            <a:spLocks noChangeArrowheads="1"/>
          </p:cNvSpPr>
          <p:nvPr/>
        </p:nvSpPr>
        <p:spPr bwMode="auto">
          <a:xfrm>
            <a:off x="3305175" y="4867275"/>
            <a:ext cx="6096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ctr" defTabSz="228600" eaLnBrk="0" fontAlgn="base" hangingPunct="0">
              <a:spcBef>
                <a:spcPct val="0"/>
              </a:spcBef>
              <a:spcAft>
                <a:spcPct val="0"/>
              </a:spcAft>
            </a:pPr>
            <a:r>
              <a:rPr lang="en-US" sz="800" b="1">
                <a:solidFill>
                  <a:srgbClr val="000000"/>
                </a:solidFill>
                <a:latin typeface="Arial" charset="0"/>
              </a:rPr>
              <a:t>Trend</a:t>
            </a:r>
          </a:p>
        </p:txBody>
      </p:sp>
      <p:sp>
        <p:nvSpPr>
          <p:cNvPr id="43228" name="exstream_shape5428"/>
          <p:cNvSpPr>
            <a:spLocks noChangeArrowheads="1"/>
          </p:cNvSpPr>
          <p:nvPr/>
        </p:nvSpPr>
        <p:spPr bwMode="auto">
          <a:xfrm>
            <a:off x="3914775" y="4867275"/>
            <a:ext cx="78105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7" name="exstream_shape5429"/>
          <p:cNvSpPr>
            <a:spLocks noChangeArrowheads="1"/>
          </p:cNvSpPr>
          <p:nvPr/>
        </p:nvSpPr>
        <p:spPr bwMode="auto">
          <a:xfrm>
            <a:off x="4695825" y="4867275"/>
            <a:ext cx="2286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6" name="exstream_shape5430"/>
          <p:cNvSpPr>
            <a:spLocks noChangeArrowheads="1"/>
          </p:cNvSpPr>
          <p:nvPr/>
        </p:nvSpPr>
        <p:spPr bwMode="auto">
          <a:xfrm>
            <a:off x="4924425" y="4867275"/>
            <a:ext cx="6858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5" name="exstream_shape5431"/>
          <p:cNvSpPr>
            <a:spLocks noChangeArrowheads="1"/>
          </p:cNvSpPr>
          <p:nvPr/>
        </p:nvSpPr>
        <p:spPr bwMode="auto">
          <a:xfrm>
            <a:off x="5610225" y="4867275"/>
            <a:ext cx="7239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4" name="exstream_shape5432"/>
          <p:cNvSpPr>
            <a:spLocks noChangeArrowheads="1"/>
          </p:cNvSpPr>
          <p:nvPr/>
        </p:nvSpPr>
        <p:spPr bwMode="auto">
          <a:xfrm>
            <a:off x="6334125" y="4867275"/>
            <a:ext cx="6096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3" name="exstream_shape5433"/>
          <p:cNvSpPr>
            <a:spLocks noChangeArrowheads="1"/>
          </p:cNvSpPr>
          <p:nvPr/>
        </p:nvSpPr>
        <p:spPr bwMode="auto">
          <a:xfrm>
            <a:off x="6943725" y="4867275"/>
            <a:ext cx="2286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2" name="exstream_shape5434"/>
          <p:cNvSpPr>
            <a:spLocks noChangeArrowheads="1"/>
          </p:cNvSpPr>
          <p:nvPr/>
        </p:nvSpPr>
        <p:spPr bwMode="auto">
          <a:xfrm>
            <a:off x="7172325" y="4867275"/>
            <a:ext cx="7239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1" name="exstream_shape5435"/>
          <p:cNvSpPr>
            <a:spLocks noChangeArrowheads="1"/>
          </p:cNvSpPr>
          <p:nvPr/>
        </p:nvSpPr>
        <p:spPr bwMode="auto">
          <a:xfrm>
            <a:off x="7896225" y="4867275"/>
            <a:ext cx="7239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20" name="exstream_shape5436"/>
          <p:cNvSpPr>
            <a:spLocks noChangeArrowheads="1"/>
          </p:cNvSpPr>
          <p:nvPr/>
        </p:nvSpPr>
        <p:spPr bwMode="auto">
          <a:xfrm>
            <a:off x="8620125" y="4867275"/>
            <a:ext cx="63817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19" name="exstream_shape5437"/>
          <p:cNvSpPr>
            <a:spLocks noChangeArrowheads="1"/>
          </p:cNvSpPr>
          <p:nvPr/>
        </p:nvSpPr>
        <p:spPr bwMode="auto">
          <a:xfrm>
            <a:off x="571500" y="4981575"/>
            <a:ext cx="10763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800" b="1">
                <a:solidFill>
                  <a:srgbClr val="000000"/>
                </a:solidFill>
                <a:latin typeface="Arial" charset="0"/>
              </a:rPr>
              <a:t>ICD9 Category</a:t>
            </a:r>
          </a:p>
        </p:txBody>
      </p:sp>
      <p:sp>
        <p:nvSpPr>
          <p:cNvPr id="43218" name="exstream_shape5438"/>
          <p:cNvSpPr>
            <a:spLocks noChangeArrowheads="1"/>
          </p:cNvSpPr>
          <p:nvPr/>
        </p:nvSpPr>
        <p:spPr bwMode="auto">
          <a:xfrm>
            <a:off x="1647825" y="4981575"/>
            <a:ext cx="7810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43217" name="exstream_shape5439"/>
          <p:cNvSpPr>
            <a:spLocks noChangeArrowheads="1"/>
          </p:cNvSpPr>
          <p:nvPr/>
        </p:nvSpPr>
        <p:spPr bwMode="auto">
          <a:xfrm>
            <a:off x="2428875" y="4981575"/>
            <a:ext cx="7810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43216" name="exstream_shape5440"/>
          <p:cNvSpPr>
            <a:spLocks noChangeArrowheads="1"/>
          </p:cNvSpPr>
          <p:nvPr/>
        </p:nvSpPr>
        <p:spPr bwMode="auto">
          <a:xfrm>
            <a:off x="3209925" y="4981575"/>
            <a:ext cx="952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15" name="exstream_shape5441"/>
          <p:cNvSpPr>
            <a:spLocks noChangeArrowheads="1"/>
          </p:cNvSpPr>
          <p:nvPr/>
        </p:nvSpPr>
        <p:spPr bwMode="auto">
          <a:xfrm>
            <a:off x="3305175" y="4981575"/>
            <a:ext cx="6096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Contribution</a:t>
            </a:r>
          </a:p>
        </p:txBody>
      </p:sp>
      <p:sp>
        <p:nvSpPr>
          <p:cNvPr id="43214" name="exstream_shape5442"/>
          <p:cNvSpPr>
            <a:spLocks noChangeArrowheads="1"/>
          </p:cNvSpPr>
          <p:nvPr/>
        </p:nvSpPr>
        <p:spPr bwMode="auto">
          <a:xfrm>
            <a:off x="3914775" y="4981575"/>
            <a:ext cx="7810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Norm</a:t>
            </a:r>
          </a:p>
        </p:txBody>
      </p:sp>
      <p:sp>
        <p:nvSpPr>
          <p:cNvPr id="43213" name="exstream_shape5443"/>
          <p:cNvSpPr>
            <a:spLocks noChangeArrowheads="1"/>
          </p:cNvSpPr>
          <p:nvPr/>
        </p:nvSpPr>
        <p:spPr bwMode="auto">
          <a:xfrm>
            <a:off x="4695825" y="4981575"/>
            <a:ext cx="2286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12" name="exstream_shape5444"/>
          <p:cNvSpPr>
            <a:spLocks noChangeArrowheads="1"/>
          </p:cNvSpPr>
          <p:nvPr/>
        </p:nvSpPr>
        <p:spPr bwMode="auto">
          <a:xfrm>
            <a:off x="4924425" y="4981575"/>
            <a:ext cx="6858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43211" name="exstream_shape5445"/>
          <p:cNvSpPr>
            <a:spLocks noChangeArrowheads="1"/>
          </p:cNvSpPr>
          <p:nvPr/>
        </p:nvSpPr>
        <p:spPr bwMode="auto">
          <a:xfrm>
            <a:off x="5610225" y="4981575"/>
            <a:ext cx="7239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43210" name="exstream_shape5446"/>
          <p:cNvSpPr>
            <a:spLocks noChangeArrowheads="1"/>
          </p:cNvSpPr>
          <p:nvPr/>
        </p:nvSpPr>
        <p:spPr bwMode="auto">
          <a:xfrm>
            <a:off x="6334125" y="4981575"/>
            <a:ext cx="6096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43209" name="exstream_shape5447"/>
          <p:cNvSpPr>
            <a:spLocks noChangeArrowheads="1"/>
          </p:cNvSpPr>
          <p:nvPr/>
        </p:nvSpPr>
        <p:spPr bwMode="auto">
          <a:xfrm>
            <a:off x="6943725" y="4981575"/>
            <a:ext cx="2286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08" name="exstream_shape5448"/>
          <p:cNvSpPr>
            <a:spLocks noChangeArrowheads="1"/>
          </p:cNvSpPr>
          <p:nvPr/>
        </p:nvSpPr>
        <p:spPr bwMode="auto">
          <a:xfrm>
            <a:off x="7172325" y="4981575"/>
            <a:ext cx="7239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43207" name="exstream_shape5449"/>
          <p:cNvSpPr>
            <a:spLocks noChangeArrowheads="1"/>
          </p:cNvSpPr>
          <p:nvPr/>
        </p:nvSpPr>
        <p:spPr bwMode="auto">
          <a:xfrm>
            <a:off x="7896225" y="4981575"/>
            <a:ext cx="7239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43206" name="exstream_shape5450"/>
          <p:cNvSpPr>
            <a:spLocks noChangeArrowheads="1"/>
          </p:cNvSpPr>
          <p:nvPr/>
        </p:nvSpPr>
        <p:spPr bwMode="auto">
          <a:xfrm>
            <a:off x="8620125" y="4981575"/>
            <a:ext cx="6381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43205" name="exstream_shape5451"/>
          <p:cNvSpPr>
            <a:spLocks noChangeArrowheads="1"/>
          </p:cNvSpPr>
          <p:nvPr/>
        </p:nvSpPr>
        <p:spPr bwMode="auto">
          <a:xfrm>
            <a:off x="571500" y="517207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Renal/Urologic</a:t>
            </a:r>
          </a:p>
        </p:txBody>
      </p:sp>
      <p:sp>
        <p:nvSpPr>
          <p:cNvPr id="43204" name="exstream_shape5452"/>
          <p:cNvSpPr>
            <a:spLocks noChangeArrowheads="1"/>
          </p:cNvSpPr>
          <p:nvPr/>
        </p:nvSpPr>
        <p:spPr bwMode="auto">
          <a:xfrm>
            <a:off x="1647825" y="51720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$366.70</a:t>
            </a:r>
          </a:p>
        </p:txBody>
      </p:sp>
      <p:sp>
        <p:nvSpPr>
          <p:cNvPr id="43203" name="exstream_shape5453"/>
          <p:cNvSpPr>
            <a:spLocks noChangeArrowheads="1"/>
          </p:cNvSpPr>
          <p:nvPr/>
        </p:nvSpPr>
        <p:spPr bwMode="auto">
          <a:xfrm>
            <a:off x="2428875" y="51720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$919.24</a:t>
            </a:r>
          </a:p>
        </p:txBody>
      </p:sp>
      <p:sp>
        <p:nvSpPr>
          <p:cNvPr id="43202" name="exstream_shape5454"/>
          <p:cNvSpPr>
            <a:spLocks noChangeArrowheads="1"/>
          </p:cNvSpPr>
          <p:nvPr/>
        </p:nvSpPr>
        <p:spPr bwMode="auto">
          <a:xfrm>
            <a:off x="3209925" y="517207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201" name="exstream_shape5455"/>
          <p:cNvSpPr>
            <a:spLocks noChangeArrowheads="1"/>
          </p:cNvSpPr>
          <p:nvPr/>
        </p:nvSpPr>
        <p:spPr bwMode="auto">
          <a:xfrm>
            <a:off x="3305175" y="51720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15.5%</a:t>
            </a:r>
          </a:p>
        </p:txBody>
      </p:sp>
      <p:sp>
        <p:nvSpPr>
          <p:cNvPr id="43200" name="exstream_shape5456"/>
          <p:cNvSpPr>
            <a:spLocks noChangeArrowheads="1"/>
          </p:cNvSpPr>
          <p:nvPr/>
        </p:nvSpPr>
        <p:spPr bwMode="auto">
          <a:xfrm>
            <a:off x="3914775" y="51720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$158.21</a:t>
            </a:r>
          </a:p>
        </p:txBody>
      </p:sp>
      <p:sp>
        <p:nvSpPr>
          <p:cNvPr id="43199" name="exstream_shape5457"/>
          <p:cNvSpPr>
            <a:spLocks noChangeArrowheads="1"/>
          </p:cNvSpPr>
          <p:nvPr/>
        </p:nvSpPr>
        <p:spPr bwMode="auto">
          <a:xfrm>
            <a:off x="4695825" y="51720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98" name="exstream_shape5458"/>
          <p:cNvSpPr>
            <a:spLocks noChangeArrowheads="1"/>
          </p:cNvSpPr>
          <p:nvPr/>
        </p:nvSpPr>
        <p:spPr bwMode="auto">
          <a:xfrm>
            <a:off x="4924425" y="517207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74.2</a:t>
            </a:r>
          </a:p>
        </p:txBody>
      </p:sp>
      <p:sp>
        <p:nvSpPr>
          <p:cNvPr id="43197" name="exstream_shape5459"/>
          <p:cNvSpPr>
            <a:spLocks noChangeArrowheads="1"/>
          </p:cNvSpPr>
          <p:nvPr/>
        </p:nvSpPr>
        <p:spPr bwMode="auto">
          <a:xfrm>
            <a:off x="5610225" y="51720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104.5</a:t>
            </a:r>
          </a:p>
        </p:txBody>
      </p:sp>
      <p:sp>
        <p:nvSpPr>
          <p:cNvPr id="43196" name="exstream_shape5460"/>
          <p:cNvSpPr>
            <a:spLocks noChangeArrowheads="1"/>
          </p:cNvSpPr>
          <p:nvPr/>
        </p:nvSpPr>
        <p:spPr bwMode="auto">
          <a:xfrm>
            <a:off x="6334125" y="51720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40.8%</a:t>
            </a:r>
          </a:p>
        </p:txBody>
      </p:sp>
      <p:sp>
        <p:nvSpPr>
          <p:cNvPr id="43195" name="exstream_shape5461"/>
          <p:cNvSpPr>
            <a:spLocks noChangeArrowheads="1"/>
          </p:cNvSpPr>
          <p:nvPr/>
        </p:nvSpPr>
        <p:spPr bwMode="auto">
          <a:xfrm>
            <a:off x="6943725" y="51720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94" name="exstream_shape5462"/>
          <p:cNvSpPr>
            <a:spLocks noChangeArrowheads="1"/>
          </p:cNvSpPr>
          <p:nvPr/>
        </p:nvSpPr>
        <p:spPr bwMode="auto">
          <a:xfrm>
            <a:off x="7172325" y="51720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$4,944</a:t>
            </a:r>
          </a:p>
        </p:txBody>
      </p:sp>
      <p:sp>
        <p:nvSpPr>
          <p:cNvPr id="43193" name="exstream_shape5463"/>
          <p:cNvSpPr>
            <a:spLocks noChangeArrowheads="1"/>
          </p:cNvSpPr>
          <p:nvPr/>
        </p:nvSpPr>
        <p:spPr bwMode="auto">
          <a:xfrm>
            <a:off x="7896225" y="51720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$8,800</a:t>
            </a:r>
          </a:p>
        </p:txBody>
      </p:sp>
      <p:sp>
        <p:nvSpPr>
          <p:cNvPr id="43192" name="exstream_shape5464"/>
          <p:cNvSpPr>
            <a:spLocks noChangeArrowheads="1"/>
          </p:cNvSpPr>
          <p:nvPr/>
        </p:nvSpPr>
        <p:spPr bwMode="auto">
          <a:xfrm>
            <a:off x="8620125" y="517207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78.0%</a:t>
            </a:r>
          </a:p>
        </p:txBody>
      </p:sp>
      <p:sp>
        <p:nvSpPr>
          <p:cNvPr id="43191" name="exstream_shape5465"/>
          <p:cNvSpPr>
            <a:spLocks noChangeArrowheads="1"/>
          </p:cNvSpPr>
          <p:nvPr/>
        </p:nvSpPr>
        <p:spPr bwMode="auto">
          <a:xfrm>
            <a:off x="571500" y="534352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Circulatory</a:t>
            </a:r>
          </a:p>
        </p:txBody>
      </p:sp>
      <p:sp>
        <p:nvSpPr>
          <p:cNvPr id="43190" name="exstream_shape5466"/>
          <p:cNvSpPr>
            <a:spLocks noChangeArrowheads="1"/>
          </p:cNvSpPr>
          <p:nvPr/>
        </p:nvSpPr>
        <p:spPr bwMode="auto">
          <a:xfrm>
            <a:off x="1647825" y="53435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$455.92</a:t>
            </a:r>
          </a:p>
        </p:txBody>
      </p:sp>
      <p:sp>
        <p:nvSpPr>
          <p:cNvPr id="43189" name="exstream_shape5467"/>
          <p:cNvSpPr>
            <a:spLocks noChangeArrowheads="1"/>
          </p:cNvSpPr>
          <p:nvPr/>
        </p:nvSpPr>
        <p:spPr bwMode="auto">
          <a:xfrm>
            <a:off x="2428875" y="53435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$342.87</a:t>
            </a:r>
          </a:p>
        </p:txBody>
      </p:sp>
      <p:sp>
        <p:nvSpPr>
          <p:cNvPr id="43188" name="exstream_shape5468"/>
          <p:cNvSpPr>
            <a:spLocks noChangeArrowheads="1"/>
          </p:cNvSpPr>
          <p:nvPr/>
        </p:nvSpPr>
        <p:spPr bwMode="auto">
          <a:xfrm>
            <a:off x="3209925" y="534352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87" name="exstream_shape5469"/>
          <p:cNvSpPr>
            <a:spLocks noChangeArrowheads="1"/>
          </p:cNvSpPr>
          <p:nvPr/>
        </p:nvSpPr>
        <p:spPr bwMode="auto">
          <a:xfrm>
            <a:off x="3305175" y="53435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a:t>
            </a:r>
          </a:p>
        </p:txBody>
      </p:sp>
      <p:sp>
        <p:nvSpPr>
          <p:cNvPr id="43186" name="exstream_shape5470"/>
          <p:cNvSpPr>
            <a:spLocks noChangeArrowheads="1"/>
          </p:cNvSpPr>
          <p:nvPr/>
        </p:nvSpPr>
        <p:spPr bwMode="auto">
          <a:xfrm>
            <a:off x="3914775" y="53435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$367.34</a:t>
            </a:r>
          </a:p>
        </p:txBody>
      </p:sp>
      <p:sp>
        <p:nvSpPr>
          <p:cNvPr id="43185" name="exstream_shape5471"/>
          <p:cNvSpPr>
            <a:spLocks noChangeArrowheads="1"/>
          </p:cNvSpPr>
          <p:nvPr/>
        </p:nvSpPr>
        <p:spPr bwMode="auto">
          <a:xfrm>
            <a:off x="4695825" y="53435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84" name="exstream_shape5472"/>
          <p:cNvSpPr>
            <a:spLocks noChangeArrowheads="1"/>
          </p:cNvSpPr>
          <p:nvPr/>
        </p:nvSpPr>
        <p:spPr bwMode="auto">
          <a:xfrm>
            <a:off x="4924425" y="534352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210.2</a:t>
            </a:r>
          </a:p>
        </p:txBody>
      </p:sp>
      <p:sp>
        <p:nvSpPr>
          <p:cNvPr id="43183" name="exstream_shape5473"/>
          <p:cNvSpPr>
            <a:spLocks noChangeArrowheads="1"/>
          </p:cNvSpPr>
          <p:nvPr/>
        </p:nvSpPr>
        <p:spPr bwMode="auto">
          <a:xfrm>
            <a:off x="5610225" y="53435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175.5</a:t>
            </a:r>
          </a:p>
        </p:txBody>
      </p:sp>
      <p:sp>
        <p:nvSpPr>
          <p:cNvPr id="43182" name="exstream_shape5474"/>
          <p:cNvSpPr>
            <a:spLocks noChangeArrowheads="1"/>
          </p:cNvSpPr>
          <p:nvPr/>
        </p:nvSpPr>
        <p:spPr bwMode="auto">
          <a:xfrm>
            <a:off x="6334125" y="53435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-16.5%</a:t>
            </a:r>
          </a:p>
        </p:txBody>
      </p:sp>
      <p:sp>
        <p:nvSpPr>
          <p:cNvPr id="43181" name="exstream_shape5475"/>
          <p:cNvSpPr>
            <a:spLocks noChangeArrowheads="1"/>
          </p:cNvSpPr>
          <p:nvPr/>
        </p:nvSpPr>
        <p:spPr bwMode="auto">
          <a:xfrm>
            <a:off x="6943725" y="53435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80" name="exstream_shape5476"/>
          <p:cNvSpPr>
            <a:spLocks noChangeArrowheads="1"/>
          </p:cNvSpPr>
          <p:nvPr/>
        </p:nvSpPr>
        <p:spPr bwMode="auto">
          <a:xfrm>
            <a:off x="7172325" y="53435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$2,169</a:t>
            </a:r>
          </a:p>
        </p:txBody>
      </p:sp>
      <p:sp>
        <p:nvSpPr>
          <p:cNvPr id="43179" name="exstream_shape5477"/>
          <p:cNvSpPr>
            <a:spLocks noChangeArrowheads="1"/>
          </p:cNvSpPr>
          <p:nvPr/>
        </p:nvSpPr>
        <p:spPr bwMode="auto">
          <a:xfrm>
            <a:off x="7896225" y="53435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$1,954</a:t>
            </a:r>
          </a:p>
        </p:txBody>
      </p:sp>
      <p:sp>
        <p:nvSpPr>
          <p:cNvPr id="43178" name="exstream_shape5478"/>
          <p:cNvSpPr>
            <a:spLocks noChangeArrowheads="1"/>
          </p:cNvSpPr>
          <p:nvPr/>
        </p:nvSpPr>
        <p:spPr bwMode="auto">
          <a:xfrm>
            <a:off x="8620125" y="534352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-9.9%</a:t>
            </a:r>
          </a:p>
        </p:txBody>
      </p:sp>
      <p:sp>
        <p:nvSpPr>
          <p:cNvPr id="43177" name="exstream_shape5479"/>
          <p:cNvSpPr>
            <a:spLocks noChangeArrowheads="1"/>
          </p:cNvSpPr>
          <p:nvPr/>
        </p:nvSpPr>
        <p:spPr bwMode="auto">
          <a:xfrm>
            <a:off x="571500" y="551497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Gastrointestinal</a:t>
            </a:r>
          </a:p>
        </p:txBody>
      </p:sp>
      <p:sp>
        <p:nvSpPr>
          <p:cNvPr id="43176" name="exstream_shape5480"/>
          <p:cNvSpPr>
            <a:spLocks noChangeArrowheads="1"/>
          </p:cNvSpPr>
          <p:nvPr/>
        </p:nvSpPr>
        <p:spPr bwMode="auto">
          <a:xfrm>
            <a:off x="1647825" y="55149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$315.89</a:t>
            </a:r>
          </a:p>
        </p:txBody>
      </p:sp>
      <p:sp>
        <p:nvSpPr>
          <p:cNvPr id="43175" name="exstream_shape5481"/>
          <p:cNvSpPr>
            <a:spLocks noChangeArrowheads="1"/>
          </p:cNvSpPr>
          <p:nvPr/>
        </p:nvSpPr>
        <p:spPr bwMode="auto">
          <a:xfrm>
            <a:off x="2428875" y="55149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$288.23</a:t>
            </a:r>
          </a:p>
        </p:txBody>
      </p:sp>
      <p:sp>
        <p:nvSpPr>
          <p:cNvPr id="43174" name="exstream_shape5482"/>
          <p:cNvSpPr>
            <a:spLocks noChangeArrowheads="1"/>
          </p:cNvSpPr>
          <p:nvPr/>
        </p:nvSpPr>
        <p:spPr bwMode="auto">
          <a:xfrm>
            <a:off x="3209925" y="551497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73" name="exstream_shape5483"/>
          <p:cNvSpPr>
            <a:spLocks noChangeArrowheads="1"/>
          </p:cNvSpPr>
          <p:nvPr/>
        </p:nvSpPr>
        <p:spPr bwMode="auto">
          <a:xfrm>
            <a:off x="3305175" y="55149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-0.8%</a:t>
            </a:r>
          </a:p>
        </p:txBody>
      </p:sp>
      <p:sp>
        <p:nvSpPr>
          <p:cNvPr id="43172" name="exstream_shape5484"/>
          <p:cNvSpPr>
            <a:spLocks noChangeArrowheads="1"/>
          </p:cNvSpPr>
          <p:nvPr/>
        </p:nvSpPr>
        <p:spPr bwMode="auto">
          <a:xfrm>
            <a:off x="3914775" y="55149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$337.40</a:t>
            </a:r>
          </a:p>
        </p:txBody>
      </p:sp>
      <p:sp>
        <p:nvSpPr>
          <p:cNvPr id="43171" name="exstream_shape5485"/>
          <p:cNvSpPr>
            <a:spLocks noChangeArrowheads="1"/>
          </p:cNvSpPr>
          <p:nvPr/>
        </p:nvSpPr>
        <p:spPr bwMode="auto">
          <a:xfrm>
            <a:off x="4695825" y="55149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70" name="exstream_shape5486"/>
          <p:cNvSpPr>
            <a:spLocks noChangeArrowheads="1"/>
          </p:cNvSpPr>
          <p:nvPr/>
        </p:nvSpPr>
        <p:spPr bwMode="auto">
          <a:xfrm>
            <a:off x="4924425" y="551497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111.3</a:t>
            </a:r>
          </a:p>
        </p:txBody>
      </p:sp>
      <p:sp>
        <p:nvSpPr>
          <p:cNvPr id="43169" name="exstream_shape5487"/>
          <p:cNvSpPr>
            <a:spLocks noChangeArrowheads="1"/>
          </p:cNvSpPr>
          <p:nvPr/>
        </p:nvSpPr>
        <p:spPr bwMode="auto">
          <a:xfrm>
            <a:off x="5610225" y="55149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146.2</a:t>
            </a:r>
          </a:p>
        </p:txBody>
      </p:sp>
      <p:sp>
        <p:nvSpPr>
          <p:cNvPr id="43168" name="exstream_shape5488"/>
          <p:cNvSpPr>
            <a:spLocks noChangeArrowheads="1"/>
          </p:cNvSpPr>
          <p:nvPr/>
        </p:nvSpPr>
        <p:spPr bwMode="auto">
          <a:xfrm>
            <a:off x="6334125" y="55149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31.4%</a:t>
            </a:r>
          </a:p>
        </p:txBody>
      </p:sp>
      <p:sp>
        <p:nvSpPr>
          <p:cNvPr id="43167" name="exstream_shape5489"/>
          <p:cNvSpPr>
            <a:spLocks noChangeArrowheads="1"/>
          </p:cNvSpPr>
          <p:nvPr/>
        </p:nvSpPr>
        <p:spPr bwMode="auto">
          <a:xfrm>
            <a:off x="6943725" y="55149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66" name="exstream_shape5490"/>
          <p:cNvSpPr>
            <a:spLocks noChangeArrowheads="1"/>
          </p:cNvSpPr>
          <p:nvPr/>
        </p:nvSpPr>
        <p:spPr bwMode="auto">
          <a:xfrm>
            <a:off x="7172325" y="55149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$2,839</a:t>
            </a:r>
          </a:p>
        </p:txBody>
      </p:sp>
      <p:sp>
        <p:nvSpPr>
          <p:cNvPr id="43165" name="exstream_shape5491"/>
          <p:cNvSpPr>
            <a:spLocks noChangeArrowheads="1"/>
          </p:cNvSpPr>
          <p:nvPr/>
        </p:nvSpPr>
        <p:spPr bwMode="auto">
          <a:xfrm>
            <a:off x="7896225" y="55149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$1,971</a:t>
            </a:r>
          </a:p>
        </p:txBody>
      </p:sp>
      <p:sp>
        <p:nvSpPr>
          <p:cNvPr id="43164" name="exstream_shape5492"/>
          <p:cNvSpPr>
            <a:spLocks noChangeArrowheads="1"/>
          </p:cNvSpPr>
          <p:nvPr/>
        </p:nvSpPr>
        <p:spPr bwMode="auto">
          <a:xfrm>
            <a:off x="8620125" y="551497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-30.6%</a:t>
            </a:r>
          </a:p>
        </p:txBody>
      </p:sp>
      <p:sp>
        <p:nvSpPr>
          <p:cNvPr id="43163" name="exstream_shape5493"/>
          <p:cNvSpPr>
            <a:spLocks noChangeArrowheads="1"/>
          </p:cNvSpPr>
          <p:nvPr/>
        </p:nvSpPr>
        <p:spPr bwMode="auto">
          <a:xfrm>
            <a:off x="571500" y="568642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Musculoskeletal</a:t>
            </a:r>
          </a:p>
        </p:txBody>
      </p:sp>
      <p:sp>
        <p:nvSpPr>
          <p:cNvPr id="43162" name="exstream_shape5494"/>
          <p:cNvSpPr>
            <a:spLocks noChangeArrowheads="1"/>
          </p:cNvSpPr>
          <p:nvPr/>
        </p:nvSpPr>
        <p:spPr bwMode="auto">
          <a:xfrm>
            <a:off x="1647825" y="56864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$583.59</a:t>
            </a:r>
          </a:p>
        </p:txBody>
      </p:sp>
      <p:sp>
        <p:nvSpPr>
          <p:cNvPr id="43161" name="exstream_shape5495"/>
          <p:cNvSpPr>
            <a:spLocks noChangeArrowheads="1"/>
          </p:cNvSpPr>
          <p:nvPr/>
        </p:nvSpPr>
        <p:spPr bwMode="auto">
          <a:xfrm>
            <a:off x="2428875" y="56864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$230.43</a:t>
            </a:r>
          </a:p>
        </p:txBody>
      </p:sp>
      <p:sp>
        <p:nvSpPr>
          <p:cNvPr id="43160" name="exstream_shape5496"/>
          <p:cNvSpPr>
            <a:spLocks noChangeArrowheads="1"/>
          </p:cNvSpPr>
          <p:nvPr/>
        </p:nvSpPr>
        <p:spPr bwMode="auto">
          <a:xfrm>
            <a:off x="3209925" y="568642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59" name="exstream_shape5497"/>
          <p:cNvSpPr>
            <a:spLocks noChangeArrowheads="1"/>
          </p:cNvSpPr>
          <p:nvPr/>
        </p:nvSpPr>
        <p:spPr bwMode="auto">
          <a:xfrm>
            <a:off x="3305175" y="56864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-9.9%</a:t>
            </a:r>
          </a:p>
        </p:txBody>
      </p:sp>
      <p:sp>
        <p:nvSpPr>
          <p:cNvPr id="43158" name="exstream_shape5498"/>
          <p:cNvSpPr>
            <a:spLocks noChangeArrowheads="1"/>
          </p:cNvSpPr>
          <p:nvPr/>
        </p:nvSpPr>
        <p:spPr bwMode="auto">
          <a:xfrm>
            <a:off x="3914775" y="56864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$729.18</a:t>
            </a:r>
          </a:p>
        </p:txBody>
      </p:sp>
      <p:sp>
        <p:nvSpPr>
          <p:cNvPr id="43157" name="exstream_shape5499"/>
          <p:cNvSpPr>
            <a:spLocks noChangeArrowheads="1"/>
          </p:cNvSpPr>
          <p:nvPr/>
        </p:nvSpPr>
        <p:spPr bwMode="auto">
          <a:xfrm>
            <a:off x="4695825" y="56864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56" name="exstream_shape5500"/>
          <p:cNvSpPr>
            <a:spLocks noChangeArrowheads="1"/>
          </p:cNvSpPr>
          <p:nvPr/>
        </p:nvSpPr>
        <p:spPr bwMode="auto">
          <a:xfrm>
            <a:off x="4924425" y="568642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272.0</a:t>
            </a:r>
          </a:p>
        </p:txBody>
      </p:sp>
      <p:sp>
        <p:nvSpPr>
          <p:cNvPr id="43155" name="exstream_shape5501"/>
          <p:cNvSpPr>
            <a:spLocks noChangeArrowheads="1"/>
          </p:cNvSpPr>
          <p:nvPr/>
        </p:nvSpPr>
        <p:spPr bwMode="auto">
          <a:xfrm>
            <a:off x="5610225" y="56864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250.7</a:t>
            </a:r>
          </a:p>
        </p:txBody>
      </p:sp>
      <p:sp>
        <p:nvSpPr>
          <p:cNvPr id="43154" name="exstream_shape5502"/>
          <p:cNvSpPr>
            <a:spLocks noChangeArrowheads="1"/>
          </p:cNvSpPr>
          <p:nvPr/>
        </p:nvSpPr>
        <p:spPr bwMode="auto">
          <a:xfrm>
            <a:off x="6334125" y="56864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-7.8%</a:t>
            </a:r>
          </a:p>
        </p:txBody>
      </p:sp>
      <p:sp>
        <p:nvSpPr>
          <p:cNvPr id="43153" name="exstream_shape5503"/>
          <p:cNvSpPr>
            <a:spLocks noChangeArrowheads="1"/>
          </p:cNvSpPr>
          <p:nvPr/>
        </p:nvSpPr>
        <p:spPr bwMode="auto">
          <a:xfrm>
            <a:off x="6943725" y="56864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52" name="exstream_shape5504"/>
          <p:cNvSpPr>
            <a:spLocks noChangeArrowheads="1"/>
          </p:cNvSpPr>
          <p:nvPr/>
        </p:nvSpPr>
        <p:spPr bwMode="auto">
          <a:xfrm>
            <a:off x="7172325" y="56864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$2,146</a:t>
            </a:r>
          </a:p>
        </p:txBody>
      </p:sp>
      <p:sp>
        <p:nvSpPr>
          <p:cNvPr id="43151" name="exstream_shape5505"/>
          <p:cNvSpPr>
            <a:spLocks noChangeArrowheads="1"/>
          </p:cNvSpPr>
          <p:nvPr/>
        </p:nvSpPr>
        <p:spPr bwMode="auto">
          <a:xfrm>
            <a:off x="7896225" y="56864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$919</a:t>
            </a:r>
          </a:p>
        </p:txBody>
      </p:sp>
      <p:sp>
        <p:nvSpPr>
          <p:cNvPr id="43150" name="exstream_shape5506"/>
          <p:cNvSpPr>
            <a:spLocks noChangeArrowheads="1"/>
          </p:cNvSpPr>
          <p:nvPr/>
        </p:nvSpPr>
        <p:spPr bwMode="auto">
          <a:xfrm>
            <a:off x="8620125" y="568642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-57.2%</a:t>
            </a:r>
          </a:p>
        </p:txBody>
      </p:sp>
      <p:sp>
        <p:nvSpPr>
          <p:cNvPr id="43149" name="exstream_shape5507"/>
          <p:cNvSpPr>
            <a:spLocks noChangeArrowheads="1"/>
          </p:cNvSpPr>
          <p:nvPr/>
        </p:nvSpPr>
        <p:spPr bwMode="auto">
          <a:xfrm>
            <a:off x="571500" y="585787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Gen Med Diag</a:t>
            </a:r>
          </a:p>
        </p:txBody>
      </p:sp>
      <p:sp>
        <p:nvSpPr>
          <p:cNvPr id="43148" name="exstream_shape5508"/>
          <p:cNvSpPr>
            <a:spLocks noChangeArrowheads="1"/>
          </p:cNvSpPr>
          <p:nvPr/>
        </p:nvSpPr>
        <p:spPr bwMode="auto">
          <a:xfrm>
            <a:off x="1647825" y="58578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$157.59</a:t>
            </a:r>
          </a:p>
        </p:txBody>
      </p:sp>
      <p:sp>
        <p:nvSpPr>
          <p:cNvPr id="43147" name="exstream_shape5509"/>
          <p:cNvSpPr>
            <a:spLocks noChangeArrowheads="1"/>
          </p:cNvSpPr>
          <p:nvPr/>
        </p:nvSpPr>
        <p:spPr bwMode="auto">
          <a:xfrm>
            <a:off x="2428875" y="58578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$220.44</a:t>
            </a:r>
          </a:p>
        </p:txBody>
      </p:sp>
      <p:sp>
        <p:nvSpPr>
          <p:cNvPr id="43146" name="exstream_shape5510"/>
          <p:cNvSpPr>
            <a:spLocks noChangeArrowheads="1"/>
          </p:cNvSpPr>
          <p:nvPr/>
        </p:nvSpPr>
        <p:spPr bwMode="auto">
          <a:xfrm>
            <a:off x="3209925" y="585787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45" name="exstream_shape5511"/>
          <p:cNvSpPr>
            <a:spLocks noChangeArrowheads="1"/>
          </p:cNvSpPr>
          <p:nvPr/>
        </p:nvSpPr>
        <p:spPr bwMode="auto">
          <a:xfrm>
            <a:off x="3305175" y="58578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a:t>
            </a:r>
          </a:p>
        </p:txBody>
      </p:sp>
      <p:sp>
        <p:nvSpPr>
          <p:cNvPr id="43144" name="exstream_shape5512"/>
          <p:cNvSpPr>
            <a:spLocks noChangeArrowheads="1"/>
          </p:cNvSpPr>
          <p:nvPr/>
        </p:nvSpPr>
        <p:spPr bwMode="auto">
          <a:xfrm>
            <a:off x="3914775" y="58578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$184.57</a:t>
            </a:r>
          </a:p>
        </p:txBody>
      </p:sp>
      <p:sp>
        <p:nvSpPr>
          <p:cNvPr id="43143" name="exstream_shape5513"/>
          <p:cNvSpPr>
            <a:spLocks noChangeArrowheads="1"/>
          </p:cNvSpPr>
          <p:nvPr/>
        </p:nvSpPr>
        <p:spPr bwMode="auto">
          <a:xfrm>
            <a:off x="4695825" y="58578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42" name="exstream_shape5514"/>
          <p:cNvSpPr>
            <a:spLocks noChangeArrowheads="1"/>
          </p:cNvSpPr>
          <p:nvPr/>
        </p:nvSpPr>
        <p:spPr bwMode="auto">
          <a:xfrm>
            <a:off x="4924425" y="585787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527.5</a:t>
            </a:r>
          </a:p>
        </p:txBody>
      </p:sp>
      <p:sp>
        <p:nvSpPr>
          <p:cNvPr id="43141" name="exstream_shape5515"/>
          <p:cNvSpPr>
            <a:spLocks noChangeArrowheads="1"/>
          </p:cNvSpPr>
          <p:nvPr/>
        </p:nvSpPr>
        <p:spPr bwMode="auto">
          <a:xfrm>
            <a:off x="5610225" y="58578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501.4</a:t>
            </a:r>
          </a:p>
        </p:txBody>
      </p:sp>
      <p:sp>
        <p:nvSpPr>
          <p:cNvPr id="43140" name="exstream_shape5516"/>
          <p:cNvSpPr>
            <a:spLocks noChangeArrowheads="1"/>
          </p:cNvSpPr>
          <p:nvPr/>
        </p:nvSpPr>
        <p:spPr bwMode="auto">
          <a:xfrm>
            <a:off x="6334125" y="58578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a:t>
            </a:r>
          </a:p>
        </p:txBody>
      </p:sp>
      <p:sp>
        <p:nvSpPr>
          <p:cNvPr id="43139" name="exstream_shape5517"/>
          <p:cNvSpPr>
            <a:spLocks noChangeArrowheads="1"/>
          </p:cNvSpPr>
          <p:nvPr/>
        </p:nvSpPr>
        <p:spPr bwMode="auto">
          <a:xfrm>
            <a:off x="6943725" y="58578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38" name="exstream_shape5518"/>
          <p:cNvSpPr>
            <a:spLocks noChangeArrowheads="1"/>
          </p:cNvSpPr>
          <p:nvPr/>
        </p:nvSpPr>
        <p:spPr bwMode="auto">
          <a:xfrm>
            <a:off x="7172325" y="58578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$299</a:t>
            </a:r>
          </a:p>
        </p:txBody>
      </p:sp>
      <p:sp>
        <p:nvSpPr>
          <p:cNvPr id="43137" name="exstream_shape5519"/>
          <p:cNvSpPr>
            <a:spLocks noChangeArrowheads="1"/>
          </p:cNvSpPr>
          <p:nvPr/>
        </p:nvSpPr>
        <p:spPr bwMode="auto">
          <a:xfrm>
            <a:off x="7896225" y="58578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$440</a:t>
            </a:r>
          </a:p>
        </p:txBody>
      </p:sp>
      <p:sp>
        <p:nvSpPr>
          <p:cNvPr id="43136" name="exstream_shape5520"/>
          <p:cNvSpPr>
            <a:spLocks noChangeArrowheads="1"/>
          </p:cNvSpPr>
          <p:nvPr/>
        </p:nvSpPr>
        <p:spPr bwMode="auto">
          <a:xfrm>
            <a:off x="8620125" y="585787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47.2%</a:t>
            </a:r>
          </a:p>
        </p:txBody>
      </p:sp>
      <p:sp>
        <p:nvSpPr>
          <p:cNvPr id="43135" name="exstream_shape5521"/>
          <p:cNvSpPr>
            <a:spLocks noChangeArrowheads="1"/>
          </p:cNvSpPr>
          <p:nvPr/>
        </p:nvSpPr>
        <p:spPr bwMode="auto">
          <a:xfrm>
            <a:off x="571500" y="602932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Reproductive</a:t>
            </a:r>
          </a:p>
        </p:txBody>
      </p:sp>
      <p:sp>
        <p:nvSpPr>
          <p:cNvPr id="43134" name="exstream_shape5522"/>
          <p:cNvSpPr>
            <a:spLocks noChangeArrowheads="1"/>
          </p:cNvSpPr>
          <p:nvPr/>
        </p:nvSpPr>
        <p:spPr bwMode="auto">
          <a:xfrm>
            <a:off x="1647825" y="60293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$64.11</a:t>
            </a:r>
          </a:p>
        </p:txBody>
      </p:sp>
      <p:sp>
        <p:nvSpPr>
          <p:cNvPr id="43133" name="exstream_shape5523"/>
          <p:cNvSpPr>
            <a:spLocks noChangeArrowheads="1"/>
          </p:cNvSpPr>
          <p:nvPr/>
        </p:nvSpPr>
        <p:spPr bwMode="auto">
          <a:xfrm>
            <a:off x="2428875" y="60293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$173.10</a:t>
            </a:r>
          </a:p>
        </p:txBody>
      </p:sp>
      <p:sp>
        <p:nvSpPr>
          <p:cNvPr id="43132" name="exstream_shape5524"/>
          <p:cNvSpPr>
            <a:spLocks noChangeArrowheads="1"/>
          </p:cNvSpPr>
          <p:nvPr/>
        </p:nvSpPr>
        <p:spPr bwMode="auto">
          <a:xfrm>
            <a:off x="3209925" y="602932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31" name="exstream_shape5525"/>
          <p:cNvSpPr>
            <a:spLocks noChangeArrowheads="1"/>
          </p:cNvSpPr>
          <p:nvPr/>
        </p:nvSpPr>
        <p:spPr bwMode="auto">
          <a:xfrm>
            <a:off x="3305175" y="60293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a:t>
            </a:r>
          </a:p>
        </p:txBody>
      </p:sp>
      <p:sp>
        <p:nvSpPr>
          <p:cNvPr id="43130" name="exstream_shape5526"/>
          <p:cNvSpPr>
            <a:spLocks noChangeArrowheads="1"/>
          </p:cNvSpPr>
          <p:nvPr/>
        </p:nvSpPr>
        <p:spPr bwMode="auto">
          <a:xfrm>
            <a:off x="3914775" y="60293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$158.47</a:t>
            </a:r>
          </a:p>
        </p:txBody>
      </p:sp>
      <p:sp>
        <p:nvSpPr>
          <p:cNvPr id="43129" name="exstream_shape5527"/>
          <p:cNvSpPr>
            <a:spLocks noChangeArrowheads="1"/>
          </p:cNvSpPr>
          <p:nvPr/>
        </p:nvSpPr>
        <p:spPr bwMode="auto">
          <a:xfrm>
            <a:off x="4695825" y="60293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28" name="exstream_shape5528"/>
          <p:cNvSpPr>
            <a:spLocks noChangeArrowheads="1"/>
          </p:cNvSpPr>
          <p:nvPr/>
        </p:nvSpPr>
        <p:spPr bwMode="auto">
          <a:xfrm>
            <a:off x="4924425" y="602932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197.8</a:t>
            </a:r>
          </a:p>
        </p:txBody>
      </p:sp>
      <p:sp>
        <p:nvSpPr>
          <p:cNvPr id="43127" name="exstream_shape5529"/>
          <p:cNvSpPr>
            <a:spLocks noChangeArrowheads="1"/>
          </p:cNvSpPr>
          <p:nvPr/>
        </p:nvSpPr>
        <p:spPr bwMode="auto">
          <a:xfrm>
            <a:off x="5610225" y="60293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192.2</a:t>
            </a:r>
          </a:p>
        </p:txBody>
      </p:sp>
      <p:sp>
        <p:nvSpPr>
          <p:cNvPr id="43126" name="exstream_shape5530"/>
          <p:cNvSpPr>
            <a:spLocks noChangeArrowheads="1"/>
          </p:cNvSpPr>
          <p:nvPr/>
        </p:nvSpPr>
        <p:spPr bwMode="auto">
          <a:xfrm>
            <a:off x="6334125" y="60293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a:t>
            </a:r>
          </a:p>
        </p:txBody>
      </p:sp>
      <p:sp>
        <p:nvSpPr>
          <p:cNvPr id="43125" name="exstream_shape5531"/>
          <p:cNvSpPr>
            <a:spLocks noChangeArrowheads="1"/>
          </p:cNvSpPr>
          <p:nvPr/>
        </p:nvSpPr>
        <p:spPr bwMode="auto">
          <a:xfrm>
            <a:off x="6943725" y="60293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24" name="exstream_shape5532"/>
          <p:cNvSpPr>
            <a:spLocks noChangeArrowheads="1"/>
          </p:cNvSpPr>
          <p:nvPr/>
        </p:nvSpPr>
        <p:spPr bwMode="auto">
          <a:xfrm>
            <a:off x="7172325" y="60293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$324</a:t>
            </a:r>
          </a:p>
        </p:txBody>
      </p:sp>
      <p:sp>
        <p:nvSpPr>
          <p:cNvPr id="43123" name="exstream_shape5533"/>
          <p:cNvSpPr>
            <a:spLocks noChangeArrowheads="1"/>
          </p:cNvSpPr>
          <p:nvPr/>
        </p:nvSpPr>
        <p:spPr bwMode="auto">
          <a:xfrm>
            <a:off x="7896225" y="60293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$901</a:t>
            </a:r>
          </a:p>
        </p:txBody>
      </p:sp>
      <p:sp>
        <p:nvSpPr>
          <p:cNvPr id="43122" name="exstream_shape5534"/>
          <p:cNvSpPr>
            <a:spLocks noChangeArrowheads="1"/>
          </p:cNvSpPr>
          <p:nvPr/>
        </p:nvSpPr>
        <p:spPr bwMode="auto">
          <a:xfrm>
            <a:off x="8620125" y="602932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177.9%</a:t>
            </a:r>
          </a:p>
        </p:txBody>
      </p:sp>
      <p:sp>
        <p:nvSpPr>
          <p:cNvPr id="43121" name="exstream_shape5535"/>
          <p:cNvSpPr>
            <a:spLocks noChangeArrowheads="1"/>
          </p:cNvSpPr>
          <p:nvPr/>
        </p:nvSpPr>
        <p:spPr bwMode="auto">
          <a:xfrm>
            <a:off x="571500" y="620077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Neurological</a:t>
            </a:r>
          </a:p>
        </p:txBody>
      </p:sp>
      <p:sp>
        <p:nvSpPr>
          <p:cNvPr id="43120" name="exstream_shape5536"/>
          <p:cNvSpPr>
            <a:spLocks noChangeArrowheads="1"/>
          </p:cNvSpPr>
          <p:nvPr/>
        </p:nvSpPr>
        <p:spPr bwMode="auto">
          <a:xfrm>
            <a:off x="1647825" y="62007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$67.20</a:t>
            </a:r>
          </a:p>
        </p:txBody>
      </p:sp>
      <p:sp>
        <p:nvSpPr>
          <p:cNvPr id="43119" name="exstream_shape5537"/>
          <p:cNvSpPr>
            <a:spLocks noChangeArrowheads="1"/>
          </p:cNvSpPr>
          <p:nvPr/>
        </p:nvSpPr>
        <p:spPr bwMode="auto">
          <a:xfrm>
            <a:off x="2428875" y="62007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$170.85</a:t>
            </a:r>
          </a:p>
        </p:txBody>
      </p:sp>
      <p:sp>
        <p:nvSpPr>
          <p:cNvPr id="43118" name="exstream_shape5538"/>
          <p:cNvSpPr>
            <a:spLocks noChangeArrowheads="1"/>
          </p:cNvSpPr>
          <p:nvPr/>
        </p:nvSpPr>
        <p:spPr bwMode="auto">
          <a:xfrm>
            <a:off x="3209925" y="620077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17" name="exstream_shape5539"/>
          <p:cNvSpPr>
            <a:spLocks noChangeArrowheads="1"/>
          </p:cNvSpPr>
          <p:nvPr/>
        </p:nvSpPr>
        <p:spPr bwMode="auto">
          <a:xfrm>
            <a:off x="3305175" y="62007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a:t>
            </a:r>
          </a:p>
        </p:txBody>
      </p:sp>
      <p:sp>
        <p:nvSpPr>
          <p:cNvPr id="43116" name="exstream_shape5540"/>
          <p:cNvSpPr>
            <a:spLocks noChangeArrowheads="1"/>
          </p:cNvSpPr>
          <p:nvPr/>
        </p:nvSpPr>
        <p:spPr bwMode="auto">
          <a:xfrm>
            <a:off x="3914775" y="62007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$228.83</a:t>
            </a:r>
          </a:p>
        </p:txBody>
      </p:sp>
      <p:sp>
        <p:nvSpPr>
          <p:cNvPr id="43115" name="exstream_shape5541"/>
          <p:cNvSpPr>
            <a:spLocks noChangeArrowheads="1"/>
          </p:cNvSpPr>
          <p:nvPr/>
        </p:nvSpPr>
        <p:spPr bwMode="auto">
          <a:xfrm>
            <a:off x="4695825" y="62007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14" name="exstream_shape5542"/>
          <p:cNvSpPr>
            <a:spLocks noChangeArrowheads="1"/>
          </p:cNvSpPr>
          <p:nvPr/>
        </p:nvSpPr>
        <p:spPr bwMode="auto">
          <a:xfrm>
            <a:off x="4924425" y="620077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86.5</a:t>
            </a:r>
          </a:p>
        </p:txBody>
      </p:sp>
      <p:sp>
        <p:nvSpPr>
          <p:cNvPr id="43113" name="exstream_shape5543"/>
          <p:cNvSpPr>
            <a:spLocks noChangeArrowheads="1"/>
          </p:cNvSpPr>
          <p:nvPr/>
        </p:nvSpPr>
        <p:spPr bwMode="auto">
          <a:xfrm>
            <a:off x="5610225" y="62007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79.4</a:t>
            </a:r>
          </a:p>
        </p:txBody>
      </p:sp>
      <p:sp>
        <p:nvSpPr>
          <p:cNvPr id="43112" name="exstream_shape5544"/>
          <p:cNvSpPr>
            <a:spLocks noChangeArrowheads="1"/>
          </p:cNvSpPr>
          <p:nvPr/>
        </p:nvSpPr>
        <p:spPr bwMode="auto">
          <a:xfrm>
            <a:off x="6334125" y="62007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-8.3%</a:t>
            </a:r>
          </a:p>
        </p:txBody>
      </p:sp>
      <p:sp>
        <p:nvSpPr>
          <p:cNvPr id="43111" name="exstream_shape5545"/>
          <p:cNvSpPr>
            <a:spLocks noChangeArrowheads="1"/>
          </p:cNvSpPr>
          <p:nvPr/>
        </p:nvSpPr>
        <p:spPr bwMode="auto">
          <a:xfrm>
            <a:off x="6943725" y="62007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10" name="exstream_shape5546"/>
          <p:cNvSpPr>
            <a:spLocks noChangeArrowheads="1"/>
          </p:cNvSpPr>
          <p:nvPr/>
        </p:nvSpPr>
        <p:spPr bwMode="auto">
          <a:xfrm>
            <a:off x="7172325" y="62007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$776</a:t>
            </a:r>
          </a:p>
        </p:txBody>
      </p:sp>
      <p:sp>
        <p:nvSpPr>
          <p:cNvPr id="43109" name="exstream_shape5547"/>
          <p:cNvSpPr>
            <a:spLocks noChangeArrowheads="1"/>
          </p:cNvSpPr>
          <p:nvPr/>
        </p:nvSpPr>
        <p:spPr bwMode="auto">
          <a:xfrm>
            <a:off x="7896225" y="62007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$2,152</a:t>
            </a:r>
          </a:p>
        </p:txBody>
      </p:sp>
      <p:sp>
        <p:nvSpPr>
          <p:cNvPr id="43108" name="exstream_shape5548"/>
          <p:cNvSpPr>
            <a:spLocks noChangeArrowheads="1"/>
          </p:cNvSpPr>
          <p:nvPr/>
        </p:nvSpPr>
        <p:spPr bwMode="auto">
          <a:xfrm>
            <a:off x="8620125" y="620077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177.2%</a:t>
            </a:r>
          </a:p>
        </p:txBody>
      </p:sp>
      <p:sp>
        <p:nvSpPr>
          <p:cNvPr id="43107" name="exstream_shape5549"/>
          <p:cNvSpPr>
            <a:spLocks noChangeArrowheads="1"/>
          </p:cNvSpPr>
          <p:nvPr/>
        </p:nvSpPr>
        <p:spPr bwMode="auto">
          <a:xfrm>
            <a:off x="571500" y="637222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Neoplasms</a:t>
            </a:r>
          </a:p>
        </p:txBody>
      </p:sp>
      <p:sp>
        <p:nvSpPr>
          <p:cNvPr id="43106" name="exstream_shape5550"/>
          <p:cNvSpPr>
            <a:spLocks noChangeArrowheads="1"/>
          </p:cNvSpPr>
          <p:nvPr/>
        </p:nvSpPr>
        <p:spPr bwMode="auto">
          <a:xfrm>
            <a:off x="1647825" y="63722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$725.21</a:t>
            </a:r>
          </a:p>
        </p:txBody>
      </p:sp>
      <p:sp>
        <p:nvSpPr>
          <p:cNvPr id="43105" name="exstream_shape5551"/>
          <p:cNvSpPr>
            <a:spLocks noChangeArrowheads="1"/>
          </p:cNvSpPr>
          <p:nvPr/>
        </p:nvSpPr>
        <p:spPr bwMode="auto">
          <a:xfrm>
            <a:off x="2428875" y="63722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$168.38</a:t>
            </a:r>
          </a:p>
        </p:txBody>
      </p:sp>
      <p:sp>
        <p:nvSpPr>
          <p:cNvPr id="43104" name="exstream_shape5552"/>
          <p:cNvSpPr>
            <a:spLocks noChangeArrowheads="1"/>
          </p:cNvSpPr>
          <p:nvPr/>
        </p:nvSpPr>
        <p:spPr bwMode="auto">
          <a:xfrm>
            <a:off x="3209925" y="637222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03" name="exstream_shape5553"/>
          <p:cNvSpPr>
            <a:spLocks noChangeArrowheads="1"/>
          </p:cNvSpPr>
          <p:nvPr/>
        </p:nvSpPr>
        <p:spPr bwMode="auto">
          <a:xfrm>
            <a:off x="3305175" y="63722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-15.6%</a:t>
            </a:r>
          </a:p>
        </p:txBody>
      </p:sp>
      <p:sp>
        <p:nvSpPr>
          <p:cNvPr id="43102" name="exstream_shape5554"/>
          <p:cNvSpPr>
            <a:spLocks noChangeArrowheads="1"/>
          </p:cNvSpPr>
          <p:nvPr/>
        </p:nvSpPr>
        <p:spPr bwMode="auto">
          <a:xfrm>
            <a:off x="3914775" y="63722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$516.74</a:t>
            </a:r>
          </a:p>
        </p:txBody>
      </p:sp>
      <p:sp>
        <p:nvSpPr>
          <p:cNvPr id="43101" name="exstream_shape5555"/>
          <p:cNvSpPr>
            <a:spLocks noChangeArrowheads="1"/>
          </p:cNvSpPr>
          <p:nvPr/>
        </p:nvSpPr>
        <p:spPr bwMode="auto">
          <a:xfrm>
            <a:off x="4695825" y="63722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100" name="exstream_shape5556"/>
          <p:cNvSpPr>
            <a:spLocks noChangeArrowheads="1"/>
          </p:cNvSpPr>
          <p:nvPr/>
        </p:nvSpPr>
        <p:spPr bwMode="auto">
          <a:xfrm>
            <a:off x="4924425" y="637222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193.7</a:t>
            </a:r>
          </a:p>
        </p:txBody>
      </p:sp>
      <p:sp>
        <p:nvSpPr>
          <p:cNvPr id="43099" name="exstream_shape5557"/>
          <p:cNvSpPr>
            <a:spLocks noChangeArrowheads="1"/>
          </p:cNvSpPr>
          <p:nvPr/>
        </p:nvSpPr>
        <p:spPr bwMode="auto">
          <a:xfrm>
            <a:off x="5610225" y="63722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217.3</a:t>
            </a:r>
          </a:p>
        </p:txBody>
      </p:sp>
      <p:sp>
        <p:nvSpPr>
          <p:cNvPr id="43098" name="exstream_shape5558"/>
          <p:cNvSpPr>
            <a:spLocks noChangeArrowheads="1"/>
          </p:cNvSpPr>
          <p:nvPr/>
        </p:nvSpPr>
        <p:spPr bwMode="auto">
          <a:xfrm>
            <a:off x="6334125" y="63722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12.2%</a:t>
            </a:r>
          </a:p>
        </p:txBody>
      </p:sp>
      <p:sp>
        <p:nvSpPr>
          <p:cNvPr id="43097" name="exstream_shape5559"/>
          <p:cNvSpPr>
            <a:spLocks noChangeArrowheads="1"/>
          </p:cNvSpPr>
          <p:nvPr/>
        </p:nvSpPr>
        <p:spPr bwMode="auto">
          <a:xfrm>
            <a:off x="6943725" y="63722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96" name="exstream_shape5560"/>
          <p:cNvSpPr>
            <a:spLocks noChangeArrowheads="1"/>
          </p:cNvSpPr>
          <p:nvPr/>
        </p:nvSpPr>
        <p:spPr bwMode="auto">
          <a:xfrm>
            <a:off x="7172325" y="63722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$3,744</a:t>
            </a:r>
          </a:p>
        </p:txBody>
      </p:sp>
      <p:sp>
        <p:nvSpPr>
          <p:cNvPr id="43095" name="exstream_shape5561"/>
          <p:cNvSpPr>
            <a:spLocks noChangeArrowheads="1"/>
          </p:cNvSpPr>
          <p:nvPr/>
        </p:nvSpPr>
        <p:spPr bwMode="auto">
          <a:xfrm>
            <a:off x="7896225" y="63722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$775</a:t>
            </a:r>
          </a:p>
        </p:txBody>
      </p:sp>
      <p:sp>
        <p:nvSpPr>
          <p:cNvPr id="43094" name="exstream_shape5562"/>
          <p:cNvSpPr>
            <a:spLocks noChangeArrowheads="1"/>
          </p:cNvSpPr>
          <p:nvPr/>
        </p:nvSpPr>
        <p:spPr bwMode="auto">
          <a:xfrm>
            <a:off x="8620125" y="637222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-79.3%</a:t>
            </a:r>
          </a:p>
        </p:txBody>
      </p:sp>
      <p:sp>
        <p:nvSpPr>
          <p:cNvPr id="43093" name="exstream_shape5563"/>
          <p:cNvSpPr>
            <a:spLocks noChangeArrowheads="1"/>
          </p:cNvSpPr>
          <p:nvPr/>
        </p:nvSpPr>
        <p:spPr bwMode="auto">
          <a:xfrm>
            <a:off x="571500" y="654367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Ear,Nose,Throat</a:t>
            </a:r>
          </a:p>
        </p:txBody>
      </p:sp>
      <p:sp>
        <p:nvSpPr>
          <p:cNvPr id="43092" name="exstream_shape5564"/>
          <p:cNvSpPr>
            <a:spLocks noChangeArrowheads="1"/>
          </p:cNvSpPr>
          <p:nvPr/>
        </p:nvSpPr>
        <p:spPr bwMode="auto">
          <a:xfrm>
            <a:off x="1647825" y="65436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$111.76</a:t>
            </a:r>
          </a:p>
        </p:txBody>
      </p:sp>
      <p:sp>
        <p:nvSpPr>
          <p:cNvPr id="43091" name="exstream_shape5565"/>
          <p:cNvSpPr>
            <a:spLocks noChangeArrowheads="1"/>
          </p:cNvSpPr>
          <p:nvPr/>
        </p:nvSpPr>
        <p:spPr bwMode="auto">
          <a:xfrm>
            <a:off x="2428875" y="65436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$153.82</a:t>
            </a:r>
          </a:p>
        </p:txBody>
      </p:sp>
      <p:sp>
        <p:nvSpPr>
          <p:cNvPr id="43090" name="exstream_shape5566"/>
          <p:cNvSpPr>
            <a:spLocks noChangeArrowheads="1"/>
          </p:cNvSpPr>
          <p:nvPr/>
        </p:nvSpPr>
        <p:spPr bwMode="auto">
          <a:xfrm>
            <a:off x="3209925" y="654367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89" name="exstream_shape5567"/>
          <p:cNvSpPr>
            <a:spLocks noChangeArrowheads="1"/>
          </p:cNvSpPr>
          <p:nvPr/>
        </p:nvSpPr>
        <p:spPr bwMode="auto">
          <a:xfrm>
            <a:off x="3305175" y="65436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a:t>
            </a:r>
          </a:p>
        </p:txBody>
      </p:sp>
      <p:sp>
        <p:nvSpPr>
          <p:cNvPr id="43088" name="exstream_shape5568"/>
          <p:cNvSpPr>
            <a:spLocks noChangeArrowheads="1"/>
          </p:cNvSpPr>
          <p:nvPr/>
        </p:nvSpPr>
        <p:spPr bwMode="auto">
          <a:xfrm>
            <a:off x="3914775" y="65436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$150.16</a:t>
            </a:r>
          </a:p>
        </p:txBody>
      </p:sp>
      <p:sp>
        <p:nvSpPr>
          <p:cNvPr id="43087" name="exstream_shape5569"/>
          <p:cNvSpPr>
            <a:spLocks noChangeArrowheads="1"/>
          </p:cNvSpPr>
          <p:nvPr/>
        </p:nvSpPr>
        <p:spPr bwMode="auto">
          <a:xfrm>
            <a:off x="4695825" y="65436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86" name="exstream_shape5570"/>
          <p:cNvSpPr>
            <a:spLocks noChangeArrowheads="1"/>
          </p:cNvSpPr>
          <p:nvPr/>
        </p:nvSpPr>
        <p:spPr bwMode="auto">
          <a:xfrm>
            <a:off x="4924425" y="654367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296.7</a:t>
            </a:r>
          </a:p>
        </p:txBody>
      </p:sp>
      <p:sp>
        <p:nvSpPr>
          <p:cNvPr id="43085" name="exstream_shape5571"/>
          <p:cNvSpPr>
            <a:spLocks noChangeArrowheads="1"/>
          </p:cNvSpPr>
          <p:nvPr/>
        </p:nvSpPr>
        <p:spPr bwMode="auto">
          <a:xfrm>
            <a:off x="5610225" y="65436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355.2</a:t>
            </a:r>
          </a:p>
        </p:txBody>
      </p:sp>
      <p:sp>
        <p:nvSpPr>
          <p:cNvPr id="43084" name="exstream_shape5572"/>
          <p:cNvSpPr>
            <a:spLocks noChangeArrowheads="1"/>
          </p:cNvSpPr>
          <p:nvPr/>
        </p:nvSpPr>
        <p:spPr bwMode="auto">
          <a:xfrm>
            <a:off x="6334125" y="65436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19.7%</a:t>
            </a:r>
          </a:p>
        </p:txBody>
      </p:sp>
      <p:sp>
        <p:nvSpPr>
          <p:cNvPr id="43083" name="exstream_shape5573"/>
          <p:cNvSpPr>
            <a:spLocks noChangeArrowheads="1"/>
          </p:cNvSpPr>
          <p:nvPr/>
        </p:nvSpPr>
        <p:spPr bwMode="auto">
          <a:xfrm>
            <a:off x="6943725" y="65436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82" name="exstream_shape5574"/>
          <p:cNvSpPr>
            <a:spLocks noChangeArrowheads="1"/>
          </p:cNvSpPr>
          <p:nvPr/>
        </p:nvSpPr>
        <p:spPr bwMode="auto">
          <a:xfrm>
            <a:off x="7172325" y="65436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$377</a:t>
            </a:r>
          </a:p>
        </p:txBody>
      </p:sp>
      <p:sp>
        <p:nvSpPr>
          <p:cNvPr id="43081" name="exstream_shape5575"/>
          <p:cNvSpPr>
            <a:spLocks noChangeArrowheads="1"/>
          </p:cNvSpPr>
          <p:nvPr/>
        </p:nvSpPr>
        <p:spPr bwMode="auto">
          <a:xfrm>
            <a:off x="7896225" y="65436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$433</a:t>
            </a:r>
          </a:p>
        </p:txBody>
      </p:sp>
      <p:sp>
        <p:nvSpPr>
          <p:cNvPr id="43080" name="exstream_shape5576"/>
          <p:cNvSpPr>
            <a:spLocks noChangeArrowheads="1"/>
          </p:cNvSpPr>
          <p:nvPr/>
        </p:nvSpPr>
        <p:spPr bwMode="auto">
          <a:xfrm>
            <a:off x="8620125" y="654367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15.0%</a:t>
            </a:r>
          </a:p>
        </p:txBody>
      </p:sp>
      <p:sp>
        <p:nvSpPr>
          <p:cNvPr id="43079" name="exstream_shape5577"/>
          <p:cNvSpPr>
            <a:spLocks noChangeArrowheads="1"/>
          </p:cNvSpPr>
          <p:nvPr/>
        </p:nvSpPr>
        <p:spPr bwMode="auto">
          <a:xfrm>
            <a:off x="571500" y="671512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End/Nutr/Metab</a:t>
            </a:r>
          </a:p>
        </p:txBody>
      </p:sp>
      <p:sp>
        <p:nvSpPr>
          <p:cNvPr id="43078" name="exstream_shape5578"/>
          <p:cNvSpPr>
            <a:spLocks noChangeArrowheads="1"/>
          </p:cNvSpPr>
          <p:nvPr/>
        </p:nvSpPr>
        <p:spPr bwMode="auto">
          <a:xfrm>
            <a:off x="1647825" y="67151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$227.20</a:t>
            </a:r>
          </a:p>
        </p:txBody>
      </p:sp>
      <p:sp>
        <p:nvSpPr>
          <p:cNvPr id="43077" name="exstream_shape5579"/>
          <p:cNvSpPr>
            <a:spLocks noChangeArrowheads="1"/>
          </p:cNvSpPr>
          <p:nvPr/>
        </p:nvSpPr>
        <p:spPr bwMode="auto">
          <a:xfrm>
            <a:off x="2428875" y="67151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$142.04</a:t>
            </a:r>
          </a:p>
        </p:txBody>
      </p:sp>
      <p:sp>
        <p:nvSpPr>
          <p:cNvPr id="43076" name="exstream_shape5580"/>
          <p:cNvSpPr>
            <a:spLocks noChangeArrowheads="1"/>
          </p:cNvSpPr>
          <p:nvPr/>
        </p:nvSpPr>
        <p:spPr bwMode="auto">
          <a:xfrm>
            <a:off x="3209925" y="671512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75" name="exstream_shape5581"/>
          <p:cNvSpPr>
            <a:spLocks noChangeArrowheads="1"/>
          </p:cNvSpPr>
          <p:nvPr/>
        </p:nvSpPr>
        <p:spPr bwMode="auto">
          <a:xfrm>
            <a:off x="3305175" y="67151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a:t>
            </a:r>
          </a:p>
        </p:txBody>
      </p:sp>
      <p:sp>
        <p:nvSpPr>
          <p:cNvPr id="43074" name="exstream_shape5582"/>
          <p:cNvSpPr>
            <a:spLocks noChangeArrowheads="1"/>
          </p:cNvSpPr>
          <p:nvPr/>
        </p:nvSpPr>
        <p:spPr bwMode="auto">
          <a:xfrm>
            <a:off x="3914775" y="671512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$146.76</a:t>
            </a:r>
          </a:p>
        </p:txBody>
      </p:sp>
      <p:sp>
        <p:nvSpPr>
          <p:cNvPr id="43073" name="exstream_shape5583"/>
          <p:cNvSpPr>
            <a:spLocks noChangeArrowheads="1"/>
          </p:cNvSpPr>
          <p:nvPr/>
        </p:nvSpPr>
        <p:spPr bwMode="auto">
          <a:xfrm>
            <a:off x="4695825" y="67151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72" name="exstream_shape5584"/>
          <p:cNvSpPr>
            <a:spLocks noChangeArrowheads="1"/>
          </p:cNvSpPr>
          <p:nvPr/>
        </p:nvSpPr>
        <p:spPr bwMode="auto">
          <a:xfrm>
            <a:off x="4924425" y="671512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243.1</a:t>
            </a:r>
          </a:p>
        </p:txBody>
      </p:sp>
      <p:sp>
        <p:nvSpPr>
          <p:cNvPr id="43071" name="exstream_shape5585"/>
          <p:cNvSpPr>
            <a:spLocks noChangeArrowheads="1"/>
          </p:cNvSpPr>
          <p:nvPr/>
        </p:nvSpPr>
        <p:spPr bwMode="auto">
          <a:xfrm>
            <a:off x="5610225" y="67151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204.7</a:t>
            </a:r>
          </a:p>
        </p:txBody>
      </p:sp>
      <p:sp>
        <p:nvSpPr>
          <p:cNvPr id="43070" name="exstream_shape5586"/>
          <p:cNvSpPr>
            <a:spLocks noChangeArrowheads="1"/>
          </p:cNvSpPr>
          <p:nvPr/>
        </p:nvSpPr>
        <p:spPr bwMode="auto">
          <a:xfrm>
            <a:off x="6334125" y="671512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-15.8%</a:t>
            </a:r>
          </a:p>
        </p:txBody>
      </p:sp>
      <p:sp>
        <p:nvSpPr>
          <p:cNvPr id="43069" name="exstream_shape5587"/>
          <p:cNvSpPr>
            <a:spLocks noChangeArrowheads="1"/>
          </p:cNvSpPr>
          <p:nvPr/>
        </p:nvSpPr>
        <p:spPr bwMode="auto">
          <a:xfrm>
            <a:off x="6943725" y="671512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68" name="exstream_shape5588"/>
          <p:cNvSpPr>
            <a:spLocks noChangeArrowheads="1"/>
          </p:cNvSpPr>
          <p:nvPr/>
        </p:nvSpPr>
        <p:spPr bwMode="auto">
          <a:xfrm>
            <a:off x="7172325" y="67151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$934</a:t>
            </a:r>
          </a:p>
        </p:txBody>
      </p:sp>
      <p:sp>
        <p:nvSpPr>
          <p:cNvPr id="43067" name="exstream_shape5589"/>
          <p:cNvSpPr>
            <a:spLocks noChangeArrowheads="1"/>
          </p:cNvSpPr>
          <p:nvPr/>
        </p:nvSpPr>
        <p:spPr bwMode="auto">
          <a:xfrm>
            <a:off x="7896225" y="671512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$694</a:t>
            </a:r>
          </a:p>
        </p:txBody>
      </p:sp>
      <p:sp>
        <p:nvSpPr>
          <p:cNvPr id="43066" name="exstream_shape5590"/>
          <p:cNvSpPr>
            <a:spLocks noChangeArrowheads="1"/>
          </p:cNvSpPr>
          <p:nvPr/>
        </p:nvSpPr>
        <p:spPr bwMode="auto">
          <a:xfrm>
            <a:off x="8620125" y="671512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-25.8%</a:t>
            </a:r>
          </a:p>
        </p:txBody>
      </p:sp>
      <p:sp>
        <p:nvSpPr>
          <p:cNvPr id="43065" name="exstream_shape5591"/>
          <p:cNvSpPr>
            <a:spLocks noChangeArrowheads="1"/>
          </p:cNvSpPr>
          <p:nvPr/>
        </p:nvSpPr>
        <p:spPr bwMode="auto">
          <a:xfrm>
            <a:off x="571500" y="6886575"/>
            <a:ext cx="1076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All Other</a:t>
            </a:r>
          </a:p>
        </p:txBody>
      </p:sp>
      <p:sp>
        <p:nvSpPr>
          <p:cNvPr id="43064" name="exstream_shape5592"/>
          <p:cNvSpPr>
            <a:spLocks noChangeArrowheads="1"/>
          </p:cNvSpPr>
          <p:nvPr/>
        </p:nvSpPr>
        <p:spPr bwMode="auto">
          <a:xfrm>
            <a:off x="1647825" y="68865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$497.01</a:t>
            </a:r>
          </a:p>
        </p:txBody>
      </p:sp>
      <p:sp>
        <p:nvSpPr>
          <p:cNvPr id="43063" name="exstream_shape5593"/>
          <p:cNvSpPr>
            <a:spLocks noChangeArrowheads="1"/>
          </p:cNvSpPr>
          <p:nvPr/>
        </p:nvSpPr>
        <p:spPr bwMode="auto">
          <a:xfrm>
            <a:off x="2428875" y="68865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$380.96</a:t>
            </a:r>
          </a:p>
        </p:txBody>
      </p:sp>
      <p:sp>
        <p:nvSpPr>
          <p:cNvPr id="43062" name="exstream_shape5594"/>
          <p:cNvSpPr>
            <a:spLocks noChangeArrowheads="1"/>
          </p:cNvSpPr>
          <p:nvPr/>
        </p:nvSpPr>
        <p:spPr bwMode="auto">
          <a:xfrm>
            <a:off x="3209925" y="6886575"/>
            <a:ext cx="95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61" name="exstream_shape5595"/>
          <p:cNvSpPr>
            <a:spLocks noChangeArrowheads="1"/>
          </p:cNvSpPr>
          <p:nvPr/>
        </p:nvSpPr>
        <p:spPr bwMode="auto">
          <a:xfrm>
            <a:off x="3305175" y="68865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a:t>
            </a:r>
          </a:p>
        </p:txBody>
      </p:sp>
      <p:sp>
        <p:nvSpPr>
          <p:cNvPr id="43060" name="exstream_shape5596"/>
          <p:cNvSpPr>
            <a:spLocks noChangeArrowheads="1"/>
          </p:cNvSpPr>
          <p:nvPr/>
        </p:nvSpPr>
        <p:spPr bwMode="auto">
          <a:xfrm>
            <a:off x="3914775" y="6886575"/>
            <a:ext cx="781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$1,029.72</a:t>
            </a:r>
          </a:p>
        </p:txBody>
      </p:sp>
      <p:sp>
        <p:nvSpPr>
          <p:cNvPr id="43059" name="exstream_shape5597"/>
          <p:cNvSpPr>
            <a:spLocks noChangeArrowheads="1"/>
          </p:cNvSpPr>
          <p:nvPr/>
        </p:nvSpPr>
        <p:spPr bwMode="auto">
          <a:xfrm>
            <a:off x="4695825" y="68865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58" name="exstream_shape5598"/>
          <p:cNvSpPr>
            <a:spLocks noChangeArrowheads="1"/>
          </p:cNvSpPr>
          <p:nvPr/>
        </p:nvSpPr>
        <p:spPr bwMode="auto">
          <a:xfrm>
            <a:off x="4924425" y="6886575"/>
            <a:ext cx="6858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1042.6</a:t>
            </a:r>
          </a:p>
        </p:txBody>
      </p:sp>
      <p:sp>
        <p:nvSpPr>
          <p:cNvPr id="43057" name="exstream_shape5599"/>
          <p:cNvSpPr>
            <a:spLocks noChangeArrowheads="1"/>
          </p:cNvSpPr>
          <p:nvPr/>
        </p:nvSpPr>
        <p:spPr bwMode="auto">
          <a:xfrm>
            <a:off x="5610225" y="68865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869.1</a:t>
            </a:r>
          </a:p>
        </p:txBody>
      </p:sp>
      <p:sp>
        <p:nvSpPr>
          <p:cNvPr id="43056" name="exstream_shape5600"/>
          <p:cNvSpPr>
            <a:spLocks noChangeArrowheads="1"/>
          </p:cNvSpPr>
          <p:nvPr/>
        </p:nvSpPr>
        <p:spPr bwMode="auto">
          <a:xfrm>
            <a:off x="6334125" y="6886575"/>
            <a:ext cx="60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-16.6%</a:t>
            </a:r>
          </a:p>
        </p:txBody>
      </p:sp>
      <p:sp>
        <p:nvSpPr>
          <p:cNvPr id="43055" name="exstream_shape5601"/>
          <p:cNvSpPr>
            <a:spLocks noChangeArrowheads="1"/>
          </p:cNvSpPr>
          <p:nvPr/>
        </p:nvSpPr>
        <p:spPr bwMode="auto">
          <a:xfrm>
            <a:off x="6943725" y="6886575"/>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54" name="exstream_shape5602"/>
          <p:cNvSpPr>
            <a:spLocks noChangeArrowheads="1"/>
          </p:cNvSpPr>
          <p:nvPr/>
        </p:nvSpPr>
        <p:spPr bwMode="auto">
          <a:xfrm>
            <a:off x="7172325" y="68865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$477</a:t>
            </a:r>
          </a:p>
        </p:txBody>
      </p:sp>
      <p:sp>
        <p:nvSpPr>
          <p:cNvPr id="43053" name="exstream_shape5603"/>
          <p:cNvSpPr>
            <a:spLocks noChangeArrowheads="1"/>
          </p:cNvSpPr>
          <p:nvPr/>
        </p:nvSpPr>
        <p:spPr bwMode="auto">
          <a:xfrm>
            <a:off x="7896225" y="6886575"/>
            <a:ext cx="7239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$438</a:t>
            </a:r>
          </a:p>
        </p:txBody>
      </p:sp>
      <p:sp>
        <p:nvSpPr>
          <p:cNvPr id="43052" name="exstream_shape5604"/>
          <p:cNvSpPr>
            <a:spLocks noChangeArrowheads="1"/>
          </p:cNvSpPr>
          <p:nvPr/>
        </p:nvSpPr>
        <p:spPr bwMode="auto">
          <a:xfrm>
            <a:off x="8620125" y="6886575"/>
            <a:ext cx="6381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-8.0%</a:t>
            </a:r>
          </a:p>
        </p:txBody>
      </p:sp>
      <p:sp>
        <p:nvSpPr>
          <p:cNvPr id="43051" name="exstream_shape5605"/>
          <p:cNvSpPr>
            <a:spLocks noChangeArrowheads="1"/>
          </p:cNvSpPr>
          <p:nvPr/>
        </p:nvSpPr>
        <p:spPr bwMode="auto">
          <a:xfrm>
            <a:off x="571500" y="7058025"/>
            <a:ext cx="10763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b="1">
                <a:solidFill>
                  <a:srgbClr val="000000"/>
                </a:solidFill>
                <a:latin typeface="Arial" charset="0"/>
              </a:rPr>
              <a:t>Total</a:t>
            </a:r>
          </a:p>
        </p:txBody>
      </p:sp>
      <p:sp>
        <p:nvSpPr>
          <p:cNvPr id="43050" name="exstream_shape5606"/>
          <p:cNvSpPr>
            <a:spLocks noChangeArrowheads="1"/>
          </p:cNvSpPr>
          <p:nvPr/>
        </p:nvSpPr>
        <p:spPr bwMode="auto">
          <a:xfrm>
            <a:off x="571500" y="7058025"/>
            <a:ext cx="1076325" cy="0"/>
          </a:xfrm>
          <a:custGeom>
            <a:avLst/>
            <a:gdLst>
              <a:gd name="T0" fmla="*/ 0 w 678"/>
              <a:gd name="T1" fmla="*/ 678 w 678"/>
            </a:gdLst>
            <a:ahLst/>
            <a:cxnLst>
              <a:cxn ang="0">
                <a:pos x="T0" y="0"/>
              </a:cxn>
              <a:cxn ang="0">
                <a:pos x="T1" y="0"/>
              </a:cxn>
            </a:cxnLst>
            <a:rect l="0" t="0" r="r" b="b"/>
            <a:pathLst>
              <a:path w="678">
                <a:moveTo>
                  <a:pt x="0" y="0"/>
                </a:moveTo>
                <a:lnTo>
                  <a:pt x="678" y="0"/>
                </a:lnTo>
              </a:path>
            </a:pathLst>
          </a:custGeom>
          <a:solidFill>
            <a:srgbClr val="FFFFFF"/>
          </a:solidFill>
          <a:ln w="12700">
            <a:solidFill>
              <a:srgbClr val="000000"/>
            </a:solidFill>
            <a:round/>
            <a:headEnd/>
            <a:tailEnd/>
          </a:ln>
        </p:spPr>
        <p:txBody>
          <a:bodyPr/>
          <a:lstStyle/>
          <a:p>
            <a:endParaRPr lang="en-US"/>
          </a:p>
        </p:txBody>
      </p:sp>
      <p:sp>
        <p:nvSpPr>
          <p:cNvPr id="43049" name="exstream_shape5607"/>
          <p:cNvSpPr>
            <a:spLocks noChangeArrowheads="1"/>
          </p:cNvSpPr>
          <p:nvPr/>
        </p:nvSpPr>
        <p:spPr bwMode="auto">
          <a:xfrm>
            <a:off x="1647825" y="7058025"/>
            <a:ext cx="7810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$3,572.19</a:t>
            </a:r>
          </a:p>
        </p:txBody>
      </p:sp>
      <p:sp>
        <p:nvSpPr>
          <p:cNvPr id="43048" name="exstream_shape5608"/>
          <p:cNvSpPr>
            <a:spLocks noChangeArrowheads="1"/>
          </p:cNvSpPr>
          <p:nvPr/>
        </p:nvSpPr>
        <p:spPr bwMode="auto">
          <a:xfrm>
            <a:off x="1647825" y="7058025"/>
            <a:ext cx="781050" cy="0"/>
          </a:xfrm>
          <a:custGeom>
            <a:avLst/>
            <a:gdLst>
              <a:gd name="T0" fmla="*/ 0 w 492"/>
              <a:gd name="T1" fmla="*/ 492 w 492"/>
            </a:gdLst>
            <a:ahLst/>
            <a:cxnLst>
              <a:cxn ang="0">
                <a:pos x="T0" y="0"/>
              </a:cxn>
              <a:cxn ang="0">
                <a:pos x="T1" y="0"/>
              </a:cxn>
            </a:cxnLst>
            <a:rect l="0" t="0" r="r" b="b"/>
            <a:pathLst>
              <a:path w="492">
                <a:moveTo>
                  <a:pt x="0" y="0"/>
                </a:moveTo>
                <a:lnTo>
                  <a:pt x="492" y="0"/>
                </a:lnTo>
              </a:path>
            </a:pathLst>
          </a:custGeom>
          <a:solidFill>
            <a:srgbClr val="FFFFFF"/>
          </a:solidFill>
          <a:ln w="12700">
            <a:solidFill>
              <a:srgbClr val="000000"/>
            </a:solidFill>
            <a:round/>
            <a:headEnd/>
            <a:tailEnd/>
          </a:ln>
        </p:spPr>
        <p:txBody>
          <a:bodyPr/>
          <a:lstStyle/>
          <a:p>
            <a:endParaRPr lang="en-US"/>
          </a:p>
        </p:txBody>
      </p:sp>
      <p:sp>
        <p:nvSpPr>
          <p:cNvPr id="43047" name="exstream_shape5609"/>
          <p:cNvSpPr>
            <a:spLocks noChangeArrowheads="1"/>
          </p:cNvSpPr>
          <p:nvPr/>
        </p:nvSpPr>
        <p:spPr bwMode="auto">
          <a:xfrm>
            <a:off x="2428875" y="7058025"/>
            <a:ext cx="7810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$3,190.35</a:t>
            </a:r>
          </a:p>
        </p:txBody>
      </p:sp>
      <p:sp>
        <p:nvSpPr>
          <p:cNvPr id="43046" name="exstream_shape5610"/>
          <p:cNvSpPr>
            <a:spLocks noChangeArrowheads="1"/>
          </p:cNvSpPr>
          <p:nvPr/>
        </p:nvSpPr>
        <p:spPr bwMode="auto">
          <a:xfrm>
            <a:off x="2428875" y="7058025"/>
            <a:ext cx="781050" cy="0"/>
          </a:xfrm>
          <a:custGeom>
            <a:avLst/>
            <a:gdLst>
              <a:gd name="T0" fmla="*/ 0 w 492"/>
              <a:gd name="T1" fmla="*/ 492 w 492"/>
            </a:gdLst>
            <a:ahLst/>
            <a:cxnLst>
              <a:cxn ang="0">
                <a:pos x="T0" y="0"/>
              </a:cxn>
              <a:cxn ang="0">
                <a:pos x="T1" y="0"/>
              </a:cxn>
            </a:cxnLst>
            <a:rect l="0" t="0" r="r" b="b"/>
            <a:pathLst>
              <a:path w="492">
                <a:moveTo>
                  <a:pt x="0" y="0"/>
                </a:moveTo>
                <a:lnTo>
                  <a:pt x="492" y="0"/>
                </a:lnTo>
              </a:path>
            </a:pathLst>
          </a:custGeom>
          <a:solidFill>
            <a:srgbClr val="FFFFFF"/>
          </a:solidFill>
          <a:ln w="12700">
            <a:solidFill>
              <a:srgbClr val="000000"/>
            </a:solidFill>
            <a:round/>
            <a:headEnd/>
            <a:tailEnd/>
          </a:ln>
        </p:spPr>
        <p:txBody>
          <a:bodyPr/>
          <a:lstStyle/>
          <a:p>
            <a:endParaRPr lang="en-US"/>
          </a:p>
        </p:txBody>
      </p:sp>
      <p:sp>
        <p:nvSpPr>
          <p:cNvPr id="43045" name="exstream_shape5611"/>
          <p:cNvSpPr>
            <a:spLocks noChangeArrowheads="1"/>
          </p:cNvSpPr>
          <p:nvPr/>
        </p:nvSpPr>
        <p:spPr bwMode="auto">
          <a:xfrm>
            <a:off x="3209925" y="7058025"/>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44" name="exstream_shape5612"/>
          <p:cNvSpPr>
            <a:spLocks noChangeArrowheads="1"/>
          </p:cNvSpPr>
          <p:nvPr/>
        </p:nvSpPr>
        <p:spPr bwMode="auto">
          <a:xfrm>
            <a:off x="3209925" y="7058025"/>
            <a:ext cx="95250" cy="0"/>
          </a:xfrm>
          <a:custGeom>
            <a:avLst/>
            <a:gdLst>
              <a:gd name="T0" fmla="*/ 0 w 60"/>
              <a:gd name="T1" fmla="*/ 60 w 60"/>
            </a:gdLst>
            <a:ahLst/>
            <a:cxnLst>
              <a:cxn ang="0">
                <a:pos x="T0" y="0"/>
              </a:cxn>
              <a:cxn ang="0">
                <a:pos x="T1" y="0"/>
              </a:cxn>
            </a:cxnLst>
            <a:rect l="0" t="0" r="r" b="b"/>
            <a:pathLst>
              <a:path w="60">
                <a:moveTo>
                  <a:pt x="0" y="0"/>
                </a:moveTo>
                <a:lnTo>
                  <a:pt x="60" y="0"/>
                </a:lnTo>
              </a:path>
            </a:pathLst>
          </a:custGeom>
          <a:solidFill>
            <a:srgbClr val="FFFFFF"/>
          </a:solidFill>
          <a:ln w="12700">
            <a:solidFill>
              <a:srgbClr val="000000"/>
            </a:solidFill>
            <a:round/>
            <a:headEnd/>
            <a:tailEnd/>
          </a:ln>
        </p:spPr>
        <p:txBody>
          <a:bodyPr/>
          <a:lstStyle/>
          <a:p>
            <a:endParaRPr lang="en-US"/>
          </a:p>
        </p:txBody>
      </p:sp>
      <p:sp>
        <p:nvSpPr>
          <p:cNvPr id="43043" name="exstream_shape5613"/>
          <p:cNvSpPr>
            <a:spLocks noChangeArrowheads="1"/>
          </p:cNvSpPr>
          <p:nvPr/>
        </p:nvSpPr>
        <p:spPr bwMode="auto">
          <a:xfrm>
            <a:off x="3305175" y="7058025"/>
            <a:ext cx="6096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-10.7%</a:t>
            </a:r>
          </a:p>
        </p:txBody>
      </p:sp>
      <p:sp>
        <p:nvSpPr>
          <p:cNvPr id="43042" name="exstream_shape5614"/>
          <p:cNvSpPr>
            <a:spLocks noChangeArrowheads="1"/>
          </p:cNvSpPr>
          <p:nvPr/>
        </p:nvSpPr>
        <p:spPr bwMode="auto">
          <a:xfrm>
            <a:off x="3305175" y="7058025"/>
            <a:ext cx="609600" cy="0"/>
          </a:xfrm>
          <a:custGeom>
            <a:avLst/>
            <a:gdLst>
              <a:gd name="T0" fmla="*/ 0 w 384"/>
              <a:gd name="T1" fmla="*/ 384 w 384"/>
            </a:gdLst>
            <a:ahLst/>
            <a:cxnLst>
              <a:cxn ang="0">
                <a:pos x="T0" y="0"/>
              </a:cxn>
              <a:cxn ang="0">
                <a:pos x="T1" y="0"/>
              </a:cxn>
            </a:cxnLst>
            <a:rect l="0" t="0" r="r" b="b"/>
            <a:pathLst>
              <a:path w="384">
                <a:moveTo>
                  <a:pt x="0" y="0"/>
                </a:moveTo>
                <a:lnTo>
                  <a:pt x="384" y="0"/>
                </a:lnTo>
              </a:path>
            </a:pathLst>
          </a:custGeom>
          <a:solidFill>
            <a:srgbClr val="FFFFFF"/>
          </a:solidFill>
          <a:ln w="12700">
            <a:solidFill>
              <a:srgbClr val="000000"/>
            </a:solidFill>
            <a:round/>
            <a:headEnd/>
            <a:tailEnd/>
          </a:ln>
        </p:spPr>
        <p:txBody>
          <a:bodyPr/>
          <a:lstStyle/>
          <a:p>
            <a:endParaRPr lang="en-US"/>
          </a:p>
        </p:txBody>
      </p:sp>
      <p:sp>
        <p:nvSpPr>
          <p:cNvPr id="43041" name="exstream_shape5615"/>
          <p:cNvSpPr>
            <a:spLocks noChangeArrowheads="1"/>
          </p:cNvSpPr>
          <p:nvPr/>
        </p:nvSpPr>
        <p:spPr bwMode="auto">
          <a:xfrm>
            <a:off x="3914775" y="7058025"/>
            <a:ext cx="7810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$4,007.39</a:t>
            </a:r>
          </a:p>
        </p:txBody>
      </p:sp>
      <p:sp>
        <p:nvSpPr>
          <p:cNvPr id="43040" name="exstream_shape5616"/>
          <p:cNvSpPr>
            <a:spLocks noChangeArrowheads="1"/>
          </p:cNvSpPr>
          <p:nvPr/>
        </p:nvSpPr>
        <p:spPr bwMode="auto">
          <a:xfrm>
            <a:off x="3914775" y="7058025"/>
            <a:ext cx="781050" cy="0"/>
          </a:xfrm>
          <a:custGeom>
            <a:avLst/>
            <a:gdLst>
              <a:gd name="T0" fmla="*/ 0 w 492"/>
              <a:gd name="T1" fmla="*/ 492 w 492"/>
            </a:gdLst>
            <a:ahLst/>
            <a:cxnLst>
              <a:cxn ang="0">
                <a:pos x="T0" y="0"/>
              </a:cxn>
              <a:cxn ang="0">
                <a:pos x="T1" y="0"/>
              </a:cxn>
            </a:cxnLst>
            <a:rect l="0" t="0" r="r" b="b"/>
            <a:pathLst>
              <a:path w="492">
                <a:moveTo>
                  <a:pt x="0" y="0"/>
                </a:moveTo>
                <a:lnTo>
                  <a:pt x="492" y="0"/>
                </a:lnTo>
              </a:path>
            </a:pathLst>
          </a:custGeom>
          <a:solidFill>
            <a:srgbClr val="FFFFFF"/>
          </a:solidFill>
          <a:ln w="12700">
            <a:solidFill>
              <a:srgbClr val="000000"/>
            </a:solidFill>
            <a:round/>
            <a:headEnd/>
            <a:tailEnd/>
          </a:ln>
        </p:spPr>
        <p:txBody>
          <a:bodyPr/>
          <a:lstStyle/>
          <a:p>
            <a:endParaRPr lang="en-US"/>
          </a:p>
        </p:txBody>
      </p:sp>
      <p:sp>
        <p:nvSpPr>
          <p:cNvPr id="43039" name="exstream_shape5617"/>
          <p:cNvSpPr>
            <a:spLocks noChangeArrowheads="1"/>
          </p:cNvSpPr>
          <p:nvPr/>
        </p:nvSpPr>
        <p:spPr bwMode="auto">
          <a:xfrm>
            <a:off x="4695825" y="7058025"/>
            <a:ext cx="2286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38" name="exstream_shape5618"/>
          <p:cNvSpPr>
            <a:spLocks noChangeArrowheads="1"/>
          </p:cNvSpPr>
          <p:nvPr/>
        </p:nvSpPr>
        <p:spPr bwMode="auto">
          <a:xfrm>
            <a:off x="4695825" y="7058025"/>
            <a:ext cx="228600" cy="0"/>
          </a:xfrm>
          <a:custGeom>
            <a:avLst/>
            <a:gdLst>
              <a:gd name="T0" fmla="*/ 0 w 144"/>
              <a:gd name="T1" fmla="*/ 144 w 144"/>
            </a:gdLst>
            <a:ahLst/>
            <a:cxnLst>
              <a:cxn ang="0">
                <a:pos x="T0" y="0"/>
              </a:cxn>
              <a:cxn ang="0">
                <a:pos x="T1" y="0"/>
              </a:cxn>
            </a:cxnLst>
            <a:rect l="0" t="0" r="r" b="b"/>
            <a:pathLst>
              <a:path w="144">
                <a:moveTo>
                  <a:pt x="0" y="0"/>
                </a:moveTo>
                <a:lnTo>
                  <a:pt x="144" y="0"/>
                </a:lnTo>
              </a:path>
            </a:pathLst>
          </a:custGeom>
          <a:solidFill>
            <a:srgbClr val="FFFFFF"/>
          </a:solidFill>
          <a:ln w="12700">
            <a:solidFill>
              <a:srgbClr val="000000"/>
            </a:solidFill>
            <a:round/>
            <a:headEnd/>
            <a:tailEnd/>
          </a:ln>
        </p:spPr>
        <p:txBody>
          <a:bodyPr/>
          <a:lstStyle/>
          <a:p>
            <a:endParaRPr lang="en-US"/>
          </a:p>
        </p:txBody>
      </p:sp>
      <p:sp>
        <p:nvSpPr>
          <p:cNvPr id="43037" name="exstream_shape5619"/>
          <p:cNvSpPr>
            <a:spLocks noChangeArrowheads="1"/>
          </p:cNvSpPr>
          <p:nvPr/>
        </p:nvSpPr>
        <p:spPr bwMode="auto">
          <a:xfrm>
            <a:off x="4924425" y="7058025"/>
            <a:ext cx="6858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960.2</a:t>
            </a:r>
          </a:p>
        </p:txBody>
      </p:sp>
      <p:sp>
        <p:nvSpPr>
          <p:cNvPr id="43036" name="exstream_shape5620"/>
          <p:cNvSpPr>
            <a:spLocks noChangeArrowheads="1"/>
          </p:cNvSpPr>
          <p:nvPr/>
        </p:nvSpPr>
        <p:spPr bwMode="auto">
          <a:xfrm>
            <a:off x="4924425" y="7058025"/>
            <a:ext cx="685800" cy="0"/>
          </a:xfrm>
          <a:custGeom>
            <a:avLst/>
            <a:gdLst>
              <a:gd name="T0" fmla="*/ 0 w 432"/>
              <a:gd name="T1" fmla="*/ 432 w 432"/>
            </a:gdLst>
            <a:ahLst/>
            <a:cxnLst>
              <a:cxn ang="0">
                <a:pos x="T0" y="0"/>
              </a:cxn>
              <a:cxn ang="0">
                <a:pos x="T1" y="0"/>
              </a:cxn>
            </a:cxnLst>
            <a:rect l="0" t="0" r="r" b="b"/>
            <a:pathLst>
              <a:path w="432">
                <a:moveTo>
                  <a:pt x="0" y="0"/>
                </a:moveTo>
                <a:lnTo>
                  <a:pt x="432" y="0"/>
                </a:lnTo>
              </a:path>
            </a:pathLst>
          </a:custGeom>
          <a:solidFill>
            <a:srgbClr val="FFFFFF"/>
          </a:solidFill>
          <a:ln w="12700">
            <a:solidFill>
              <a:srgbClr val="000000"/>
            </a:solidFill>
            <a:round/>
            <a:headEnd/>
            <a:tailEnd/>
          </a:ln>
        </p:spPr>
        <p:txBody>
          <a:bodyPr/>
          <a:lstStyle/>
          <a:p>
            <a:endParaRPr lang="en-US"/>
          </a:p>
        </p:txBody>
      </p:sp>
      <p:sp>
        <p:nvSpPr>
          <p:cNvPr id="43035" name="exstream_shape5621"/>
          <p:cNvSpPr>
            <a:spLocks noChangeArrowheads="1"/>
          </p:cNvSpPr>
          <p:nvPr/>
        </p:nvSpPr>
        <p:spPr bwMode="auto">
          <a:xfrm>
            <a:off x="5610225" y="7058025"/>
            <a:ext cx="723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961.0</a:t>
            </a:r>
          </a:p>
        </p:txBody>
      </p:sp>
      <p:sp>
        <p:nvSpPr>
          <p:cNvPr id="43034" name="exstream_shape5622"/>
          <p:cNvSpPr>
            <a:spLocks noChangeArrowheads="1"/>
          </p:cNvSpPr>
          <p:nvPr/>
        </p:nvSpPr>
        <p:spPr bwMode="auto">
          <a:xfrm>
            <a:off x="5610225" y="7058025"/>
            <a:ext cx="723900" cy="0"/>
          </a:xfrm>
          <a:custGeom>
            <a:avLst/>
            <a:gdLst>
              <a:gd name="T0" fmla="*/ 0 w 456"/>
              <a:gd name="T1" fmla="*/ 456 w 456"/>
            </a:gdLst>
            <a:ahLst/>
            <a:cxnLst>
              <a:cxn ang="0">
                <a:pos x="T0" y="0"/>
              </a:cxn>
              <a:cxn ang="0">
                <a:pos x="T1" y="0"/>
              </a:cxn>
            </a:cxnLst>
            <a:rect l="0" t="0" r="r" b="b"/>
            <a:pathLst>
              <a:path w="456">
                <a:moveTo>
                  <a:pt x="0" y="0"/>
                </a:moveTo>
                <a:lnTo>
                  <a:pt x="456" y="0"/>
                </a:lnTo>
              </a:path>
            </a:pathLst>
          </a:custGeom>
          <a:solidFill>
            <a:srgbClr val="FFFFFF"/>
          </a:solidFill>
          <a:ln w="12700">
            <a:solidFill>
              <a:srgbClr val="000000"/>
            </a:solidFill>
            <a:round/>
            <a:headEnd/>
            <a:tailEnd/>
          </a:ln>
        </p:spPr>
        <p:txBody>
          <a:bodyPr/>
          <a:lstStyle/>
          <a:p>
            <a:endParaRPr lang="en-US"/>
          </a:p>
        </p:txBody>
      </p:sp>
      <p:sp>
        <p:nvSpPr>
          <p:cNvPr id="43033" name="exstream_shape5623"/>
          <p:cNvSpPr>
            <a:spLocks noChangeArrowheads="1"/>
          </p:cNvSpPr>
          <p:nvPr/>
        </p:nvSpPr>
        <p:spPr bwMode="auto">
          <a:xfrm>
            <a:off x="6334125" y="7058025"/>
            <a:ext cx="6096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0.1%</a:t>
            </a:r>
          </a:p>
        </p:txBody>
      </p:sp>
      <p:sp>
        <p:nvSpPr>
          <p:cNvPr id="43032" name="exstream_shape5624"/>
          <p:cNvSpPr>
            <a:spLocks noChangeArrowheads="1"/>
          </p:cNvSpPr>
          <p:nvPr/>
        </p:nvSpPr>
        <p:spPr bwMode="auto">
          <a:xfrm>
            <a:off x="6334125" y="7058025"/>
            <a:ext cx="609600" cy="0"/>
          </a:xfrm>
          <a:custGeom>
            <a:avLst/>
            <a:gdLst>
              <a:gd name="T0" fmla="*/ 0 w 384"/>
              <a:gd name="T1" fmla="*/ 384 w 384"/>
            </a:gdLst>
            <a:ahLst/>
            <a:cxnLst>
              <a:cxn ang="0">
                <a:pos x="T0" y="0"/>
              </a:cxn>
              <a:cxn ang="0">
                <a:pos x="T1" y="0"/>
              </a:cxn>
            </a:cxnLst>
            <a:rect l="0" t="0" r="r" b="b"/>
            <a:pathLst>
              <a:path w="384">
                <a:moveTo>
                  <a:pt x="0" y="0"/>
                </a:moveTo>
                <a:lnTo>
                  <a:pt x="384" y="0"/>
                </a:lnTo>
              </a:path>
            </a:pathLst>
          </a:custGeom>
          <a:solidFill>
            <a:srgbClr val="FFFFFF"/>
          </a:solidFill>
          <a:ln w="12700">
            <a:solidFill>
              <a:srgbClr val="000000"/>
            </a:solidFill>
            <a:round/>
            <a:headEnd/>
            <a:tailEnd/>
          </a:ln>
        </p:spPr>
        <p:txBody>
          <a:bodyPr/>
          <a:lstStyle/>
          <a:p>
            <a:endParaRPr lang="en-US"/>
          </a:p>
        </p:txBody>
      </p:sp>
      <p:sp>
        <p:nvSpPr>
          <p:cNvPr id="43031" name="exstream_shape5625"/>
          <p:cNvSpPr>
            <a:spLocks noChangeArrowheads="1"/>
          </p:cNvSpPr>
          <p:nvPr/>
        </p:nvSpPr>
        <p:spPr bwMode="auto">
          <a:xfrm>
            <a:off x="6943725" y="7058025"/>
            <a:ext cx="2286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3030" name="exstream_shape5626"/>
          <p:cNvSpPr>
            <a:spLocks noChangeArrowheads="1"/>
          </p:cNvSpPr>
          <p:nvPr/>
        </p:nvSpPr>
        <p:spPr bwMode="auto">
          <a:xfrm>
            <a:off x="6943725" y="7058025"/>
            <a:ext cx="228600" cy="0"/>
          </a:xfrm>
          <a:custGeom>
            <a:avLst/>
            <a:gdLst>
              <a:gd name="T0" fmla="*/ 0 w 144"/>
              <a:gd name="T1" fmla="*/ 144 w 144"/>
            </a:gdLst>
            <a:ahLst/>
            <a:cxnLst>
              <a:cxn ang="0">
                <a:pos x="T0" y="0"/>
              </a:cxn>
              <a:cxn ang="0">
                <a:pos x="T1" y="0"/>
              </a:cxn>
            </a:cxnLst>
            <a:rect l="0" t="0" r="r" b="b"/>
            <a:pathLst>
              <a:path w="144">
                <a:moveTo>
                  <a:pt x="0" y="0"/>
                </a:moveTo>
                <a:lnTo>
                  <a:pt x="144" y="0"/>
                </a:lnTo>
              </a:path>
            </a:pathLst>
          </a:custGeom>
          <a:solidFill>
            <a:srgbClr val="FFFFFF"/>
          </a:solidFill>
          <a:ln w="12700">
            <a:solidFill>
              <a:srgbClr val="000000"/>
            </a:solidFill>
            <a:round/>
            <a:headEnd/>
            <a:tailEnd/>
          </a:ln>
        </p:spPr>
        <p:txBody>
          <a:bodyPr/>
          <a:lstStyle/>
          <a:p>
            <a:endParaRPr lang="en-US"/>
          </a:p>
        </p:txBody>
      </p:sp>
      <p:sp>
        <p:nvSpPr>
          <p:cNvPr id="43029" name="exstream_shape5627"/>
          <p:cNvSpPr>
            <a:spLocks noChangeArrowheads="1"/>
          </p:cNvSpPr>
          <p:nvPr/>
        </p:nvSpPr>
        <p:spPr bwMode="auto">
          <a:xfrm>
            <a:off x="7172325" y="7058025"/>
            <a:ext cx="723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$3,720</a:t>
            </a:r>
          </a:p>
        </p:txBody>
      </p:sp>
      <p:sp>
        <p:nvSpPr>
          <p:cNvPr id="43028" name="exstream_shape5628"/>
          <p:cNvSpPr>
            <a:spLocks noChangeArrowheads="1"/>
          </p:cNvSpPr>
          <p:nvPr/>
        </p:nvSpPr>
        <p:spPr bwMode="auto">
          <a:xfrm>
            <a:off x="7172325" y="7058025"/>
            <a:ext cx="723900" cy="0"/>
          </a:xfrm>
          <a:custGeom>
            <a:avLst/>
            <a:gdLst>
              <a:gd name="T0" fmla="*/ 0 w 456"/>
              <a:gd name="T1" fmla="*/ 456 w 456"/>
            </a:gdLst>
            <a:ahLst/>
            <a:cxnLst>
              <a:cxn ang="0">
                <a:pos x="T0" y="0"/>
              </a:cxn>
              <a:cxn ang="0">
                <a:pos x="T1" y="0"/>
              </a:cxn>
            </a:cxnLst>
            <a:rect l="0" t="0" r="r" b="b"/>
            <a:pathLst>
              <a:path w="456">
                <a:moveTo>
                  <a:pt x="0" y="0"/>
                </a:moveTo>
                <a:lnTo>
                  <a:pt x="456" y="0"/>
                </a:lnTo>
              </a:path>
            </a:pathLst>
          </a:custGeom>
          <a:solidFill>
            <a:srgbClr val="FFFFFF"/>
          </a:solidFill>
          <a:ln w="12700">
            <a:solidFill>
              <a:srgbClr val="000000"/>
            </a:solidFill>
            <a:round/>
            <a:headEnd/>
            <a:tailEnd/>
          </a:ln>
        </p:spPr>
        <p:txBody>
          <a:bodyPr/>
          <a:lstStyle/>
          <a:p>
            <a:endParaRPr lang="en-US"/>
          </a:p>
        </p:txBody>
      </p:sp>
      <p:sp>
        <p:nvSpPr>
          <p:cNvPr id="43027" name="exstream_shape5629"/>
          <p:cNvSpPr>
            <a:spLocks noChangeArrowheads="1"/>
          </p:cNvSpPr>
          <p:nvPr/>
        </p:nvSpPr>
        <p:spPr bwMode="auto">
          <a:xfrm>
            <a:off x="7896225" y="7058025"/>
            <a:ext cx="723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$3,320</a:t>
            </a:r>
          </a:p>
        </p:txBody>
      </p:sp>
      <p:sp>
        <p:nvSpPr>
          <p:cNvPr id="43026" name="exstream_shape5630"/>
          <p:cNvSpPr>
            <a:spLocks noChangeArrowheads="1"/>
          </p:cNvSpPr>
          <p:nvPr/>
        </p:nvSpPr>
        <p:spPr bwMode="auto">
          <a:xfrm>
            <a:off x="7896225" y="7058025"/>
            <a:ext cx="723900" cy="0"/>
          </a:xfrm>
          <a:custGeom>
            <a:avLst/>
            <a:gdLst>
              <a:gd name="T0" fmla="*/ 0 w 456"/>
              <a:gd name="T1" fmla="*/ 456 w 456"/>
            </a:gdLst>
            <a:ahLst/>
            <a:cxnLst>
              <a:cxn ang="0">
                <a:pos x="T0" y="0"/>
              </a:cxn>
              <a:cxn ang="0">
                <a:pos x="T1" y="0"/>
              </a:cxn>
            </a:cxnLst>
            <a:rect l="0" t="0" r="r" b="b"/>
            <a:pathLst>
              <a:path w="456">
                <a:moveTo>
                  <a:pt x="0" y="0"/>
                </a:moveTo>
                <a:lnTo>
                  <a:pt x="456" y="0"/>
                </a:lnTo>
              </a:path>
            </a:pathLst>
          </a:custGeom>
          <a:solidFill>
            <a:srgbClr val="FFFFFF"/>
          </a:solidFill>
          <a:ln w="12700">
            <a:solidFill>
              <a:srgbClr val="000000"/>
            </a:solidFill>
            <a:round/>
            <a:headEnd/>
            <a:tailEnd/>
          </a:ln>
        </p:spPr>
        <p:txBody>
          <a:bodyPr/>
          <a:lstStyle/>
          <a:p>
            <a:endParaRPr lang="en-US"/>
          </a:p>
        </p:txBody>
      </p:sp>
      <p:sp>
        <p:nvSpPr>
          <p:cNvPr id="43025" name="exstream_shape5631"/>
          <p:cNvSpPr>
            <a:spLocks noChangeArrowheads="1"/>
          </p:cNvSpPr>
          <p:nvPr/>
        </p:nvSpPr>
        <p:spPr bwMode="auto">
          <a:xfrm>
            <a:off x="8620125" y="7058025"/>
            <a:ext cx="6381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-10.8%</a:t>
            </a:r>
          </a:p>
        </p:txBody>
      </p:sp>
      <p:sp>
        <p:nvSpPr>
          <p:cNvPr id="43024" name="exstream_shape5632"/>
          <p:cNvSpPr>
            <a:spLocks noChangeArrowheads="1"/>
          </p:cNvSpPr>
          <p:nvPr/>
        </p:nvSpPr>
        <p:spPr bwMode="auto">
          <a:xfrm>
            <a:off x="8620125" y="7058025"/>
            <a:ext cx="638175" cy="0"/>
          </a:xfrm>
          <a:custGeom>
            <a:avLst/>
            <a:gdLst>
              <a:gd name="T0" fmla="*/ 0 w 402"/>
              <a:gd name="T1" fmla="*/ 402 w 402"/>
            </a:gdLst>
            <a:ahLst/>
            <a:cxnLst>
              <a:cxn ang="0">
                <a:pos x="T0" y="0"/>
              </a:cxn>
              <a:cxn ang="0">
                <a:pos x="T1" y="0"/>
              </a:cxn>
            </a:cxnLst>
            <a:rect l="0" t="0" r="r" b="b"/>
            <a:pathLst>
              <a:path w="402">
                <a:moveTo>
                  <a:pt x="0" y="0"/>
                </a:moveTo>
                <a:lnTo>
                  <a:pt x="402" y="0"/>
                </a:lnTo>
              </a:path>
            </a:pathLst>
          </a:custGeom>
          <a:solidFill>
            <a:srgbClr val="FFFFFF"/>
          </a:solidFill>
          <a:ln w="12700">
            <a:solidFill>
              <a:srgbClr val="000000"/>
            </a:solidFill>
            <a:round/>
            <a:headEnd/>
            <a:tailEnd/>
          </a:ln>
        </p:spPr>
        <p:txBody>
          <a:bodyPr/>
          <a:lstStyle/>
          <a:p>
            <a:endParaRPr lang="en-US"/>
          </a:p>
        </p:txBody>
      </p:sp>
      <p:sp>
        <p:nvSpPr>
          <p:cNvPr id="43023" name="exstream_shape5633"/>
          <p:cNvSpPr>
            <a:spLocks noChangeArrowheads="1"/>
          </p:cNvSpPr>
          <p:nvPr/>
        </p:nvSpPr>
        <p:spPr bwMode="auto">
          <a:xfrm>
            <a:off x="1162050" y="4152900"/>
            <a:ext cx="752475"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Renal/Urologic</a:t>
            </a:r>
          </a:p>
        </p:txBody>
      </p:sp>
      <p:sp>
        <p:nvSpPr>
          <p:cNvPr id="43022" name="exstream_shape5634"/>
          <p:cNvSpPr>
            <a:spLocks noChangeArrowheads="1"/>
          </p:cNvSpPr>
          <p:nvPr/>
        </p:nvSpPr>
        <p:spPr bwMode="auto">
          <a:xfrm>
            <a:off x="1914525" y="4152900"/>
            <a:ext cx="74295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Circulatory</a:t>
            </a:r>
          </a:p>
        </p:txBody>
      </p:sp>
      <p:sp>
        <p:nvSpPr>
          <p:cNvPr id="43021" name="exstream_shape5635"/>
          <p:cNvSpPr>
            <a:spLocks noChangeArrowheads="1"/>
          </p:cNvSpPr>
          <p:nvPr/>
        </p:nvSpPr>
        <p:spPr bwMode="auto">
          <a:xfrm>
            <a:off x="2657475" y="4152900"/>
            <a:ext cx="74295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Gastrointestinal</a:t>
            </a:r>
          </a:p>
        </p:txBody>
      </p:sp>
      <p:sp>
        <p:nvSpPr>
          <p:cNvPr id="43020" name="exstream_shape5636"/>
          <p:cNvSpPr>
            <a:spLocks noChangeArrowheads="1"/>
          </p:cNvSpPr>
          <p:nvPr/>
        </p:nvSpPr>
        <p:spPr bwMode="auto">
          <a:xfrm>
            <a:off x="3400425" y="4152900"/>
            <a:ext cx="74295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Musculoskeletal</a:t>
            </a:r>
          </a:p>
        </p:txBody>
      </p:sp>
      <p:sp>
        <p:nvSpPr>
          <p:cNvPr id="43019" name="exstream_shape5637"/>
          <p:cNvSpPr>
            <a:spLocks noChangeArrowheads="1"/>
          </p:cNvSpPr>
          <p:nvPr/>
        </p:nvSpPr>
        <p:spPr bwMode="auto">
          <a:xfrm>
            <a:off x="4143375" y="4152900"/>
            <a:ext cx="74295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Gen Med Diag</a:t>
            </a:r>
          </a:p>
        </p:txBody>
      </p:sp>
      <p:sp>
        <p:nvSpPr>
          <p:cNvPr id="43018" name="exstream_shape5638"/>
          <p:cNvSpPr>
            <a:spLocks noChangeArrowheads="1"/>
          </p:cNvSpPr>
          <p:nvPr/>
        </p:nvSpPr>
        <p:spPr bwMode="auto">
          <a:xfrm>
            <a:off x="4886325" y="4152900"/>
            <a:ext cx="7620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Reproductive</a:t>
            </a:r>
          </a:p>
        </p:txBody>
      </p:sp>
      <p:sp>
        <p:nvSpPr>
          <p:cNvPr id="43017" name="exstream_shape5639"/>
          <p:cNvSpPr>
            <a:spLocks noChangeArrowheads="1"/>
          </p:cNvSpPr>
          <p:nvPr/>
        </p:nvSpPr>
        <p:spPr bwMode="auto">
          <a:xfrm>
            <a:off x="5648325" y="4152900"/>
            <a:ext cx="74295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Neurological</a:t>
            </a:r>
          </a:p>
        </p:txBody>
      </p:sp>
      <p:sp>
        <p:nvSpPr>
          <p:cNvPr id="43016" name="exstream_shape5640"/>
          <p:cNvSpPr>
            <a:spLocks noChangeArrowheads="1"/>
          </p:cNvSpPr>
          <p:nvPr/>
        </p:nvSpPr>
        <p:spPr bwMode="auto">
          <a:xfrm>
            <a:off x="6391275" y="4152900"/>
            <a:ext cx="74295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Neoplasms</a:t>
            </a:r>
          </a:p>
        </p:txBody>
      </p:sp>
      <p:sp>
        <p:nvSpPr>
          <p:cNvPr id="43015" name="exstream_shape5641"/>
          <p:cNvSpPr>
            <a:spLocks noChangeArrowheads="1"/>
          </p:cNvSpPr>
          <p:nvPr/>
        </p:nvSpPr>
        <p:spPr bwMode="auto">
          <a:xfrm>
            <a:off x="7134225" y="4152900"/>
            <a:ext cx="7620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Ear,Nose,Throat</a:t>
            </a:r>
          </a:p>
        </p:txBody>
      </p:sp>
      <p:sp>
        <p:nvSpPr>
          <p:cNvPr id="43014" name="exstream_shape5642"/>
          <p:cNvSpPr>
            <a:spLocks noChangeArrowheads="1"/>
          </p:cNvSpPr>
          <p:nvPr/>
        </p:nvSpPr>
        <p:spPr bwMode="auto">
          <a:xfrm>
            <a:off x="7896225" y="4152900"/>
            <a:ext cx="752475"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End/Nutr/Metab</a:t>
            </a:r>
          </a:p>
        </p:txBody>
      </p:sp>
      <p:sp>
        <p:nvSpPr>
          <p:cNvPr id="43013" name="exstream_shape5643"/>
          <p:cNvSpPr>
            <a:spLocks noChangeArrowheads="1"/>
          </p:cNvSpPr>
          <p:nvPr/>
        </p:nvSpPr>
        <p:spPr bwMode="auto">
          <a:xfrm>
            <a:off x="8648700" y="4152900"/>
            <a:ext cx="790575"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700">
                <a:solidFill>
                  <a:srgbClr val="000000"/>
                </a:solidFill>
                <a:latin typeface="Arial" charset="0"/>
              </a:rPr>
              <a:t>All Other</a:t>
            </a:r>
          </a:p>
        </p:txBody>
      </p:sp>
      <p:pic>
        <p:nvPicPr>
          <p:cNvPr id="43012" name="exstream_shape5644"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85800"/>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43011" name="exstream_shape5645"/>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352836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11" name="exstream_shape5775"/>
          <p:cNvSpPr>
            <a:spLocks noChangeArrowheads="1"/>
          </p:cNvSpPr>
          <p:nvPr/>
        </p:nvSpPr>
        <p:spPr bwMode="auto">
          <a:xfrm>
            <a:off x="457200" y="457200"/>
            <a:ext cx="13620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10" name="exstream_shape5776"/>
          <p:cNvSpPr>
            <a:spLocks noChangeArrowheads="1"/>
          </p:cNvSpPr>
          <p:nvPr/>
        </p:nvSpPr>
        <p:spPr bwMode="auto">
          <a:xfrm>
            <a:off x="457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41209" name="exstream_shape5777"/>
          <p:cNvSpPr>
            <a:spLocks noChangeArrowheads="1"/>
          </p:cNvSpPr>
          <p:nvPr/>
        </p:nvSpPr>
        <p:spPr bwMode="auto">
          <a:xfrm>
            <a:off x="457200" y="457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41208" name="exstream_shape5778"/>
          <p:cNvSpPr>
            <a:spLocks noChangeArrowheads="1"/>
          </p:cNvSpPr>
          <p:nvPr/>
        </p:nvSpPr>
        <p:spPr bwMode="auto">
          <a:xfrm>
            <a:off x="1819275" y="457200"/>
            <a:ext cx="320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07" name="exstream_shape5779"/>
          <p:cNvSpPr>
            <a:spLocks noChangeArrowheads="1"/>
          </p:cNvSpPr>
          <p:nvPr/>
        </p:nvSpPr>
        <p:spPr bwMode="auto">
          <a:xfrm>
            <a:off x="1819275" y="457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41206" name="exstream_shape5780"/>
          <p:cNvSpPr>
            <a:spLocks noChangeArrowheads="1"/>
          </p:cNvSpPr>
          <p:nvPr/>
        </p:nvSpPr>
        <p:spPr bwMode="auto">
          <a:xfrm>
            <a:off x="5029200" y="457200"/>
            <a:ext cx="4572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05" name="exstream_shape5781"/>
          <p:cNvSpPr>
            <a:spLocks noChangeArrowheads="1"/>
          </p:cNvSpPr>
          <p:nvPr/>
        </p:nvSpPr>
        <p:spPr bwMode="auto">
          <a:xfrm>
            <a:off x="9601200" y="457200"/>
            <a:ext cx="0" cy="1028700"/>
          </a:xfrm>
          <a:custGeom>
            <a:avLst/>
            <a:gdLst>
              <a:gd name="T0" fmla="*/ 0 h 648"/>
              <a:gd name="T1" fmla="*/ 648 h 648"/>
            </a:gdLst>
            <a:ahLst/>
            <a:cxnLst>
              <a:cxn ang="0">
                <a:pos x="0" y="T0"/>
              </a:cxn>
              <a:cxn ang="0">
                <a:pos x="0" y="T1"/>
              </a:cxn>
            </a:cxnLst>
            <a:rect l="0" t="0" r="r" b="b"/>
            <a:pathLst>
              <a:path h="648">
                <a:moveTo>
                  <a:pt x="0" y="0"/>
                </a:moveTo>
                <a:lnTo>
                  <a:pt x="0" y="648"/>
                </a:lnTo>
              </a:path>
            </a:pathLst>
          </a:custGeom>
          <a:solidFill>
            <a:srgbClr val="FFFFFF"/>
          </a:solidFill>
          <a:ln w="12700">
            <a:solidFill>
              <a:srgbClr val="919190"/>
            </a:solidFill>
            <a:round/>
            <a:headEnd/>
            <a:tailEnd/>
          </a:ln>
        </p:spPr>
        <p:txBody>
          <a:bodyPr/>
          <a:lstStyle/>
          <a:p>
            <a:endParaRPr lang="en-US"/>
          </a:p>
        </p:txBody>
      </p:sp>
      <p:sp>
        <p:nvSpPr>
          <p:cNvPr id="41204" name="exstream_shape5782"/>
          <p:cNvSpPr>
            <a:spLocks noChangeArrowheads="1"/>
          </p:cNvSpPr>
          <p:nvPr/>
        </p:nvSpPr>
        <p:spPr bwMode="auto">
          <a:xfrm>
            <a:off x="5029200" y="457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sp>
        <p:nvSpPr>
          <p:cNvPr id="41203" name="exstream_shape5783"/>
          <p:cNvSpPr>
            <a:spLocks noChangeArrowheads="1"/>
          </p:cNvSpPr>
          <p:nvPr/>
        </p:nvSpPr>
        <p:spPr bwMode="auto">
          <a:xfrm>
            <a:off x="457200" y="1485900"/>
            <a:ext cx="136207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02" name="exstream_shape5784"/>
          <p:cNvSpPr>
            <a:spLocks noChangeArrowheads="1"/>
          </p:cNvSpPr>
          <p:nvPr/>
        </p:nvSpPr>
        <p:spPr bwMode="auto">
          <a:xfrm>
            <a:off x="457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41201" name="exstream_shape5785"/>
          <p:cNvSpPr>
            <a:spLocks noChangeArrowheads="1"/>
          </p:cNvSpPr>
          <p:nvPr/>
        </p:nvSpPr>
        <p:spPr bwMode="auto">
          <a:xfrm>
            <a:off x="1819275" y="1485900"/>
            <a:ext cx="3209925"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200" name="exstream_shape5786"/>
          <p:cNvSpPr>
            <a:spLocks noChangeArrowheads="1"/>
          </p:cNvSpPr>
          <p:nvPr/>
        </p:nvSpPr>
        <p:spPr bwMode="auto">
          <a:xfrm>
            <a:off x="5029200" y="1485900"/>
            <a:ext cx="4572000" cy="133350"/>
          </a:xfrm>
          <a:prstGeom prst="rect">
            <a:avLst/>
          </a:prstGeom>
          <a:solidFill>
            <a:srgbClr val="35728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99" name="exstream_shape5787"/>
          <p:cNvSpPr>
            <a:spLocks noChangeArrowheads="1"/>
          </p:cNvSpPr>
          <p:nvPr/>
        </p:nvSpPr>
        <p:spPr bwMode="auto">
          <a:xfrm>
            <a:off x="9601200" y="1485900"/>
            <a:ext cx="0" cy="133350"/>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2700">
            <a:solidFill>
              <a:srgbClr val="919190"/>
            </a:solidFill>
            <a:round/>
            <a:headEnd/>
            <a:tailEnd/>
          </a:ln>
        </p:spPr>
        <p:txBody>
          <a:bodyPr/>
          <a:lstStyle/>
          <a:p>
            <a:endParaRPr lang="en-US"/>
          </a:p>
        </p:txBody>
      </p:sp>
      <p:sp>
        <p:nvSpPr>
          <p:cNvPr id="41198" name="exstream_shape5788"/>
          <p:cNvSpPr>
            <a:spLocks noChangeArrowheads="1"/>
          </p:cNvSpPr>
          <p:nvPr/>
        </p:nvSpPr>
        <p:spPr bwMode="auto">
          <a:xfrm>
            <a:off x="457200" y="1619250"/>
            <a:ext cx="136207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97" name="exstream_shape5789"/>
          <p:cNvSpPr>
            <a:spLocks noChangeArrowheads="1"/>
          </p:cNvSpPr>
          <p:nvPr/>
        </p:nvSpPr>
        <p:spPr bwMode="auto">
          <a:xfrm>
            <a:off x="457200" y="1619250"/>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41196" name="exstream_shape5790"/>
          <p:cNvSpPr>
            <a:spLocks noChangeArrowheads="1"/>
          </p:cNvSpPr>
          <p:nvPr/>
        </p:nvSpPr>
        <p:spPr bwMode="auto">
          <a:xfrm>
            <a:off x="1819275" y="1619250"/>
            <a:ext cx="3209925"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95" name="exstream_shape5791"/>
          <p:cNvSpPr>
            <a:spLocks noChangeArrowheads="1"/>
          </p:cNvSpPr>
          <p:nvPr/>
        </p:nvSpPr>
        <p:spPr bwMode="auto">
          <a:xfrm>
            <a:off x="5029200" y="1619250"/>
            <a:ext cx="4572000" cy="3552825"/>
          </a:xfrm>
          <a:prstGeom prst="rect">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94" name="exstream_shape5792"/>
          <p:cNvSpPr>
            <a:spLocks noChangeArrowheads="1"/>
          </p:cNvSpPr>
          <p:nvPr/>
        </p:nvSpPr>
        <p:spPr bwMode="auto">
          <a:xfrm>
            <a:off x="9601200" y="1619250"/>
            <a:ext cx="0" cy="3552825"/>
          </a:xfrm>
          <a:custGeom>
            <a:avLst/>
            <a:gdLst>
              <a:gd name="T0" fmla="*/ 0 h 2238"/>
              <a:gd name="T1" fmla="*/ 2238 h 2238"/>
            </a:gdLst>
            <a:ahLst/>
            <a:cxnLst>
              <a:cxn ang="0">
                <a:pos x="0" y="T0"/>
              </a:cxn>
              <a:cxn ang="0">
                <a:pos x="0" y="T1"/>
              </a:cxn>
            </a:cxnLst>
            <a:rect l="0" t="0" r="r" b="b"/>
            <a:pathLst>
              <a:path h="2238">
                <a:moveTo>
                  <a:pt x="0" y="0"/>
                </a:moveTo>
                <a:lnTo>
                  <a:pt x="0" y="2238"/>
                </a:lnTo>
              </a:path>
            </a:pathLst>
          </a:custGeom>
          <a:solidFill>
            <a:srgbClr val="FFFFFF"/>
          </a:solidFill>
          <a:ln w="12700">
            <a:solidFill>
              <a:srgbClr val="919190"/>
            </a:solidFill>
            <a:round/>
            <a:headEnd/>
            <a:tailEnd/>
          </a:ln>
        </p:spPr>
        <p:txBody>
          <a:bodyPr/>
          <a:lstStyle/>
          <a:p>
            <a:endParaRPr lang="en-US"/>
          </a:p>
        </p:txBody>
      </p:sp>
      <p:sp>
        <p:nvSpPr>
          <p:cNvPr id="41193" name="exstream_shape5793"/>
          <p:cNvSpPr>
            <a:spLocks noChangeArrowheads="1"/>
          </p:cNvSpPr>
          <p:nvPr/>
        </p:nvSpPr>
        <p:spPr bwMode="auto">
          <a:xfrm>
            <a:off x="457200" y="5172075"/>
            <a:ext cx="1362075" cy="214312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92" name="exstream_shape5794"/>
          <p:cNvSpPr>
            <a:spLocks noChangeArrowheads="1"/>
          </p:cNvSpPr>
          <p:nvPr/>
        </p:nvSpPr>
        <p:spPr bwMode="auto">
          <a:xfrm>
            <a:off x="457200" y="5172075"/>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41191" name="exstream_shape5795"/>
          <p:cNvSpPr>
            <a:spLocks noChangeArrowheads="1"/>
          </p:cNvSpPr>
          <p:nvPr/>
        </p:nvSpPr>
        <p:spPr bwMode="auto">
          <a:xfrm>
            <a:off x="457200" y="7315200"/>
            <a:ext cx="1362075" cy="0"/>
          </a:xfrm>
          <a:custGeom>
            <a:avLst/>
            <a:gdLst>
              <a:gd name="T0" fmla="*/ 0 w 858"/>
              <a:gd name="T1" fmla="*/ 858 w 858"/>
            </a:gdLst>
            <a:ahLst/>
            <a:cxnLst>
              <a:cxn ang="0">
                <a:pos x="T0" y="0"/>
              </a:cxn>
              <a:cxn ang="0">
                <a:pos x="T1" y="0"/>
              </a:cxn>
            </a:cxnLst>
            <a:rect l="0" t="0" r="r" b="b"/>
            <a:pathLst>
              <a:path w="858">
                <a:moveTo>
                  <a:pt x="0" y="0"/>
                </a:moveTo>
                <a:lnTo>
                  <a:pt x="858" y="0"/>
                </a:lnTo>
              </a:path>
            </a:pathLst>
          </a:custGeom>
          <a:solidFill>
            <a:srgbClr val="FFFFFF"/>
          </a:solidFill>
          <a:ln w="12700">
            <a:solidFill>
              <a:srgbClr val="919190"/>
            </a:solidFill>
            <a:round/>
            <a:headEnd/>
            <a:tailEnd/>
          </a:ln>
        </p:spPr>
        <p:txBody>
          <a:bodyPr/>
          <a:lstStyle/>
          <a:p>
            <a:endParaRPr lang="en-US"/>
          </a:p>
        </p:txBody>
      </p:sp>
      <p:sp>
        <p:nvSpPr>
          <p:cNvPr id="41190" name="exstream_shape5796"/>
          <p:cNvSpPr>
            <a:spLocks noChangeArrowheads="1"/>
          </p:cNvSpPr>
          <p:nvPr/>
        </p:nvSpPr>
        <p:spPr bwMode="auto">
          <a:xfrm>
            <a:off x="1819275" y="5172075"/>
            <a:ext cx="3209925" cy="214312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89" name="exstream_shape5797"/>
          <p:cNvSpPr>
            <a:spLocks noChangeArrowheads="1"/>
          </p:cNvSpPr>
          <p:nvPr/>
        </p:nvSpPr>
        <p:spPr bwMode="auto">
          <a:xfrm>
            <a:off x="1819275" y="7315200"/>
            <a:ext cx="3209925" cy="0"/>
          </a:xfrm>
          <a:custGeom>
            <a:avLst/>
            <a:gdLst>
              <a:gd name="T0" fmla="*/ 0 w 2022"/>
              <a:gd name="T1" fmla="*/ 2022 w 2022"/>
            </a:gdLst>
            <a:ahLst/>
            <a:cxnLst>
              <a:cxn ang="0">
                <a:pos x="T0" y="0"/>
              </a:cxn>
              <a:cxn ang="0">
                <a:pos x="T1" y="0"/>
              </a:cxn>
            </a:cxnLst>
            <a:rect l="0" t="0" r="r" b="b"/>
            <a:pathLst>
              <a:path w="2022">
                <a:moveTo>
                  <a:pt x="0" y="0"/>
                </a:moveTo>
                <a:lnTo>
                  <a:pt x="2022" y="0"/>
                </a:lnTo>
              </a:path>
            </a:pathLst>
          </a:custGeom>
          <a:solidFill>
            <a:srgbClr val="FFFFFF"/>
          </a:solidFill>
          <a:ln w="12700">
            <a:solidFill>
              <a:srgbClr val="919190"/>
            </a:solidFill>
            <a:round/>
            <a:headEnd/>
            <a:tailEnd/>
          </a:ln>
        </p:spPr>
        <p:txBody>
          <a:bodyPr/>
          <a:lstStyle/>
          <a:p>
            <a:endParaRPr lang="en-US"/>
          </a:p>
        </p:txBody>
      </p:sp>
      <p:sp>
        <p:nvSpPr>
          <p:cNvPr id="41188" name="exstream_shape5798"/>
          <p:cNvSpPr>
            <a:spLocks noChangeArrowheads="1"/>
          </p:cNvSpPr>
          <p:nvPr/>
        </p:nvSpPr>
        <p:spPr bwMode="auto">
          <a:xfrm>
            <a:off x="5029200" y="5172075"/>
            <a:ext cx="4572000" cy="2143125"/>
          </a:xfrm>
          <a:prstGeom prst="rect">
            <a:avLst/>
          </a:prstGeom>
          <a:solidFill>
            <a:srgbClr val="BBD7E3"/>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87" name="exstream_shape5799"/>
          <p:cNvSpPr>
            <a:spLocks noChangeArrowheads="1"/>
          </p:cNvSpPr>
          <p:nvPr/>
        </p:nvSpPr>
        <p:spPr bwMode="auto">
          <a:xfrm>
            <a:off x="9601200" y="5172075"/>
            <a:ext cx="0" cy="2143125"/>
          </a:xfrm>
          <a:custGeom>
            <a:avLst/>
            <a:gdLst>
              <a:gd name="T0" fmla="*/ 0 h 1350"/>
              <a:gd name="T1" fmla="*/ 1350 h 1350"/>
            </a:gdLst>
            <a:ahLst/>
            <a:cxnLst>
              <a:cxn ang="0">
                <a:pos x="0" y="T0"/>
              </a:cxn>
              <a:cxn ang="0">
                <a:pos x="0" y="T1"/>
              </a:cxn>
            </a:cxnLst>
            <a:rect l="0" t="0" r="r" b="b"/>
            <a:pathLst>
              <a:path h="1350">
                <a:moveTo>
                  <a:pt x="0" y="0"/>
                </a:moveTo>
                <a:lnTo>
                  <a:pt x="0" y="1350"/>
                </a:lnTo>
              </a:path>
            </a:pathLst>
          </a:custGeom>
          <a:solidFill>
            <a:srgbClr val="FFFFFF"/>
          </a:solidFill>
          <a:ln w="12700">
            <a:solidFill>
              <a:srgbClr val="919190"/>
            </a:solidFill>
            <a:round/>
            <a:headEnd/>
            <a:tailEnd/>
          </a:ln>
        </p:spPr>
        <p:txBody>
          <a:bodyPr/>
          <a:lstStyle/>
          <a:p>
            <a:endParaRPr lang="en-US"/>
          </a:p>
        </p:txBody>
      </p:sp>
      <p:sp>
        <p:nvSpPr>
          <p:cNvPr id="41186" name="exstream_shape5800"/>
          <p:cNvSpPr>
            <a:spLocks noChangeArrowheads="1"/>
          </p:cNvSpPr>
          <p:nvPr/>
        </p:nvSpPr>
        <p:spPr bwMode="auto">
          <a:xfrm>
            <a:off x="5029200" y="7315200"/>
            <a:ext cx="4572000" cy="0"/>
          </a:xfrm>
          <a:custGeom>
            <a:avLst/>
            <a:gdLst>
              <a:gd name="T0" fmla="*/ 0 w 2880"/>
              <a:gd name="T1" fmla="*/ 2880 w 2880"/>
            </a:gdLst>
            <a:ahLst/>
            <a:cxnLst>
              <a:cxn ang="0">
                <a:pos x="T0" y="0"/>
              </a:cxn>
              <a:cxn ang="0">
                <a:pos x="T1" y="0"/>
              </a:cxn>
            </a:cxnLst>
            <a:rect l="0" t="0" r="r" b="b"/>
            <a:pathLst>
              <a:path w="2880">
                <a:moveTo>
                  <a:pt x="0" y="0"/>
                </a:moveTo>
                <a:lnTo>
                  <a:pt x="2880" y="0"/>
                </a:lnTo>
              </a:path>
            </a:pathLst>
          </a:custGeom>
          <a:solidFill>
            <a:srgbClr val="FFFFFF"/>
          </a:solidFill>
          <a:ln w="12700">
            <a:solidFill>
              <a:srgbClr val="919190"/>
            </a:solidFill>
            <a:round/>
            <a:headEnd/>
            <a:tailEnd/>
          </a:ln>
        </p:spPr>
        <p:txBody>
          <a:bodyPr/>
          <a:lstStyle/>
          <a:p>
            <a:endParaRPr lang="en-US"/>
          </a:p>
        </p:txBody>
      </p:sp>
      <p:pic>
        <p:nvPicPr>
          <p:cNvPr id="41185" name="exstream_shape5801" descr="\\5C077\exstream\HTMLImage1.jpg"/>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76275"/>
            <a:ext cx="676275" cy="714375"/>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41184" name="exstream_shape5802"/>
          <p:cNvSpPr>
            <a:spLocks noChangeArrowheads="1"/>
          </p:cNvSpPr>
          <p:nvPr/>
        </p:nvSpPr>
        <p:spPr bwMode="auto">
          <a:xfrm>
            <a:off x="1390650" y="742950"/>
            <a:ext cx="726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2000">
                <a:solidFill>
                  <a:srgbClr val="000000"/>
                </a:solidFill>
                <a:latin typeface="Times New Roman"/>
              </a:rPr>
              <a:t>Inpatient - Major Diagnostic Category Summary</a:t>
            </a:r>
          </a:p>
        </p:txBody>
      </p:sp>
      <p:sp>
        <p:nvSpPr>
          <p:cNvPr id="41183" name="exstream_shape5803"/>
          <p:cNvSpPr>
            <a:spLocks noChangeArrowheads="1"/>
          </p:cNvSpPr>
          <p:nvPr/>
        </p:nvSpPr>
        <p:spPr bwMode="auto">
          <a:xfrm>
            <a:off x="1390650" y="1047750"/>
            <a:ext cx="72675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 Customer ABC</a:t>
            </a:r>
          </a:p>
        </p:txBody>
      </p:sp>
      <p:sp>
        <p:nvSpPr>
          <p:cNvPr id="41182" name="exstream_shape5804"/>
          <p:cNvSpPr>
            <a:spLocks noChangeArrowheads="1"/>
          </p:cNvSpPr>
          <p:nvPr/>
        </p:nvSpPr>
        <p:spPr bwMode="auto">
          <a:xfrm>
            <a:off x="571500" y="5257800"/>
            <a:ext cx="8915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Comments</a:t>
            </a:r>
          </a:p>
        </p:txBody>
      </p:sp>
      <p:sp>
        <p:nvSpPr>
          <p:cNvPr id="41181" name="exstream_shape5805"/>
          <p:cNvSpPr>
            <a:spLocks noChangeArrowheads="1"/>
          </p:cNvSpPr>
          <p:nvPr/>
        </p:nvSpPr>
        <p:spPr bwMode="auto">
          <a:xfrm>
            <a:off x="571500" y="5486400"/>
            <a:ext cx="89154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Circulatory was the top category by plan cost in the current period. Circulatory cost decreased from $147.61 PMPY to $145.05 PMPY, a decrease of 1.7%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Cost per case for the Circulatory category decreased from $17,910 to $16,681, a decrease of 6.9% </a:t>
            </a:r>
            <a:br>
              <a:rPr lang="en-US" sz="900">
                <a:solidFill>
                  <a:srgbClr val="000000"/>
                </a:solidFill>
                <a:latin typeface="Arial" charset="0"/>
              </a:rPr>
            </a:br>
            <a:r>
              <a:rPr lang="en-US" sz="900">
                <a:solidFill>
                  <a:srgbClr val="000000"/>
                </a:solidFill>
                <a:latin typeface="Arial" charset="0"/>
              </a:rPr>
              <a:t>  </a:t>
            </a:r>
            <a:r>
              <a:rPr lang="en-US" sz="700">
                <a:latin typeface="Arial" charset="0"/>
              </a:rPr>
              <a:t/>
            </a:r>
            <a:br>
              <a:rPr lang="en-US" sz="700">
                <a:latin typeface="Arial" charset="0"/>
              </a:rPr>
            </a:br>
            <a:r>
              <a:rPr lang="en-US" sz="900">
                <a:solidFill>
                  <a:srgbClr val="000000"/>
                </a:solidFill>
                <a:latin typeface="Symbol"/>
              </a:rPr>
              <a:t>·</a:t>
            </a:r>
            <a:r>
              <a:rPr lang="en-US" sz="900">
                <a:solidFill>
                  <a:srgbClr val="000000"/>
                </a:solidFill>
                <a:latin typeface="Arial" charset="0"/>
              </a:rPr>
              <a:t> Plan cost for non-catastrophic decreased from $389.91 PMPY to $310.57 PMPY, a decrease of 20.4% </a:t>
            </a:r>
            <a:br>
              <a:rPr lang="en-US" sz="900">
                <a:solidFill>
                  <a:srgbClr val="000000"/>
                </a:solidFill>
                <a:latin typeface="Arial" charset="0"/>
              </a:rPr>
            </a:br>
            <a:endParaRPr lang="en-US" sz="900">
              <a:solidFill>
                <a:srgbClr val="000000"/>
              </a:solidFill>
              <a:latin typeface="Arial" charset="0"/>
            </a:endParaRPr>
          </a:p>
        </p:txBody>
      </p:sp>
      <p:sp>
        <p:nvSpPr>
          <p:cNvPr id="41180" name="exstream_shape5806"/>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179" name="exstream_shape5807"/>
          <p:cNvSpPr txBox="1">
            <a:spLocks noChangeArrowheads="1"/>
          </p:cNvSpPr>
          <p:nvPr/>
        </p:nvSpPr>
        <p:spPr bwMode="auto">
          <a:xfrm>
            <a:off x="457200" y="7391400"/>
            <a:ext cx="76390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defTabSz="228600" eaLnBrk="0" fontAlgn="base" hangingPunct="0">
              <a:spcBef>
                <a:spcPct val="0"/>
              </a:spcBef>
              <a:spcAft>
                <a:spcPct val="0"/>
              </a:spcAft>
              <a:defRPr>
                <a:solidFill>
                  <a:schemeClr val="tx1"/>
                </a:solidFill>
                <a:latin typeface="Arial" charset="0"/>
              </a:defRPr>
            </a:lvl1pPr>
            <a:lvl2pPr defTabSz="228600" eaLnBrk="0" fontAlgn="base" hangingPunct="0">
              <a:spcBef>
                <a:spcPct val="0"/>
              </a:spcBef>
              <a:spcAft>
                <a:spcPct val="0"/>
              </a:spcAft>
              <a:defRPr>
                <a:solidFill>
                  <a:schemeClr val="tx1"/>
                </a:solidFill>
                <a:latin typeface="Arial" charset="0"/>
              </a:defRPr>
            </a:lvl2pPr>
            <a:lvl3pPr defTabSz="228600" eaLnBrk="0" fontAlgn="base" hangingPunct="0">
              <a:spcBef>
                <a:spcPct val="0"/>
              </a:spcBef>
              <a:spcAft>
                <a:spcPct val="0"/>
              </a:spcAft>
              <a:defRPr>
                <a:solidFill>
                  <a:schemeClr val="tx1"/>
                </a:solidFill>
                <a:latin typeface="Arial" charset="0"/>
              </a:defRPr>
            </a:lvl3pPr>
            <a:lvl4pPr defTabSz="228600" eaLnBrk="0" fontAlgn="base" hangingPunct="0">
              <a:spcBef>
                <a:spcPct val="0"/>
              </a:spcBef>
              <a:spcAft>
                <a:spcPct val="0"/>
              </a:spcAft>
              <a:defRPr>
                <a:solidFill>
                  <a:schemeClr val="tx1"/>
                </a:solidFill>
                <a:latin typeface="Arial" charset="0"/>
              </a:defRPr>
            </a:lvl4pPr>
            <a:lvl5pPr defTabSz="228600" eaLnBrk="0" fontAlgn="base" hangingPunct="0">
              <a:spcBef>
                <a:spcPct val="0"/>
              </a:spcBef>
              <a:spcAft>
                <a:spcPct val="0"/>
              </a:spcAft>
              <a:defRPr>
                <a:solidFill>
                  <a:schemeClr val="tx1"/>
                </a:solidFill>
                <a:latin typeface="Arial" charset="0"/>
              </a:defRPr>
            </a:lvl5pPr>
            <a:lvl6pPr defTabSz="228600" eaLnBrk="0" fontAlgn="base" hangingPunct="0">
              <a:spcBef>
                <a:spcPct val="0"/>
              </a:spcBef>
              <a:spcAft>
                <a:spcPct val="0"/>
              </a:spcAft>
              <a:defRPr>
                <a:solidFill>
                  <a:schemeClr val="tx1"/>
                </a:solidFill>
                <a:latin typeface="Arial" charset="0"/>
              </a:defRPr>
            </a:lvl6pPr>
            <a:lvl7pPr defTabSz="228600" eaLnBrk="0" fontAlgn="base" hangingPunct="0">
              <a:spcBef>
                <a:spcPct val="0"/>
              </a:spcBef>
              <a:spcAft>
                <a:spcPct val="0"/>
              </a:spcAft>
              <a:defRPr>
                <a:solidFill>
                  <a:schemeClr val="tx1"/>
                </a:solidFill>
                <a:latin typeface="Arial" charset="0"/>
              </a:defRPr>
            </a:lvl7pPr>
            <a:lvl8pPr defTabSz="228600" eaLnBrk="0" fontAlgn="base" hangingPunct="0">
              <a:spcBef>
                <a:spcPct val="0"/>
              </a:spcBef>
              <a:spcAft>
                <a:spcPct val="0"/>
              </a:spcAft>
              <a:defRPr>
                <a:solidFill>
                  <a:schemeClr val="tx1"/>
                </a:solidFill>
                <a:latin typeface="Arial" charset="0"/>
              </a:defRPr>
            </a:lvl8pPr>
            <a:lvl9pPr defTabSz="228600" eaLnBrk="0" fontAlgn="base" hangingPunct="0">
              <a:spcBef>
                <a:spcPct val="0"/>
              </a:spcBef>
              <a:spcAft>
                <a:spcPct val="0"/>
              </a:spcAft>
              <a:defRPr>
                <a:solidFill>
                  <a:schemeClr val="tx1"/>
                </a:solidFill>
                <a:latin typeface="Arial" charset="0"/>
              </a:defRPr>
            </a:lvl9pPr>
          </a:lstStyle>
          <a:p>
            <a:r>
              <a:rPr lang="en-US" sz="700">
                <a:solidFill>
                  <a:srgbClr val="000000"/>
                </a:solidFill>
              </a:rPr>
              <a:t>Current Period reflects claims incurred between Jan. 2012 and Dec. 2012, paid through Mar. 2013 </a:t>
            </a:r>
            <a:br>
              <a:rPr lang="en-US" sz="700">
                <a:solidFill>
                  <a:srgbClr val="000000"/>
                </a:solidFill>
              </a:rPr>
            </a:br>
            <a:r>
              <a:rPr lang="en-US" sz="700">
                <a:solidFill>
                  <a:srgbClr val="000000"/>
                </a:solidFill>
              </a:rPr>
              <a:t>Base Period reflects claims incurred between Jan. 2011 and Dec. 2011, paid through Mar. 2013</a:t>
            </a:r>
          </a:p>
        </p:txBody>
      </p:sp>
      <p:sp>
        <p:nvSpPr>
          <p:cNvPr id="41178" name="exstream_shape5808"/>
          <p:cNvSpPr txBox="1">
            <a:spLocks noChangeArrowheads="1"/>
          </p:cNvSpPr>
          <p:nvPr/>
        </p:nvSpPr>
        <p:spPr bwMode="auto">
          <a:xfrm>
            <a:off x="8543925" y="514350"/>
            <a:ext cx="981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177" name="exstream_shape5809"/>
          <p:cNvSpPr txBox="1">
            <a:spLocks noChangeArrowheads="1"/>
          </p:cNvSpPr>
          <p:nvPr/>
        </p:nvSpPr>
        <p:spPr bwMode="auto">
          <a:xfrm>
            <a:off x="8543925" y="514350"/>
            <a:ext cx="981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176" name="exstream_shape5810"/>
          <p:cNvSpPr>
            <a:spLocks noChangeArrowheads="1"/>
          </p:cNvSpPr>
          <p:nvPr/>
        </p:nvSpPr>
        <p:spPr bwMode="auto">
          <a:xfrm>
            <a:off x="571500" y="1714500"/>
            <a:ext cx="6181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500">
                <a:solidFill>
                  <a:srgbClr val="000000"/>
                </a:solidFill>
                <a:latin typeface="Times New Roman"/>
              </a:rPr>
              <a:t>Cost &amp; utilization trends (excluding catastrophic)</a:t>
            </a:r>
          </a:p>
        </p:txBody>
      </p:sp>
      <p:sp>
        <p:nvSpPr>
          <p:cNvPr id="41175" name="exstream_shape5811"/>
          <p:cNvSpPr>
            <a:spLocks noChangeArrowheads="1"/>
          </p:cNvSpPr>
          <p:nvPr/>
        </p:nvSpPr>
        <p:spPr bwMode="auto">
          <a:xfrm>
            <a:off x="6753225" y="1714500"/>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74" name="exstream_shape5812"/>
          <p:cNvSpPr>
            <a:spLocks noChangeArrowheads="1"/>
          </p:cNvSpPr>
          <p:nvPr/>
        </p:nvSpPr>
        <p:spPr bwMode="auto">
          <a:xfrm>
            <a:off x="7324725" y="1714500"/>
            <a:ext cx="209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73" name="exstream_shape5813"/>
          <p:cNvSpPr>
            <a:spLocks noChangeArrowheads="1"/>
          </p:cNvSpPr>
          <p:nvPr/>
        </p:nvSpPr>
        <p:spPr bwMode="auto">
          <a:xfrm>
            <a:off x="7534275" y="1714500"/>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72" name="exstream_shape5814"/>
          <p:cNvSpPr>
            <a:spLocks noChangeArrowheads="1"/>
          </p:cNvSpPr>
          <p:nvPr/>
        </p:nvSpPr>
        <p:spPr bwMode="auto">
          <a:xfrm>
            <a:off x="8105775" y="1714500"/>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71" name="exstream_shape5815"/>
          <p:cNvSpPr>
            <a:spLocks noChangeArrowheads="1"/>
          </p:cNvSpPr>
          <p:nvPr/>
        </p:nvSpPr>
        <p:spPr bwMode="auto">
          <a:xfrm>
            <a:off x="8677275" y="1714500"/>
            <a:ext cx="581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70" name="exstream_shape5816"/>
          <p:cNvSpPr>
            <a:spLocks noChangeArrowheads="1"/>
          </p:cNvSpPr>
          <p:nvPr/>
        </p:nvSpPr>
        <p:spPr bwMode="auto">
          <a:xfrm>
            <a:off x="571500" y="1990725"/>
            <a:ext cx="180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69" name="exstream_shape5817"/>
          <p:cNvSpPr>
            <a:spLocks noChangeArrowheads="1"/>
          </p:cNvSpPr>
          <p:nvPr/>
        </p:nvSpPr>
        <p:spPr bwMode="auto">
          <a:xfrm>
            <a:off x="752475" y="1990725"/>
            <a:ext cx="971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68" name="exstream_shape5818"/>
          <p:cNvSpPr>
            <a:spLocks noChangeArrowheads="1"/>
          </p:cNvSpPr>
          <p:nvPr/>
        </p:nvSpPr>
        <p:spPr bwMode="auto">
          <a:xfrm>
            <a:off x="1724025" y="1990725"/>
            <a:ext cx="1714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$PMPY</a:t>
            </a:r>
          </a:p>
        </p:txBody>
      </p:sp>
      <p:sp>
        <p:nvSpPr>
          <p:cNvPr id="41167" name="exstream_shape5819"/>
          <p:cNvSpPr>
            <a:spLocks noChangeArrowheads="1"/>
          </p:cNvSpPr>
          <p:nvPr/>
        </p:nvSpPr>
        <p:spPr bwMode="auto">
          <a:xfrm>
            <a:off x="1724025" y="2266950"/>
            <a:ext cx="1714500" cy="0"/>
          </a:xfrm>
          <a:custGeom>
            <a:avLst/>
            <a:gdLst>
              <a:gd name="T0" fmla="*/ 0 w 1080"/>
              <a:gd name="T1" fmla="*/ 1080 w 1080"/>
            </a:gdLst>
            <a:ahLst/>
            <a:cxnLst>
              <a:cxn ang="0">
                <a:pos x="T0" y="0"/>
              </a:cxn>
              <a:cxn ang="0">
                <a:pos x="T1" y="0"/>
              </a:cxn>
            </a:cxnLst>
            <a:rect l="0" t="0" r="r" b="b"/>
            <a:pathLst>
              <a:path w="1080">
                <a:moveTo>
                  <a:pt x="0" y="0"/>
                </a:moveTo>
                <a:lnTo>
                  <a:pt x="1080" y="0"/>
                </a:lnTo>
              </a:path>
            </a:pathLst>
          </a:custGeom>
          <a:solidFill>
            <a:srgbClr val="FFFFFF"/>
          </a:solidFill>
          <a:ln w="12700">
            <a:solidFill>
              <a:srgbClr val="000000"/>
            </a:solidFill>
            <a:round/>
            <a:headEnd/>
            <a:tailEnd/>
          </a:ln>
        </p:spPr>
        <p:txBody>
          <a:bodyPr/>
          <a:lstStyle/>
          <a:p>
            <a:endParaRPr lang="en-US"/>
          </a:p>
        </p:txBody>
      </p:sp>
      <p:sp>
        <p:nvSpPr>
          <p:cNvPr id="41166" name="exstream_shape5820"/>
          <p:cNvSpPr>
            <a:spLocks noChangeArrowheads="1"/>
          </p:cNvSpPr>
          <p:nvPr/>
        </p:nvSpPr>
        <p:spPr bwMode="auto">
          <a:xfrm>
            <a:off x="3438525" y="1990725"/>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65" name="exstream_shape5821"/>
          <p:cNvSpPr>
            <a:spLocks noChangeArrowheads="1"/>
          </p:cNvSpPr>
          <p:nvPr/>
        </p:nvSpPr>
        <p:spPr bwMode="auto">
          <a:xfrm>
            <a:off x="3667125" y="1990725"/>
            <a:ext cx="1714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Admits Per 1,000</a:t>
            </a:r>
          </a:p>
        </p:txBody>
      </p:sp>
      <p:sp>
        <p:nvSpPr>
          <p:cNvPr id="41164" name="exstream_shape5822"/>
          <p:cNvSpPr>
            <a:spLocks noChangeArrowheads="1"/>
          </p:cNvSpPr>
          <p:nvPr/>
        </p:nvSpPr>
        <p:spPr bwMode="auto">
          <a:xfrm>
            <a:off x="3667125" y="2266950"/>
            <a:ext cx="1714500" cy="0"/>
          </a:xfrm>
          <a:custGeom>
            <a:avLst/>
            <a:gdLst>
              <a:gd name="T0" fmla="*/ 0 w 1080"/>
              <a:gd name="T1" fmla="*/ 1080 w 1080"/>
            </a:gdLst>
            <a:ahLst/>
            <a:cxnLst>
              <a:cxn ang="0">
                <a:pos x="T0" y="0"/>
              </a:cxn>
              <a:cxn ang="0">
                <a:pos x="T1" y="0"/>
              </a:cxn>
            </a:cxnLst>
            <a:rect l="0" t="0" r="r" b="b"/>
            <a:pathLst>
              <a:path w="1080">
                <a:moveTo>
                  <a:pt x="0" y="0"/>
                </a:moveTo>
                <a:lnTo>
                  <a:pt x="1080" y="0"/>
                </a:lnTo>
              </a:path>
            </a:pathLst>
          </a:custGeom>
          <a:solidFill>
            <a:srgbClr val="FFFFFF"/>
          </a:solidFill>
          <a:ln w="12700">
            <a:solidFill>
              <a:srgbClr val="000000"/>
            </a:solidFill>
            <a:round/>
            <a:headEnd/>
            <a:tailEnd/>
          </a:ln>
        </p:spPr>
        <p:txBody>
          <a:bodyPr/>
          <a:lstStyle/>
          <a:p>
            <a:endParaRPr lang="en-US"/>
          </a:p>
        </p:txBody>
      </p:sp>
      <p:sp>
        <p:nvSpPr>
          <p:cNvPr id="41163" name="exstream_shape5823"/>
          <p:cNvSpPr>
            <a:spLocks noChangeArrowheads="1"/>
          </p:cNvSpPr>
          <p:nvPr/>
        </p:nvSpPr>
        <p:spPr bwMode="auto">
          <a:xfrm>
            <a:off x="5381625" y="1990725"/>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62" name="exstream_shape5824"/>
          <p:cNvSpPr>
            <a:spLocks noChangeArrowheads="1"/>
          </p:cNvSpPr>
          <p:nvPr/>
        </p:nvSpPr>
        <p:spPr bwMode="auto">
          <a:xfrm>
            <a:off x="5610225" y="1990725"/>
            <a:ext cx="1714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Days Per 1,000</a:t>
            </a:r>
          </a:p>
        </p:txBody>
      </p:sp>
      <p:sp>
        <p:nvSpPr>
          <p:cNvPr id="41161" name="exstream_shape5825"/>
          <p:cNvSpPr>
            <a:spLocks noChangeArrowheads="1"/>
          </p:cNvSpPr>
          <p:nvPr/>
        </p:nvSpPr>
        <p:spPr bwMode="auto">
          <a:xfrm>
            <a:off x="5610225" y="2266950"/>
            <a:ext cx="1714500" cy="0"/>
          </a:xfrm>
          <a:custGeom>
            <a:avLst/>
            <a:gdLst>
              <a:gd name="T0" fmla="*/ 0 w 1080"/>
              <a:gd name="T1" fmla="*/ 1080 w 1080"/>
            </a:gdLst>
            <a:ahLst/>
            <a:cxnLst>
              <a:cxn ang="0">
                <a:pos x="T0" y="0"/>
              </a:cxn>
              <a:cxn ang="0">
                <a:pos x="T1" y="0"/>
              </a:cxn>
            </a:cxnLst>
            <a:rect l="0" t="0" r="r" b="b"/>
            <a:pathLst>
              <a:path w="1080">
                <a:moveTo>
                  <a:pt x="0" y="0"/>
                </a:moveTo>
                <a:lnTo>
                  <a:pt x="1080" y="0"/>
                </a:lnTo>
              </a:path>
            </a:pathLst>
          </a:custGeom>
          <a:solidFill>
            <a:srgbClr val="FFFFFF"/>
          </a:solidFill>
          <a:ln w="12700">
            <a:solidFill>
              <a:srgbClr val="000000"/>
            </a:solidFill>
            <a:round/>
            <a:headEnd/>
            <a:tailEnd/>
          </a:ln>
        </p:spPr>
        <p:txBody>
          <a:bodyPr/>
          <a:lstStyle/>
          <a:p>
            <a:endParaRPr lang="en-US"/>
          </a:p>
        </p:txBody>
      </p:sp>
      <p:sp>
        <p:nvSpPr>
          <p:cNvPr id="41160" name="exstream_shape5826"/>
          <p:cNvSpPr>
            <a:spLocks noChangeArrowheads="1"/>
          </p:cNvSpPr>
          <p:nvPr/>
        </p:nvSpPr>
        <p:spPr bwMode="auto">
          <a:xfrm>
            <a:off x="7324725" y="1990725"/>
            <a:ext cx="209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1000">
                <a:solidFill>
                  <a:srgbClr val="000000"/>
                </a:solidFill>
                <a:latin typeface="Times New Roman"/>
              </a:rPr>
              <a:t>        </a:t>
            </a:r>
          </a:p>
        </p:txBody>
      </p:sp>
      <p:sp>
        <p:nvSpPr>
          <p:cNvPr id="41159" name="exstream_shape5827"/>
          <p:cNvSpPr>
            <a:spLocks noChangeArrowheads="1"/>
          </p:cNvSpPr>
          <p:nvPr/>
        </p:nvSpPr>
        <p:spPr bwMode="auto">
          <a:xfrm>
            <a:off x="7534275" y="1990725"/>
            <a:ext cx="1724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228600" eaLnBrk="0" fontAlgn="base" hangingPunct="0">
              <a:spcBef>
                <a:spcPct val="0"/>
              </a:spcBef>
              <a:spcAft>
                <a:spcPct val="0"/>
              </a:spcAft>
            </a:pPr>
            <a:r>
              <a:rPr lang="en-US" sz="800" b="1">
                <a:solidFill>
                  <a:srgbClr val="000000"/>
                </a:solidFill>
                <a:latin typeface="Arial" charset="0"/>
              </a:rPr>
              <a:t>Cost Per Case</a:t>
            </a:r>
          </a:p>
        </p:txBody>
      </p:sp>
      <p:sp>
        <p:nvSpPr>
          <p:cNvPr id="41158" name="exstream_shape5828"/>
          <p:cNvSpPr>
            <a:spLocks noChangeArrowheads="1"/>
          </p:cNvSpPr>
          <p:nvPr/>
        </p:nvSpPr>
        <p:spPr bwMode="auto">
          <a:xfrm>
            <a:off x="7534275" y="2266950"/>
            <a:ext cx="1724025" cy="0"/>
          </a:xfrm>
          <a:custGeom>
            <a:avLst/>
            <a:gdLst>
              <a:gd name="T0" fmla="*/ 0 w 1086"/>
              <a:gd name="T1" fmla="*/ 1086 w 1086"/>
            </a:gdLst>
            <a:ahLst/>
            <a:cxnLst>
              <a:cxn ang="0">
                <a:pos x="T0" y="0"/>
              </a:cxn>
              <a:cxn ang="0">
                <a:pos x="T1" y="0"/>
              </a:cxn>
            </a:cxnLst>
            <a:rect l="0" t="0" r="r" b="b"/>
            <a:pathLst>
              <a:path w="1086">
                <a:moveTo>
                  <a:pt x="0" y="0"/>
                </a:moveTo>
                <a:lnTo>
                  <a:pt x="1086" y="0"/>
                </a:lnTo>
              </a:path>
            </a:pathLst>
          </a:custGeom>
          <a:solidFill>
            <a:srgbClr val="FFFFFF"/>
          </a:solidFill>
          <a:ln w="12700">
            <a:solidFill>
              <a:srgbClr val="000000"/>
            </a:solidFill>
            <a:round/>
            <a:headEnd/>
            <a:tailEnd/>
          </a:ln>
        </p:spPr>
        <p:txBody>
          <a:bodyPr/>
          <a:lstStyle/>
          <a:p>
            <a:endParaRPr lang="en-US"/>
          </a:p>
        </p:txBody>
      </p:sp>
      <p:sp>
        <p:nvSpPr>
          <p:cNvPr id="41157" name="exstream_shape5829"/>
          <p:cNvSpPr>
            <a:spLocks noChangeArrowheads="1"/>
          </p:cNvSpPr>
          <p:nvPr/>
        </p:nvSpPr>
        <p:spPr bwMode="auto">
          <a:xfrm>
            <a:off x="571500" y="226695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56" name="exstream_shape5830"/>
          <p:cNvSpPr>
            <a:spLocks noChangeArrowheads="1"/>
          </p:cNvSpPr>
          <p:nvPr/>
        </p:nvSpPr>
        <p:spPr bwMode="auto">
          <a:xfrm>
            <a:off x="17240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41155" name="exstream_shape5831"/>
          <p:cNvSpPr>
            <a:spLocks noChangeArrowheads="1"/>
          </p:cNvSpPr>
          <p:nvPr/>
        </p:nvSpPr>
        <p:spPr bwMode="auto">
          <a:xfrm>
            <a:off x="22955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41154" name="exstream_shape5832"/>
          <p:cNvSpPr>
            <a:spLocks noChangeArrowheads="1"/>
          </p:cNvSpPr>
          <p:nvPr/>
        </p:nvSpPr>
        <p:spPr bwMode="auto">
          <a:xfrm>
            <a:off x="28670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41153" name="exstream_shape5833"/>
          <p:cNvSpPr>
            <a:spLocks noChangeArrowheads="1"/>
          </p:cNvSpPr>
          <p:nvPr/>
        </p:nvSpPr>
        <p:spPr bwMode="auto">
          <a:xfrm>
            <a:off x="3438525" y="22669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52" name="exstream_shape5834"/>
          <p:cNvSpPr>
            <a:spLocks noChangeArrowheads="1"/>
          </p:cNvSpPr>
          <p:nvPr/>
        </p:nvSpPr>
        <p:spPr bwMode="auto">
          <a:xfrm>
            <a:off x="36671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41151" name="exstream_shape5835"/>
          <p:cNvSpPr>
            <a:spLocks noChangeArrowheads="1"/>
          </p:cNvSpPr>
          <p:nvPr/>
        </p:nvSpPr>
        <p:spPr bwMode="auto">
          <a:xfrm>
            <a:off x="42386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41150" name="exstream_shape5836"/>
          <p:cNvSpPr>
            <a:spLocks noChangeArrowheads="1"/>
          </p:cNvSpPr>
          <p:nvPr/>
        </p:nvSpPr>
        <p:spPr bwMode="auto">
          <a:xfrm>
            <a:off x="48101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41149" name="exstream_shape5837"/>
          <p:cNvSpPr>
            <a:spLocks noChangeArrowheads="1"/>
          </p:cNvSpPr>
          <p:nvPr/>
        </p:nvSpPr>
        <p:spPr bwMode="auto">
          <a:xfrm>
            <a:off x="5381625" y="22669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48" name="exstream_shape5838"/>
          <p:cNvSpPr>
            <a:spLocks noChangeArrowheads="1"/>
          </p:cNvSpPr>
          <p:nvPr/>
        </p:nvSpPr>
        <p:spPr bwMode="auto">
          <a:xfrm>
            <a:off x="56102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41147" name="exstream_shape5839"/>
          <p:cNvSpPr>
            <a:spLocks noChangeArrowheads="1"/>
          </p:cNvSpPr>
          <p:nvPr/>
        </p:nvSpPr>
        <p:spPr bwMode="auto">
          <a:xfrm>
            <a:off x="61817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41146" name="exstream_shape5840"/>
          <p:cNvSpPr>
            <a:spLocks noChangeArrowheads="1"/>
          </p:cNvSpPr>
          <p:nvPr/>
        </p:nvSpPr>
        <p:spPr bwMode="auto">
          <a:xfrm>
            <a:off x="675322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41145" name="exstream_shape5841"/>
          <p:cNvSpPr>
            <a:spLocks noChangeArrowheads="1"/>
          </p:cNvSpPr>
          <p:nvPr/>
        </p:nvSpPr>
        <p:spPr bwMode="auto">
          <a:xfrm>
            <a:off x="7324725" y="226695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44" name="exstream_shape5842"/>
          <p:cNvSpPr>
            <a:spLocks noChangeArrowheads="1"/>
          </p:cNvSpPr>
          <p:nvPr/>
        </p:nvSpPr>
        <p:spPr bwMode="auto">
          <a:xfrm>
            <a:off x="753427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Base</a:t>
            </a:r>
          </a:p>
        </p:txBody>
      </p:sp>
      <p:sp>
        <p:nvSpPr>
          <p:cNvPr id="41143" name="exstream_shape5843"/>
          <p:cNvSpPr>
            <a:spLocks noChangeArrowheads="1"/>
          </p:cNvSpPr>
          <p:nvPr/>
        </p:nvSpPr>
        <p:spPr bwMode="auto">
          <a:xfrm>
            <a:off x="8105775" y="22669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Current</a:t>
            </a:r>
          </a:p>
        </p:txBody>
      </p:sp>
      <p:sp>
        <p:nvSpPr>
          <p:cNvPr id="41142" name="exstream_shape5844"/>
          <p:cNvSpPr>
            <a:spLocks noChangeArrowheads="1"/>
          </p:cNvSpPr>
          <p:nvPr/>
        </p:nvSpPr>
        <p:spPr bwMode="auto">
          <a:xfrm>
            <a:off x="8677275" y="226695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defTabSz="228600" eaLnBrk="0" fontAlgn="base" hangingPunct="0">
              <a:spcBef>
                <a:spcPct val="0"/>
              </a:spcBef>
              <a:spcAft>
                <a:spcPct val="0"/>
              </a:spcAft>
            </a:pPr>
            <a:r>
              <a:rPr lang="en-US" sz="800" b="1">
                <a:solidFill>
                  <a:srgbClr val="000000"/>
                </a:solidFill>
                <a:latin typeface="Arial" charset="0"/>
              </a:rPr>
              <a:t>Trend</a:t>
            </a:r>
          </a:p>
        </p:txBody>
      </p:sp>
      <p:sp>
        <p:nvSpPr>
          <p:cNvPr id="41141" name="exstream_shape5845"/>
          <p:cNvSpPr>
            <a:spLocks noChangeArrowheads="1"/>
          </p:cNvSpPr>
          <p:nvPr/>
        </p:nvSpPr>
        <p:spPr bwMode="auto">
          <a:xfrm>
            <a:off x="571500" y="251460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Circulatory</a:t>
            </a:r>
          </a:p>
        </p:txBody>
      </p:sp>
      <p:sp>
        <p:nvSpPr>
          <p:cNvPr id="41140" name="exstream_shape5846"/>
          <p:cNvSpPr>
            <a:spLocks noChangeArrowheads="1"/>
          </p:cNvSpPr>
          <p:nvPr/>
        </p:nvSpPr>
        <p:spPr bwMode="auto">
          <a:xfrm>
            <a:off x="17240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$147.61</a:t>
            </a:r>
          </a:p>
        </p:txBody>
      </p:sp>
      <p:sp>
        <p:nvSpPr>
          <p:cNvPr id="41139" name="exstream_shape5847"/>
          <p:cNvSpPr>
            <a:spLocks noChangeArrowheads="1"/>
          </p:cNvSpPr>
          <p:nvPr/>
        </p:nvSpPr>
        <p:spPr bwMode="auto">
          <a:xfrm>
            <a:off x="22955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$145.05</a:t>
            </a:r>
          </a:p>
        </p:txBody>
      </p:sp>
      <p:sp>
        <p:nvSpPr>
          <p:cNvPr id="41138" name="exstream_shape5848"/>
          <p:cNvSpPr>
            <a:spLocks noChangeArrowheads="1"/>
          </p:cNvSpPr>
          <p:nvPr/>
        </p:nvSpPr>
        <p:spPr bwMode="auto">
          <a:xfrm>
            <a:off x="28670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a:t>
            </a:r>
          </a:p>
        </p:txBody>
      </p:sp>
      <p:sp>
        <p:nvSpPr>
          <p:cNvPr id="41137" name="exstream_shape5849"/>
          <p:cNvSpPr>
            <a:spLocks noChangeArrowheads="1"/>
          </p:cNvSpPr>
          <p:nvPr/>
        </p:nvSpPr>
        <p:spPr bwMode="auto">
          <a:xfrm>
            <a:off x="3438525" y="25146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36" name="exstream_shape5850"/>
          <p:cNvSpPr>
            <a:spLocks noChangeArrowheads="1"/>
          </p:cNvSpPr>
          <p:nvPr/>
        </p:nvSpPr>
        <p:spPr bwMode="auto">
          <a:xfrm>
            <a:off x="36671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8.2</a:t>
            </a:r>
          </a:p>
        </p:txBody>
      </p:sp>
      <p:sp>
        <p:nvSpPr>
          <p:cNvPr id="41135" name="exstream_shape5851"/>
          <p:cNvSpPr>
            <a:spLocks noChangeArrowheads="1"/>
          </p:cNvSpPr>
          <p:nvPr/>
        </p:nvSpPr>
        <p:spPr bwMode="auto">
          <a:xfrm>
            <a:off x="42386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8.7</a:t>
            </a:r>
          </a:p>
        </p:txBody>
      </p:sp>
      <p:sp>
        <p:nvSpPr>
          <p:cNvPr id="41134" name="exstream_shape5852"/>
          <p:cNvSpPr>
            <a:spLocks noChangeArrowheads="1"/>
          </p:cNvSpPr>
          <p:nvPr/>
        </p:nvSpPr>
        <p:spPr bwMode="auto">
          <a:xfrm>
            <a:off x="48101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5.5%</a:t>
            </a:r>
          </a:p>
        </p:txBody>
      </p:sp>
      <p:sp>
        <p:nvSpPr>
          <p:cNvPr id="41133" name="exstream_shape5853"/>
          <p:cNvSpPr>
            <a:spLocks noChangeArrowheads="1"/>
          </p:cNvSpPr>
          <p:nvPr/>
        </p:nvSpPr>
        <p:spPr bwMode="auto">
          <a:xfrm>
            <a:off x="5381625" y="25146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32" name="exstream_shape5854"/>
          <p:cNvSpPr>
            <a:spLocks noChangeArrowheads="1"/>
          </p:cNvSpPr>
          <p:nvPr/>
        </p:nvSpPr>
        <p:spPr bwMode="auto">
          <a:xfrm>
            <a:off x="56102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28.8</a:t>
            </a:r>
          </a:p>
        </p:txBody>
      </p:sp>
      <p:sp>
        <p:nvSpPr>
          <p:cNvPr id="41131" name="exstream_shape5855"/>
          <p:cNvSpPr>
            <a:spLocks noChangeArrowheads="1"/>
          </p:cNvSpPr>
          <p:nvPr/>
        </p:nvSpPr>
        <p:spPr bwMode="auto">
          <a:xfrm>
            <a:off x="61817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21.7</a:t>
            </a:r>
          </a:p>
        </p:txBody>
      </p:sp>
      <p:sp>
        <p:nvSpPr>
          <p:cNvPr id="41130" name="exstream_shape5856"/>
          <p:cNvSpPr>
            <a:spLocks noChangeArrowheads="1"/>
          </p:cNvSpPr>
          <p:nvPr/>
        </p:nvSpPr>
        <p:spPr bwMode="auto">
          <a:xfrm>
            <a:off x="675322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-24.6%</a:t>
            </a:r>
          </a:p>
        </p:txBody>
      </p:sp>
      <p:sp>
        <p:nvSpPr>
          <p:cNvPr id="41129" name="exstream_shape5857"/>
          <p:cNvSpPr>
            <a:spLocks noChangeArrowheads="1"/>
          </p:cNvSpPr>
          <p:nvPr/>
        </p:nvSpPr>
        <p:spPr bwMode="auto">
          <a:xfrm>
            <a:off x="7324725" y="251460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28" name="exstream_shape5858"/>
          <p:cNvSpPr>
            <a:spLocks noChangeArrowheads="1"/>
          </p:cNvSpPr>
          <p:nvPr/>
        </p:nvSpPr>
        <p:spPr bwMode="auto">
          <a:xfrm>
            <a:off x="753427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$17,910</a:t>
            </a:r>
          </a:p>
        </p:txBody>
      </p:sp>
      <p:sp>
        <p:nvSpPr>
          <p:cNvPr id="41127" name="exstream_shape5859"/>
          <p:cNvSpPr>
            <a:spLocks noChangeArrowheads="1"/>
          </p:cNvSpPr>
          <p:nvPr/>
        </p:nvSpPr>
        <p:spPr bwMode="auto">
          <a:xfrm>
            <a:off x="8105775" y="25146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$16,681</a:t>
            </a:r>
          </a:p>
        </p:txBody>
      </p:sp>
      <p:sp>
        <p:nvSpPr>
          <p:cNvPr id="41126" name="exstream_shape5860"/>
          <p:cNvSpPr>
            <a:spLocks noChangeArrowheads="1"/>
          </p:cNvSpPr>
          <p:nvPr/>
        </p:nvSpPr>
        <p:spPr bwMode="auto">
          <a:xfrm>
            <a:off x="8677275" y="251460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-6.9%</a:t>
            </a:r>
          </a:p>
        </p:txBody>
      </p:sp>
      <p:sp>
        <p:nvSpPr>
          <p:cNvPr id="41125" name="exstream_shape5861"/>
          <p:cNvSpPr>
            <a:spLocks noChangeArrowheads="1"/>
          </p:cNvSpPr>
          <p:nvPr/>
        </p:nvSpPr>
        <p:spPr bwMode="auto">
          <a:xfrm>
            <a:off x="571500" y="276225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Digestive</a:t>
            </a:r>
          </a:p>
        </p:txBody>
      </p:sp>
      <p:sp>
        <p:nvSpPr>
          <p:cNvPr id="41124" name="exstream_shape5862"/>
          <p:cNvSpPr>
            <a:spLocks noChangeArrowheads="1"/>
          </p:cNvSpPr>
          <p:nvPr/>
        </p:nvSpPr>
        <p:spPr bwMode="auto">
          <a:xfrm>
            <a:off x="17240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$53.56</a:t>
            </a:r>
          </a:p>
        </p:txBody>
      </p:sp>
      <p:sp>
        <p:nvSpPr>
          <p:cNvPr id="41123" name="exstream_shape5863"/>
          <p:cNvSpPr>
            <a:spLocks noChangeArrowheads="1"/>
          </p:cNvSpPr>
          <p:nvPr/>
        </p:nvSpPr>
        <p:spPr bwMode="auto">
          <a:xfrm>
            <a:off x="22955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$90.42</a:t>
            </a:r>
          </a:p>
        </p:txBody>
      </p:sp>
      <p:sp>
        <p:nvSpPr>
          <p:cNvPr id="41122" name="exstream_shape5864"/>
          <p:cNvSpPr>
            <a:spLocks noChangeArrowheads="1"/>
          </p:cNvSpPr>
          <p:nvPr/>
        </p:nvSpPr>
        <p:spPr bwMode="auto">
          <a:xfrm>
            <a:off x="28670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68.8%</a:t>
            </a:r>
          </a:p>
        </p:txBody>
      </p:sp>
      <p:sp>
        <p:nvSpPr>
          <p:cNvPr id="41121" name="exstream_shape5865"/>
          <p:cNvSpPr>
            <a:spLocks noChangeArrowheads="1"/>
          </p:cNvSpPr>
          <p:nvPr/>
        </p:nvSpPr>
        <p:spPr bwMode="auto">
          <a:xfrm>
            <a:off x="3438525" y="27622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20" name="exstream_shape5866"/>
          <p:cNvSpPr>
            <a:spLocks noChangeArrowheads="1"/>
          </p:cNvSpPr>
          <p:nvPr/>
        </p:nvSpPr>
        <p:spPr bwMode="auto">
          <a:xfrm>
            <a:off x="36671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4.1</a:t>
            </a:r>
          </a:p>
        </p:txBody>
      </p:sp>
      <p:sp>
        <p:nvSpPr>
          <p:cNvPr id="41119" name="exstream_shape5867"/>
          <p:cNvSpPr>
            <a:spLocks noChangeArrowheads="1"/>
          </p:cNvSpPr>
          <p:nvPr/>
        </p:nvSpPr>
        <p:spPr bwMode="auto">
          <a:xfrm>
            <a:off x="42386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13.0</a:t>
            </a:r>
          </a:p>
        </p:txBody>
      </p:sp>
      <p:sp>
        <p:nvSpPr>
          <p:cNvPr id="41118" name="exstream_shape5868"/>
          <p:cNvSpPr>
            <a:spLocks noChangeArrowheads="1"/>
          </p:cNvSpPr>
          <p:nvPr/>
        </p:nvSpPr>
        <p:spPr bwMode="auto">
          <a:xfrm>
            <a:off x="48101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216.5%</a:t>
            </a:r>
          </a:p>
        </p:txBody>
      </p:sp>
      <p:sp>
        <p:nvSpPr>
          <p:cNvPr id="41117" name="exstream_shape5869"/>
          <p:cNvSpPr>
            <a:spLocks noChangeArrowheads="1"/>
          </p:cNvSpPr>
          <p:nvPr/>
        </p:nvSpPr>
        <p:spPr bwMode="auto">
          <a:xfrm>
            <a:off x="5381625" y="27622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16" name="exstream_shape5870"/>
          <p:cNvSpPr>
            <a:spLocks noChangeArrowheads="1"/>
          </p:cNvSpPr>
          <p:nvPr/>
        </p:nvSpPr>
        <p:spPr bwMode="auto">
          <a:xfrm>
            <a:off x="56102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4.1</a:t>
            </a:r>
          </a:p>
        </p:txBody>
      </p:sp>
      <p:sp>
        <p:nvSpPr>
          <p:cNvPr id="41115" name="exstream_shape5871"/>
          <p:cNvSpPr>
            <a:spLocks noChangeArrowheads="1"/>
          </p:cNvSpPr>
          <p:nvPr/>
        </p:nvSpPr>
        <p:spPr bwMode="auto">
          <a:xfrm>
            <a:off x="61817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17.4</a:t>
            </a:r>
          </a:p>
        </p:txBody>
      </p:sp>
      <p:sp>
        <p:nvSpPr>
          <p:cNvPr id="41114" name="exstream_shape5872"/>
          <p:cNvSpPr>
            <a:spLocks noChangeArrowheads="1"/>
          </p:cNvSpPr>
          <p:nvPr/>
        </p:nvSpPr>
        <p:spPr bwMode="auto">
          <a:xfrm>
            <a:off x="675322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322.0%</a:t>
            </a:r>
          </a:p>
        </p:txBody>
      </p:sp>
      <p:sp>
        <p:nvSpPr>
          <p:cNvPr id="41113" name="exstream_shape5873"/>
          <p:cNvSpPr>
            <a:spLocks noChangeArrowheads="1"/>
          </p:cNvSpPr>
          <p:nvPr/>
        </p:nvSpPr>
        <p:spPr bwMode="auto">
          <a:xfrm>
            <a:off x="7324725" y="276225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12" name="exstream_shape5874"/>
          <p:cNvSpPr>
            <a:spLocks noChangeArrowheads="1"/>
          </p:cNvSpPr>
          <p:nvPr/>
        </p:nvSpPr>
        <p:spPr bwMode="auto">
          <a:xfrm>
            <a:off x="753427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$12,998</a:t>
            </a:r>
          </a:p>
        </p:txBody>
      </p:sp>
      <p:sp>
        <p:nvSpPr>
          <p:cNvPr id="41111" name="exstream_shape5875"/>
          <p:cNvSpPr>
            <a:spLocks noChangeArrowheads="1"/>
          </p:cNvSpPr>
          <p:nvPr/>
        </p:nvSpPr>
        <p:spPr bwMode="auto">
          <a:xfrm>
            <a:off x="8105775" y="27622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$6,932</a:t>
            </a:r>
          </a:p>
        </p:txBody>
      </p:sp>
      <p:sp>
        <p:nvSpPr>
          <p:cNvPr id="41110" name="exstream_shape5876"/>
          <p:cNvSpPr>
            <a:spLocks noChangeArrowheads="1"/>
          </p:cNvSpPr>
          <p:nvPr/>
        </p:nvSpPr>
        <p:spPr bwMode="auto">
          <a:xfrm>
            <a:off x="8677275" y="276225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-46.7%</a:t>
            </a:r>
          </a:p>
        </p:txBody>
      </p:sp>
      <p:sp>
        <p:nvSpPr>
          <p:cNvPr id="41109" name="exstream_shape5877"/>
          <p:cNvSpPr>
            <a:spLocks noChangeArrowheads="1"/>
          </p:cNvSpPr>
          <p:nvPr/>
        </p:nvSpPr>
        <p:spPr bwMode="auto">
          <a:xfrm>
            <a:off x="571500" y="300990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Blood</a:t>
            </a:r>
          </a:p>
        </p:txBody>
      </p:sp>
      <p:sp>
        <p:nvSpPr>
          <p:cNvPr id="41108" name="exstream_shape5878"/>
          <p:cNvSpPr>
            <a:spLocks noChangeArrowheads="1"/>
          </p:cNvSpPr>
          <p:nvPr/>
        </p:nvSpPr>
        <p:spPr bwMode="auto">
          <a:xfrm>
            <a:off x="17240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$0.00</a:t>
            </a:r>
          </a:p>
        </p:txBody>
      </p:sp>
      <p:sp>
        <p:nvSpPr>
          <p:cNvPr id="41107" name="exstream_shape5879"/>
          <p:cNvSpPr>
            <a:spLocks noChangeArrowheads="1"/>
          </p:cNvSpPr>
          <p:nvPr/>
        </p:nvSpPr>
        <p:spPr bwMode="auto">
          <a:xfrm>
            <a:off x="22955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$38.49</a:t>
            </a:r>
          </a:p>
        </p:txBody>
      </p:sp>
      <p:sp>
        <p:nvSpPr>
          <p:cNvPr id="41106" name="exstream_shape5880"/>
          <p:cNvSpPr>
            <a:spLocks noChangeArrowheads="1"/>
          </p:cNvSpPr>
          <p:nvPr/>
        </p:nvSpPr>
        <p:spPr bwMode="auto">
          <a:xfrm>
            <a:off x="28670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1105" name="exstream_shape5881"/>
          <p:cNvSpPr>
            <a:spLocks noChangeArrowheads="1"/>
          </p:cNvSpPr>
          <p:nvPr/>
        </p:nvSpPr>
        <p:spPr bwMode="auto">
          <a:xfrm>
            <a:off x="3438525" y="30099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04" name="exstream_shape5882"/>
          <p:cNvSpPr>
            <a:spLocks noChangeArrowheads="1"/>
          </p:cNvSpPr>
          <p:nvPr/>
        </p:nvSpPr>
        <p:spPr bwMode="auto">
          <a:xfrm>
            <a:off x="36671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1103" name="exstream_shape5883"/>
          <p:cNvSpPr>
            <a:spLocks noChangeArrowheads="1"/>
          </p:cNvSpPr>
          <p:nvPr/>
        </p:nvSpPr>
        <p:spPr bwMode="auto">
          <a:xfrm>
            <a:off x="42386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4.3</a:t>
            </a:r>
          </a:p>
        </p:txBody>
      </p:sp>
      <p:sp>
        <p:nvSpPr>
          <p:cNvPr id="41102" name="exstream_shape5884"/>
          <p:cNvSpPr>
            <a:spLocks noChangeArrowheads="1"/>
          </p:cNvSpPr>
          <p:nvPr/>
        </p:nvSpPr>
        <p:spPr bwMode="auto">
          <a:xfrm>
            <a:off x="48101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1101" name="exstream_shape5885"/>
          <p:cNvSpPr>
            <a:spLocks noChangeArrowheads="1"/>
          </p:cNvSpPr>
          <p:nvPr/>
        </p:nvSpPr>
        <p:spPr bwMode="auto">
          <a:xfrm>
            <a:off x="5381625" y="30099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100" name="exstream_shape5886"/>
          <p:cNvSpPr>
            <a:spLocks noChangeArrowheads="1"/>
          </p:cNvSpPr>
          <p:nvPr/>
        </p:nvSpPr>
        <p:spPr bwMode="auto">
          <a:xfrm>
            <a:off x="56102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1099" name="exstream_shape5887"/>
          <p:cNvSpPr>
            <a:spLocks noChangeArrowheads="1"/>
          </p:cNvSpPr>
          <p:nvPr/>
        </p:nvSpPr>
        <p:spPr bwMode="auto">
          <a:xfrm>
            <a:off x="61817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13.0</a:t>
            </a:r>
          </a:p>
        </p:txBody>
      </p:sp>
      <p:sp>
        <p:nvSpPr>
          <p:cNvPr id="41098" name="exstream_shape5888"/>
          <p:cNvSpPr>
            <a:spLocks noChangeArrowheads="1"/>
          </p:cNvSpPr>
          <p:nvPr/>
        </p:nvSpPr>
        <p:spPr bwMode="auto">
          <a:xfrm>
            <a:off x="675322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1097" name="exstream_shape5889"/>
          <p:cNvSpPr>
            <a:spLocks noChangeArrowheads="1"/>
          </p:cNvSpPr>
          <p:nvPr/>
        </p:nvSpPr>
        <p:spPr bwMode="auto">
          <a:xfrm>
            <a:off x="7324725" y="300990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96" name="exstream_shape5890"/>
          <p:cNvSpPr>
            <a:spLocks noChangeArrowheads="1"/>
          </p:cNvSpPr>
          <p:nvPr/>
        </p:nvSpPr>
        <p:spPr bwMode="auto">
          <a:xfrm>
            <a:off x="753427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41095" name="exstream_shape5891"/>
          <p:cNvSpPr>
            <a:spLocks noChangeArrowheads="1"/>
          </p:cNvSpPr>
          <p:nvPr/>
        </p:nvSpPr>
        <p:spPr bwMode="auto">
          <a:xfrm>
            <a:off x="8105775" y="30099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$8,852</a:t>
            </a:r>
          </a:p>
        </p:txBody>
      </p:sp>
      <p:sp>
        <p:nvSpPr>
          <p:cNvPr id="41094" name="exstream_shape5892"/>
          <p:cNvSpPr>
            <a:spLocks noChangeArrowheads="1"/>
          </p:cNvSpPr>
          <p:nvPr/>
        </p:nvSpPr>
        <p:spPr bwMode="auto">
          <a:xfrm>
            <a:off x="8677275" y="300990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1093" name="exstream_shape5893"/>
          <p:cNvSpPr>
            <a:spLocks noChangeArrowheads="1"/>
          </p:cNvSpPr>
          <p:nvPr/>
        </p:nvSpPr>
        <p:spPr bwMode="auto">
          <a:xfrm>
            <a:off x="571500" y="325755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Pregnancies</a:t>
            </a:r>
          </a:p>
        </p:txBody>
      </p:sp>
      <p:sp>
        <p:nvSpPr>
          <p:cNvPr id="41092" name="exstream_shape5894"/>
          <p:cNvSpPr>
            <a:spLocks noChangeArrowheads="1"/>
          </p:cNvSpPr>
          <p:nvPr/>
        </p:nvSpPr>
        <p:spPr bwMode="auto">
          <a:xfrm>
            <a:off x="17240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$29.61</a:t>
            </a:r>
          </a:p>
        </p:txBody>
      </p:sp>
      <p:sp>
        <p:nvSpPr>
          <p:cNvPr id="41091" name="exstream_shape5895"/>
          <p:cNvSpPr>
            <a:spLocks noChangeArrowheads="1"/>
          </p:cNvSpPr>
          <p:nvPr/>
        </p:nvSpPr>
        <p:spPr bwMode="auto">
          <a:xfrm>
            <a:off x="22955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$15.65</a:t>
            </a:r>
          </a:p>
        </p:txBody>
      </p:sp>
      <p:sp>
        <p:nvSpPr>
          <p:cNvPr id="41090" name="exstream_shape5896"/>
          <p:cNvSpPr>
            <a:spLocks noChangeArrowheads="1"/>
          </p:cNvSpPr>
          <p:nvPr/>
        </p:nvSpPr>
        <p:spPr bwMode="auto">
          <a:xfrm>
            <a:off x="28670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-47.1%</a:t>
            </a:r>
          </a:p>
        </p:txBody>
      </p:sp>
      <p:sp>
        <p:nvSpPr>
          <p:cNvPr id="41089" name="exstream_shape5897"/>
          <p:cNvSpPr>
            <a:spLocks noChangeArrowheads="1"/>
          </p:cNvSpPr>
          <p:nvPr/>
        </p:nvSpPr>
        <p:spPr bwMode="auto">
          <a:xfrm>
            <a:off x="3438525" y="32575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88" name="exstream_shape5898"/>
          <p:cNvSpPr>
            <a:spLocks noChangeArrowheads="1"/>
          </p:cNvSpPr>
          <p:nvPr/>
        </p:nvSpPr>
        <p:spPr bwMode="auto">
          <a:xfrm>
            <a:off x="36671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8.2</a:t>
            </a:r>
          </a:p>
        </p:txBody>
      </p:sp>
      <p:sp>
        <p:nvSpPr>
          <p:cNvPr id="41087" name="exstream_shape5899"/>
          <p:cNvSpPr>
            <a:spLocks noChangeArrowheads="1"/>
          </p:cNvSpPr>
          <p:nvPr/>
        </p:nvSpPr>
        <p:spPr bwMode="auto">
          <a:xfrm>
            <a:off x="42386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4.3</a:t>
            </a:r>
          </a:p>
        </p:txBody>
      </p:sp>
      <p:sp>
        <p:nvSpPr>
          <p:cNvPr id="41086" name="exstream_shape5900"/>
          <p:cNvSpPr>
            <a:spLocks noChangeArrowheads="1"/>
          </p:cNvSpPr>
          <p:nvPr/>
        </p:nvSpPr>
        <p:spPr bwMode="auto">
          <a:xfrm>
            <a:off x="48101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-47.2%</a:t>
            </a:r>
          </a:p>
        </p:txBody>
      </p:sp>
      <p:sp>
        <p:nvSpPr>
          <p:cNvPr id="41085" name="exstream_shape5901"/>
          <p:cNvSpPr>
            <a:spLocks noChangeArrowheads="1"/>
          </p:cNvSpPr>
          <p:nvPr/>
        </p:nvSpPr>
        <p:spPr bwMode="auto">
          <a:xfrm>
            <a:off x="5381625" y="32575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84" name="exstream_shape5902"/>
          <p:cNvSpPr>
            <a:spLocks noChangeArrowheads="1"/>
          </p:cNvSpPr>
          <p:nvPr/>
        </p:nvSpPr>
        <p:spPr bwMode="auto">
          <a:xfrm>
            <a:off x="56102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12.4</a:t>
            </a:r>
          </a:p>
        </p:txBody>
      </p:sp>
      <p:sp>
        <p:nvSpPr>
          <p:cNvPr id="41083" name="exstream_shape5903"/>
          <p:cNvSpPr>
            <a:spLocks noChangeArrowheads="1"/>
          </p:cNvSpPr>
          <p:nvPr/>
        </p:nvSpPr>
        <p:spPr bwMode="auto">
          <a:xfrm>
            <a:off x="61817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13.0</a:t>
            </a:r>
          </a:p>
        </p:txBody>
      </p:sp>
      <p:sp>
        <p:nvSpPr>
          <p:cNvPr id="41082" name="exstream_shape5904"/>
          <p:cNvSpPr>
            <a:spLocks noChangeArrowheads="1"/>
          </p:cNvSpPr>
          <p:nvPr/>
        </p:nvSpPr>
        <p:spPr bwMode="auto">
          <a:xfrm>
            <a:off x="675322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5.5%</a:t>
            </a:r>
          </a:p>
        </p:txBody>
      </p:sp>
      <p:sp>
        <p:nvSpPr>
          <p:cNvPr id="41081" name="exstream_shape5905"/>
          <p:cNvSpPr>
            <a:spLocks noChangeArrowheads="1"/>
          </p:cNvSpPr>
          <p:nvPr/>
        </p:nvSpPr>
        <p:spPr bwMode="auto">
          <a:xfrm>
            <a:off x="7324725" y="325755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80" name="exstream_shape5906"/>
          <p:cNvSpPr>
            <a:spLocks noChangeArrowheads="1"/>
          </p:cNvSpPr>
          <p:nvPr/>
        </p:nvSpPr>
        <p:spPr bwMode="auto">
          <a:xfrm>
            <a:off x="753427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$3,593</a:t>
            </a:r>
          </a:p>
        </p:txBody>
      </p:sp>
      <p:sp>
        <p:nvSpPr>
          <p:cNvPr id="41079" name="exstream_shape5907"/>
          <p:cNvSpPr>
            <a:spLocks noChangeArrowheads="1"/>
          </p:cNvSpPr>
          <p:nvPr/>
        </p:nvSpPr>
        <p:spPr bwMode="auto">
          <a:xfrm>
            <a:off x="8105775" y="32575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$3,600</a:t>
            </a:r>
          </a:p>
        </p:txBody>
      </p:sp>
      <p:sp>
        <p:nvSpPr>
          <p:cNvPr id="41078" name="exstream_shape5908"/>
          <p:cNvSpPr>
            <a:spLocks noChangeArrowheads="1"/>
          </p:cNvSpPr>
          <p:nvPr/>
        </p:nvSpPr>
        <p:spPr bwMode="auto">
          <a:xfrm>
            <a:off x="8677275" y="325755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0.2%</a:t>
            </a:r>
          </a:p>
        </p:txBody>
      </p:sp>
      <p:sp>
        <p:nvSpPr>
          <p:cNvPr id="41077" name="exstream_shape5909"/>
          <p:cNvSpPr>
            <a:spLocks noChangeArrowheads="1"/>
          </p:cNvSpPr>
          <p:nvPr/>
        </p:nvSpPr>
        <p:spPr bwMode="auto">
          <a:xfrm>
            <a:off x="571500" y="350520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Kidney</a:t>
            </a:r>
          </a:p>
        </p:txBody>
      </p:sp>
      <p:sp>
        <p:nvSpPr>
          <p:cNvPr id="41076" name="exstream_shape5910"/>
          <p:cNvSpPr>
            <a:spLocks noChangeArrowheads="1"/>
          </p:cNvSpPr>
          <p:nvPr/>
        </p:nvSpPr>
        <p:spPr bwMode="auto">
          <a:xfrm>
            <a:off x="17240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$32.10</a:t>
            </a:r>
          </a:p>
        </p:txBody>
      </p:sp>
      <p:sp>
        <p:nvSpPr>
          <p:cNvPr id="41075" name="exstream_shape5911"/>
          <p:cNvSpPr>
            <a:spLocks noChangeArrowheads="1"/>
          </p:cNvSpPr>
          <p:nvPr/>
        </p:nvSpPr>
        <p:spPr bwMode="auto">
          <a:xfrm>
            <a:off x="22955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$13.46</a:t>
            </a:r>
          </a:p>
        </p:txBody>
      </p:sp>
      <p:sp>
        <p:nvSpPr>
          <p:cNvPr id="41074" name="exstream_shape5912"/>
          <p:cNvSpPr>
            <a:spLocks noChangeArrowheads="1"/>
          </p:cNvSpPr>
          <p:nvPr/>
        </p:nvSpPr>
        <p:spPr bwMode="auto">
          <a:xfrm>
            <a:off x="28670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-58.1%</a:t>
            </a:r>
          </a:p>
        </p:txBody>
      </p:sp>
      <p:sp>
        <p:nvSpPr>
          <p:cNvPr id="41073" name="exstream_shape5913"/>
          <p:cNvSpPr>
            <a:spLocks noChangeArrowheads="1"/>
          </p:cNvSpPr>
          <p:nvPr/>
        </p:nvSpPr>
        <p:spPr bwMode="auto">
          <a:xfrm>
            <a:off x="3438525" y="35052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72" name="exstream_shape5914"/>
          <p:cNvSpPr>
            <a:spLocks noChangeArrowheads="1"/>
          </p:cNvSpPr>
          <p:nvPr/>
        </p:nvSpPr>
        <p:spPr bwMode="auto">
          <a:xfrm>
            <a:off x="36671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4.1</a:t>
            </a:r>
          </a:p>
        </p:txBody>
      </p:sp>
      <p:sp>
        <p:nvSpPr>
          <p:cNvPr id="41071" name="exstream_shape5915"/>
          <p:cNvSpPr>
            <a:spLocks noChangeArrowheads="1"/>
          </p:cNvSpPr>
          <p:nvPr/>
        </p:nvSpPr>
        <p:spPr bwMode="auto">
          <a:xfrm>
            <a:off x="42386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4.3</a:t>
            </a:r>
          </a:p>
        </p:txBody>
      </p:sp>
      <p:sp>
        <p:nvSpPr>
          <p:cNvPr id="41070" name="exstream_shape5916"/>
          <p:cNvSpPr>
            <a:spLocks noChangeArrowheads="1"/>
          </p:cNvSpPr>
          <p:nvPr/>
        </p:nvSpPr>
        <p:spPr bwMode="auto">
          <a:xfrm>
            <a:off x="48101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5.5%</a:t>
            </a:r>
          </a:p>
        </p:txBody>
      </p:sp>
      <p:sp>
        <p:nvSpPr>
          <p:cNvPr id="41069" name="exstream_shape5917"/>
          <p:cNvSpPr>
            <a:spLocks noChangeArrowheads="1"/>
          </p:cNvSpPr>
          <p:nvPr/>
        </p:nvSpPr>
        <p:spPr bwMode="auto">
          <a:xfrm>
            <a:off x="5381625" y="35052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68" name="exstream_shape5918"/>
          <p:cNvSpPr>
            <a:spLocks noChangeArrowheads="1"/>
          </p:cNvSpPr>
          <p:nvPr/>
        </p:nvSpPr>
        <p:spPr bwMode="auto">
          <a:xfrm>
            <a:off x="56102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12.4</a:t>
            </a:r>
          </a:p>
        </p:txBody>
      </p:sp>
      <p:sp>
        <p:nvSpPr>
          <p:cNvPr id="41067" name="exstream_shape5919"/>
          <p:cNvSpPr>
            <a:spLocks noChangeArrowheads="1"/>
          </p:cNvSpPr>
          <p:nvPr/>
        </p:nvSpPr>
        <p:spPr bwMode="auto">
          <a:xfrm>
            <a:off x="61817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4.3</a:t>
            </a:r>
          </a:p>
        </p:txBody>
      </p:sp>
      <p:sp>
        <p:nvSpPr>
          <p:cNvPr id="41066" name="exstream_shape5920"/>
          <p:cNvSpPr>
            <a:spLocks noChangeArrowheads="1"/>
          </p:cNvSpPr>
          <p:nvPr/>
        </p:nvSpPr>
        <p:spPr bwMode="auto">
          <a:xfrm>
            <a:off x="675322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-64.8%</a:t>
            </a:r>
          </a:p>
        </p:txBody>
      </p:sp>
      <p:sp>
        <p:nvSpPr>
          <p:cNvPr id="41065" name="exstream_shape5921"/>
          <p:cNvSpPr>
            <a:spLocks noChangeArrowheads="1"/>
          </p:cNvSpPr>
          <p:nvPr/>
        </p:nvSpPr>
        <p:spPr bwMode="auto">
          <a:xfrm>
            <a:off x="7324725" y="350520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64" name="exstream_shape5922"/>
          <p:cNvSpPr>
            <a:spLocks noChangeArrowheads="1"/>
          </p:cNvSpPr>
          <p:nvPr/>
        </p:nvSpPr>
        <p:spPr bwMode="auto">
          <a:xfrm>
            <a:off x="753427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$7,789</a:t>
            </a:r>
          </a:p>
        </p:txBody>
      </p:sp>
      <p:sp>
        <p:nvSpPr>
          <p:cNvPr id="41063" name="exstream_shape5923"/>
          <p:cNvSpPr>
            <a:spLocks noChangeArrowheads="1"/>
          </p:cNvSpPr>
          <p:nvPr/>
        </p:nvSpPr>
        <p:spPr bwMode="auto">
          <a:xfrm>
            <a:off x="8105775" y="35052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$3,096</a:t>
            </a:r>
          </a:p>
        </p:txBody>
      </p:sp>
      <p:sp>
        <p:nvSpPr>
          <p:cNvPr id="41062" name="exstream_shape5924"/>
          <p:cNvSpPr>
            <a:spLocks noChangeArrowheads="1"/>
          </p:cNvSpPr>
          <p:nvPr/>
        </p:nvSpPr>
        <p:spPr bwMode="auto">
          <a:xfrm>
            <a:off x="8677275" y="350520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-60.2%</a:t>
            </a:r>
          </a:p>
        </p:txBody>
      </p:sp>
      <p:sp>
        <p:nvSpPr>
          <p:cNvPr id="41061" name="exstream_shape5925"/>
          <p:cNvSpPr>
            <a:spLocks noChangeArrowheads="1"/>
          </p:cNvSpPr>
          <p:nvPr/>
        </p:nvSpPr>
        <p:spPr bwMode="auto">
          <a:xfrm>
            <a:off x="571500" y="375285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Other</a:t>
            </a:r>
          </a:p>
        </p:txBody>
      </p:sp>
      <p:sp>
        <p:nvSpPr>
          <p:cNvPr id="41060" name="exstream_shape5926"/>
          <p:cNvSpPr>
            <a:spLocks noChangeArrowheads="1"/>
          </p:cNvSpPr>
          <p:nvPr/>
        </p:nvSpPr>
        <p:spPr bwMode="auto">
          <a:xfrm>
            <a:off x="17240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$127.03</a:t>
            </a:r>
          </a:p>
        </p:txBody>
      </p:sp>
      <p:sp>
        <p:nvSpPr>
          <p:cNvPr id="41059" name="exstream_shape5927"/>
          <p:cNvSpPr>
            <a:spLocks noChangeArrowheads="1"/>
          </p:cNvSpPr>
          <p:nvPr/>
        </p:nvSpPr>
        <p:spPr bwMode="auto">
          <a:xfrm>
            <a:off x="22955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$7.50</a:t>
            </a:r>
          </a:p>
        </p:txBody>
      </p:sp>
      <p:sp>
        <p:nvSpPr>
          <p:cNvPr id="41058" name="exstream_shape5928"/>
          <p:cNvSpPr>
            <a:spLocks noChangeArrowheads="1"/>
          </p:cNvSpPr>
          <p:nvPr/>
        </p:nvSpPr>
        <p:spPr bwMode="auto">
          <a:xfrm>
            <a:off x="28670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-94.1%</a:t>
            </a:r>
          </a:p>
        </p:txBody>
      </p:sp>
      <p:sp>
        <p:nvSpPr>
          <p:cNvPr id="41057" name="exstream_shape5929"/>
          <p:cNvSpPr>
            <a:spLocks noChangeArrowheads="1"/>
          </p:cNvSpPr>
          <p:nvPr/>
        </p:nvSpPr>
        <p:spPr bwMode="auto">
          <a:xfrm>
            <a:off x="3438525" y="37528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56" name="exstream_shape5930"/>
          <p:cNvSpPr>
            <a:spLocks noChangeArrowheads="1"/>
          </p:cNvSpPr>
          <p:nvPr/>
        </p:nvSpPr>
        <p:spPr bwMode="auto">
          <a:xfrm>
            <a:off x="36671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12.4</a:t>
            </a:r>
          </a:p>
        </p:txBody>
      </p:sp>
      <p:sp>
        <p:nvSpPr>
          <p:cNvPr id="41055" name="exstream_shape5931"/>
          <p:cNvSpPr>
            <a:spLocks noChangeArrowheads="1"/>
          </p:cNvSpPr>
          <p:nvPr/>
        </p:nvSpPr>
        <p:spPr bwMode="auto">
          <a:xfrm>
            <a:off x="42386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4.3</a:t>
            </a:r>
          </a:p>
        </p:txBody>
      </p:sp>
      <p:sp>
        <p:nvSpPr>
          <p:cNvPr id="41054" name="exstream_shape5932"/>
          <p:cNvSpPr>
            <a:spLocks noChangeArrowheads="1"/>
          </p:cNvSpPr>
          <p:nvPr/>
        </p:nvSpPr>
        <p:spPr bwMode="auto">
          <a:xfrm>
            <a:off x="48101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-64.8%</a:t>
            </a:r>
          </a:p>
        </p:txBody>
      </p:sp>
      <p:sp>
        <p:nvSpPr>
          <p:cNvPr id="41053" name="exstream_shape5933"/>
          <p:cNvSpPr>
            <a:spLocks noChangeArrowheads="1"/>
          </p:cNvSpPr>
          <p:nvPr/>
        </p:nvSpPr>
        <p:spPr bwMode="auto">
          <a:xfrm>
            <a:off x="5381625" y="37528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52" name="exstream_shape5934"/>
          <p:cNvSpPr>
            <a:spLocks noChangeArrowheads="1"/>
          </p:cNvSpPr>
          <p:nvPr/>
        </p:nvSpPr>
        <p:spPr bwMode="auto">
          <a:xfrm>
            <a:off x="56102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37.1</a:t>
            </a:r>
          </a:p>
        </p:txBody>
      </p:sp>
      <p:sp>
        <p:nvSpPr>
          <p:cNvPr id="41051" name="exstream_shape5935"/>
          <p:cNvSpPr>
            <a:spLocks noChangeArrowheads="1"/>
          </p:cNvSpPr>
          <p:nvPr/>
        </p:nvSpPr>
        <p:spPr bwMode="auto">
          <a:xfrm>
            <a:off x="61817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13.0</a:t>
            </a:r>
          </a:p>
        </p:txBody>
      </p:sp>
      <p:sp>
        <p:nvSpPr>
          <p:cNvPr id="41050" name="exstream_shape5936"/>
          <p:cNvSpPr>
            <a:spLocks noChangeArrowheads="1"/>
          </p:cNvSpPr>
          <p:nvPr/>
        </p:nvSpPr>
        <p:spPr bwMode="auto">
          <a:xfrm>
            <a:off x="675322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-64.8%</a:t>
            </a:r>
          </a:p>
        </p:txBody>
      </p:sp>
      <p:sp>
        <p:nvSpPr>
          <p:cNvPr id="41049" name="exstream_shape5937"/>
          <p:cNvSpPr>
            <a:spLocks noChangeArrowheads="1"/>
          </p:cNvSpPr>
          <p:nvPr/>
        </p:nvSpPr>
        <p:spPr bwMode="auto">
          <a:xfrm>
            <a:off x="7324725" y="375285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48" name="exstream_shape5938"/>
          <p:cNvSpPr>
            <a:spLocks noChangeArrowheads="1"/>
          </p:cNvSpPr>
          <p:nvPr/>
        </p:nvSpPr>
        <p:spPr bwMode="auto">
          <a:xfrm>
            <a:off x="753427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$10,275</a:t>
            </a:r>
          </a:p>
        </p:txBody>
      </p:sp>
      <p:sp>
        <p:nvSpPr>
          <p:cNvPr id="41047" name="exstream_shape5939"/>
          <p:cNvSpPr>
            <a:spLocks noChangeArrowheads="1"/>
          </p:cNvSpPr>
          <p:nvPr/>
        </p:nvSpPr>
        <p:spPr bwMode="auto">
          <a:xfrm>
            <a:off x="8105775" y="37528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$1,725</a:t>
            </a:r>
          </a:p>
        </p:txBody>
      </p:sp>
      <p:sp>
        <p:nvSpPr>
          <p:cNvPr id="41046" name="exstream_shape5940"/>
          <p:cNvSpPr>
            <a:spLocks noChangeArrowheads="1"/>
          </p:cNvSpPr>
          <p:nvPr/>
        </p:nvSpPr>
        <p:spPr bwMode="auto">
          <a:xfrm>
            <a:off x="8677275" y="375285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-83.2%</a:t>
            </a:r>
          </a:p>
        </p:txBody>
      </p:sp>
      <p:sp>
        <p:nvSpPr>
          <p:cNvPr id="41045" name="exstream_shape5941"/>
          <p:cNvSpPr>
            <a:spLocks noChangeArrowheads="1"/>
          </p:cNvSpPr>
          <p:nvPr/>
        </p:nvSpPr>
        <p:spPr bwMode="auto">
          <a:xfrm>
            <a:off x="571500" y="400050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Total Non-Cat</a:t>
            </a:r>
          </a:p>
        </p:txBody>
      </p:sp>
      <p:sp>
        <p:nvSpPr>
          <p:cNvPr id="41044" name="exstream_shape5942"/>
          <p:cNvSpPr>
            <a:spLocks noChangeArrowheads="1"/>
          </p:cNvSpPr>
          <p:nvPr/>
        </p:nvSpPr>
        <p:spPr bwMode="auto">
          <a:xfrm>
            <a:off x="571500" y="4000500"/>
            <a:ext cx="1152525" cy="0"/>
          </a:xfrm>
          <a:custGeom>
            <a:avLst/>
            <a:gdLst>
              <a:gd name="T0" fmla="*/ 0 w 726"/>
              <a:gd name="T1" fmla="*/ 726 w 726"/>
            </a:gdLst>
            <a:ahLst/>
            <a:cxnLst>
              <a:cxn ang="0">
                <a:pos x="T0" y="0"/>
              </a:cxn>
              <a:cxn ang="0">
                <a:pos x="T1" y="0"/>
              </a:cxn>
            </a:cxnLst>
            <a:rect l="0" t="0" r="r" b="b"/>
            <a:pathLst>
              <a:path w="726">
                <a:moveTo>
                  <a:pt x="0" y="0"/>
                </a:moveTo>
                <a:lnTo>
                  <a:pt x="726" y="0"/>
                </a:lnTo>
              </a:path>
            </a:pathLst>
          </a:custGeom>
          <a:solidFill>
            <a:srgbClr val="FFFFFF"/>
          </a:solidFill>
          <a:ln w="12700">
            <a:solidFill>
              <a:srgbClr val="000000"/>
            </a:solidFill>
            <a:round/>
            <a:headEnd/>
            <a:tailEnd/>
          </a:ln>
        </p:spPr>
        <p:txBody>
          <a:bodyPr/>
          <a:lstStyle/>
          <a:p>
            <a:endParaRPr lang="en-US"/>
          </a:p>
        </p:txBody>
      </p:sp>
      <p:sp>
        <p:nvSpPr>
          <p:cNvPr id="41043" name="exstream_shape5943"/>
          <p:cNvSpPr>
            <a:spLocks noChangeArrowheads="1"/>
          </p:cNvSpPr>
          <p:nvPr/>
        </p:nvSpPr>
        <p:spPr bwMode="auto">
          <a:xfrm>
            <a:off x="17240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$389.91</a:t>
            </a:r>
          </a:p>
        </p:txBody>
      </p:sp>
      <p:sp>
        <p:nvSpPr>
          <p:cNvPr id="41042" name="exstream_shape5944"/>
          <p:cNvSpPr>
            <a:spLocks noChangeArrowheads="1"/>
          </p:cNvSpPr>
          <p:nvPr/>
        </p:nvSpPr>
        <p:spPr bwMode="auto">
          <a:xfrm>
            <a:off x="17240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41" name="exstream_shape5945"/>
          <p:cNvSpPr>
            <a:spLocks noChangeArrowheads="1"/>
          </p:cNvSpPr>
          <p:nvPr/>
        </p:nvSpPr>
        <p:spPr bwMode="auto">
          <a:xfrm>
            <a:off x="22955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$310.57</a:t>
            </a:r>
          </a:p>
        </p:txBody>
      </p:sp>
      <p:sp>
        <p:nvSpPr>
          <p:cNvPr id="41040" name="exstream_shape5946"/>
          <p:cNvSpPr>
            <a:spLocks noChangeArrowheads="1"/>
          </p:cNvSpPr>
          <p:nvPr/>
        </p:nvSpPr>
        <p:spPr bwMode="auto">
          <a:xfrm>
            <a:off x="22955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39" name="exstream_shape5947"/>
          <p:cNvSpPr>
            <a:spLocks noChangeArrowheads="1"/>
          </p:cNvSpPr>
          <p:nvPr/>
        </p:nvSpPr>
        <p:spPr bwMode="auto">
          <a:xfrm>
            <a:off x="28670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-20.3%</a:t>
            </a:r>
          </a:p>
        </p:txBody>
      </p:sp>
      <p:sp>
        <p:nvSpPr>
          <p:cNvPr id="41038" name="exstream_shape5948"/>
          <p:cNvSpPr>
            <a:spLocks noChangeArrowheads="1"/>
          </p:cNvSpPr>
          <p:nvPr/>
        </p:nvSpPr>
        <p:spPr bwMode="auto">
          <a:xfrm>
            <a:off x="28670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37" name="exstream_shape5949"/>
          <p:cNvSpPr>
            <a:spLocks noChangeArrowheads="1"/>
          </p:cNvSpPr>
          <p:nvPr/>
        </p:nvSpPr>
        <p:spPr bwMode="auto">
          <a:xfrm>
            <a:off x="3438525" y="40005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36" name="exstream_shape5950"/>
          <p:cNvSpPr>
            <a:spLocks noChangeArrowheads="1"/>
          </p:cNvSpPr>
          <p:nvPr/>
        </p:nvSpPr>
        <p:spPr bwMode="auto">
          <a:xfrm>
            <a:off x="3438525" y="4000500"/>
            <a:ext cx="228600" cy="0"/>
          </a:xfrm>
          <a:custGeom>
            <a:avLst/>
            <a:gdLst>
              <a:gd name="T0" fmla="*/ 0 w 144"/>
              <a:gd name="T1" fmla="*/ 144 w 144"/>
            </a:gdLst>
            <a:ahLst/>
            <a:cxnLst>
              <a:cxn ang="0">
                <a:pos x="T0" y="0"/>
              </a:cxn>
              <a:cxn ang="0">
                <a:pos x="T1" y="0"/>
              </a:cxn>
            </a:cxnLst>
            <a:rect l="0" t="0" r="r" b="b"/>
            <a:pathLst>
              <a:path w="144">
                <a:moveTo>
                  <a:pt x="0" y="0"/>
                </a:moveTo>
                <a:lnTo>
                  <a:pt x="144" y="0"/>
                </a:lnTo>
              </a:path>
            </a:pathLst>
          </a:custGeom>
          <a:solidFill>
            <a:srgbClr val="FFFFFF"/>
          </a:solidFill>
          <a:ln w="12700">
            <a:solidFill>
              <a:srgbClr val="000000"/>
            </a:solidFill>
            <a:round/>
            <a:headEnd/>
            <a:tailEnd/>
          </a:ln>
        </p:spPr>
        <p:txBody>
          <a:bodyPr/>
          <a:lstStyle/>
          <a:p>
            <a:endParaRPr lang="en-US"/>
          </a:p>
        </p:txBody>
      </p:sp>
      <p:sp>
        <p:nvSpPr>
          <p:cNvPr id="41035" name="exstream_shape5951"/>
          <p:cNvSpPr>
            <a:spLocks noChangeArrowheads="1"/>
          </p:cNvSpPr>
          <p:nvPr/>
        </p:nvSpPr>
        <p:spPr bwMode="auto">
          <a:xfrm>
            <a:off x="36671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37.1</a:t>
            </a:r>
          </a:p>
        </p:txBody>
      </p:sp>
      <p:sp>
        <p:nvSpPr>
          <p:cNvPr id="41034" name="exstream_shape5952"/>
          <p:cNvSpPr>
            <a:spLocks noChangeArrowheads="1"/>
          </p:cNvSpPr>
          <p:nvPr/>
        </p:nvSpPr>
        <p:spPr bwMode="auto">
          <a:xfrm>
            <a:off x="36671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33" name="exstream_shape5953"/>
          <p:cNvSpPr>
            <a:spLocks noChangeArrowheads="1"/>
          </p:cNvSpPr>
          <p:nvPr/>
        </p:nvSpPr>
        <p:spPr bwMode="auto">
          <a:xfrm>
            <a:off x="42386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39.1</a:t>
            </a:r>
          </a:p>
        </p:txBody>
      </p:sp>
      <p:sp>
        <p:nvSpPr>
          <p:cNvPr id="41032" name="exstream_shape5954"/>
          <p:cNvSpPr>
            <a:spLocks noChangeArrowheads="1"/>
          </p:cNvSpPr>
          <p:nvPr/>
        </p:nvSpPr>
        <p:spPr bwMode="auto">
          <a:xfrm>
            <a:off x="42386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31" name="exstream_shape5955"/>
          <p:cNvSpPr>
            <a:spLocks noChangeArrowheads="1"/>
          </p:cNvSpPr>
          <p:nvPr/>
        </p:nvSpPr>
        <p:spPr bwMode="auto">
          <a:xfrm>
            <a:off x="48101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5.5%</a:t>
            </a:r>
          </a:p>
        </p:txBody>
      </p:sp>
      <p:sp>
        <p:nvSpPr>
          <p:cNvPr id="41030" name="exstream_shape5956"/>
          <p:cNvSpPr>
            <a:spLocks noChangeArrowheads="1"/>
          </p:cNvSpPr>
          <p:nvPr/>
        </p:nvSpPr>
        <p:spPr bwMode="auto">
          <a:xfrm>
            <a:off x="48101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29" name="exstream_shape5957"/>
          <p:cNvSpPr>
            <a:spLocks noChangeArrowheads="1"/>
          </p:cNvSpPr>
          <p:nvPr/>
        </p:nvSpPr>
        <p:spPr bwMode="auto">
          <a:xfrm>
            <a:off x="5381625" y="40005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28" name="exstream_shape5958"/>
          <p:cNvSpPr>
            <a:spLocks noChangeArrowheads="1"/>
          </p:cNvSpPr>
          <p:nvPr/>
        </p:nvSpPr>
        <p:spPr bwMode="auto">
          <a:xfrm>
            <a:off x="5381625" y="4000500"/>
            <a:ext cx="228600" cy="0"/>
          </a:xfrm>
          <a:custGeom>
            <a:avLst/>
            <a:gdLst>
              <a:gd name="T0" fmla="*/ 0 w 144"/>
              <a:gd name="T1" fmla="*/ 144 w 144"/>
            </a:gdLst>
            <a:ahLst/>
            <a:cxnLst>
              <a:cxn ang="0">
                <a:pos x="T0" y="0"/>
              </a:cxn>
              <a:cxn ang="0">
                <a:pos x="T1" y="0"/>
              </a:cxn>
            </a:cxnLst>
            <a:rect l="0" t="0" r="r" b="b"/>
            <a:pathLst>
              <a:path w="144">
                <a:moveTo>
                  <a:pt x="0" y="0"/>
                </a:moveTo>
                <a:lnTo>
                  <a:pt x="144" y="0"/>
                </a:lnTo>
              </a:path>
            </a:pathLst>
          </a:custGeom>
          <a:solidFill>
            <a:srgbClr val="FFFFFF"/>
          </a:solidFill>
          <a:ln w="12700">
            <a:solidFill>
              <a:srgbClr val="000000"/>
            </a:solidFill>
            <a:round/>
            <a:headEnd/>
            <a:tailEnd/>
          </a:ln>
        </p:spPr>
        <p:txBody>
          <a:bodyPr/>
          <a:lstStyle/>
          <a:p>
            <a:endParaRPr lang="en-US"/>
          </a:p>
        </p:txBody>
      </p:sp>
      <p:sp>
        <p:nvSpPr>
          <p:cNvPr id="41027" name="exstream_shape5959"/>
          <p:cNvSpPr>
            <a:spLocks noChangeArrowheads="1"/>
          </p:cNvSpPr>
          <p:nvPr/>
        </p:nvSpPr>
        <p:spPr bwMode="auto">
          <a:xfrm>
            <a:off x="56102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94.8</a:t>
            </a:r>
          </a:p>
        </p:txBody>
      </p:sp>
      <p:sp>
        <p:nvSpPr>
          <p:cNvPr id="41026" name="exstream_shape5960"/>
          <p:cNvSpPr>
            <a:spLocks noChangeArrowheads="1"/>
          </p:cNvSpPr>
          <p:nvPr/>
        </p:nvSpPr>
        <p:spPr bwMode="auto">
          <a:xfrm>
            <a:off x="56102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25" name="exstream_shape5961"/>
          <p:cNvSpPr>
            <a:spLocks noChangeArrowheads="1"/>
          </p:cNvSpPr>
          <p:nvPr/>
        </p:nvSpPr>
        <p:spPr bwMode="auto">
          <a:xfrm>
            <a:off x="61817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82.6</a:t>
            </a:r>
          </a:p>
        </p:txBody>
      </p:sp>
      <p:sp>
        <p:nvSpPr>
          <p:cNvPr id="41024" name="exstream_shape5962"/>
          <p:cNvSpPr>
            <a:spLocks noChangeArrowheads="1"/>
          </p:cNvSpPr>
          <p:nvPr/>
        </p:nvSpPr>
        <p:spPr bwMode="auto">
          <a:xfrm>
            <a:off x="61817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23" name="exstream_shape5963"/>
          <p:cNvSpPr>
            <a:spLocks noChangeArrowheads="1"/>
          </p:cNvSpPr>
          <p:nvPr/>
        </p:nvSpPr>
        <p:spPr bwMode="auto">
          <a:xfrm>
            <a:off x="675322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-12.8%</a:t>
            </a:r>
          </a:p>
        </p:txBody>
      </p:sp>
      <p:sp>
        <p:nvSpPr>
          <p:cNvPr id="41022" name="exstream_shape5964"/>
          <p:cNvSpPr>
            <a:spLocks noChangeArrowheads="1"/>
          </p:cNvSpPr>
          <p:nvPr/>
        </p:nvSpPr>
        <p:spPr bwMode="auto">
          <a:xfrm>
            <a:off x="675322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21" name="exstream_shape5965"/>
          <p:cNvSpPr>
            <a:spLocks noChangeArrowheads="1"/>
          </p:cNvSpPr>
          <p:nvPr/>
        </p:nvSpPr>
        <p:spPr bwMode="auto">
          <a:xfrm>
            <a:off x="7324725" y="400050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20" name="exstream_shape5966"/>
          <p:cNvSpPr>
            <a:spLocks noChangeArrowheads="1"/>
          </p:cNvSpPr>
          <p:nvPr/>
        </p:nvSpPr>
        <p:spPr bwMode="auto">
          <a:xfrm>
            <a:off x="7324725" y="4000500"/>
            <a:ext cx="209550" cy="0"/>
          </a:xfrm>
          <a:custGeom>
            <a:avLst/>
            <a:gdLst>
              <a:gd name="T0" fmla="*/ 0 w 132"/>
              <a:gd name="T1" fmla="*/ 132 w 132"/>
            </a:gdLst>
            <a:ahLst/>
            <a:cxnLst>
              <a:cxn ang="0">
                <a:pos x="T0" y="0"/>
              </a:cxn>
              <a:cxn ang="0">
                <a:pos x="T1" y="0"/>
              </a:cxn>
            </a:cxnLst>
            <a:rect l="0" t="0" r="r" b="b"/>
            <a:pathLst>
              <a:path w="132">
                <a:moveTo>
                  <a:pt x="0" y="0"/>
                </a:moveTo>
                <a:lnTo>
                  <a:pt x="132" y="0"/>
                </a:lnTo>
              </a:path>
            </a:pathLst>
          </a:custGeom>
          <a:solidFill>
            <a:srgbClr val="FFFFFF"/>
          </a:solidFill>
          <a:ln w="12700">
            <a:solidFill>
              <a:srgbClr val="000000"/>
            </a:solidFill>
            <a:round/>
            <a:headEnd/>
            <a:tailEnd/>
          </a:ln>
        </p:spPr>
        <p:txBody>
          <a:bodyPr/>
          <a:lstStyle/>
          <a:p>
            <a:endParaRPr lang="en-US"/>
          </a:p>
        </p:txBody>
      </p:sp>
      <p:sp>
        <p:nvSpPr>
          <p:cNvPr id="41019" name="exstream_shape5967"/>
          <p:cNvSpPr>
            <a:spLocks noChangeArrowheads="1"/>
          </p:cNvSpPr>
          <p:nvPr/>
        </p:nvSpPr>
        <p:spPr bwMode="auto">
          <a:xfrm>
            <a:off x="753427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$10,513</a:t>
            </a:r>
          </a:p>
        </p:txBody>
      </p:sp>
      <p:sp>
        <p:nvSpPr>
          <p:cNvPr id="41018" name="exstream_shape5968"/>
          <p:cNvSpPr>
            <a:spLocks noChangeArrowheads="1"/>
          </p:cNvSpPr>
          <p:nvPr/>
        </p:nvSpPr>
        <p:spPr bwMode="auto">
          <a:xfrm>
            <a:off x="753427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17" name="exstream_shape5969"/>
          <p:cNvSpPr>
            <a:spLocks noChangeArrowheads="1"/>
          </p:cNvSpPr>
          <p:nvPr/>
        </p:nvSpPr>
        <p:spPr bwMode="auto">
          <a:xfrm>
            <a:off x="8105775" y="40005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$7,937</a:t>
            </a:r>
          </a:p>
        </p:txBody>
      </p:sp>
      <p:sp>
        <p:nvSpPr>
          <p:cNvPr id="41016" name="exstream_shape5970"/>
          <p:cNvSpPr>
            <a:spLocks noChangeArrowheads="1"/>
          </p:cNvSpPr>
          <p:nvPr/>
        </p:nvSpPr>
        <p:spPr bwMode="auto">
          <a:xfrm>
            <a:off x="8105775" y="40005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1015" name="exstream_shape5971"/>
          <p:cNvSpPr>
            <a:spLocks noChangeArrowheads="1"/>
          </p:cNvSpPr>
          <p:nvPr/>
        </p:nvSpPr>
        <p:spPr bwMode="auto">
          <a:xfrm>
            <a:off x="8677275" y="400050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-24.5%</a:t>
            </a:r>
          </a:p>
        </p:txBody>
      </p:sp>
      <p:sp>
        <p:nvSpPr>
          <p:cNvPr id="41014" name="exstream_shape5972"/>
          <p:cNvSpPr>
            <a:spLocks noChangeArrowheads="1"/>
          </p:cNvSpPr>
          <p:nvPr/>
        </p:nvSpPr>
        <p:spPr bwMode="auto">
          <a:xfrm>
            <a:off x="8677275" y="4000500"/>
            <a:ext cx="581025" cy="0"/>
          </a:xfrm>
          <a:custGeom>
            <a:avLst/>
            <a:gdLst>
              <a:gd name="T0" fmla="*/ 0 w 366"/>
              <a:gd name="T1" fmla="*/ 366 w 366"/>
            </a:gdLst>
            <a:ahLst/>
            <a:cxnLst>
              <a:cxn ang="0">
                <a:pos x="T0" y="0"/>
              </a:cxn>
              <a:cxn ang="0">
                <a:pos x="T1" y="0"/>
              </a:cxn>
            </a:cxnLst>
            <a:rect l="0" t="0" r="r" b="b"/>
            <a:pathLst>
              <a:path w="366">
                <a:moveTo>
                  <a:pt x="0" y="0"/>
                </a:moveTo>
                <a:lnTo>
                  <a:pt x="366" y="0"/>
                </a:lnTo>
              </a:path>
            </a:pathLst>
          </a:custGeom>
          <a:solidFill>
            <a:srgbClr val="FFFFFF"/>
          </a:solidFill>
          <a:ln w="12700">
            <a:solidFill>
              <a:srgbClr val="000000"/>
            </a:solidFill>
            <a:round/>
            <a:headEnd/>
            <a:tailEnd/>
          </a:ln>
        </p:spPr>
        <p:txBody>
          <a:bodyPr/>
          <a:lstStyle/>
          <a:p>
            <a:endParaRPr lang="en-US"/>
          </a:p>
        </p:txBody>
      </p:sp>
      <p:sp>
        <p:nvSpPr>
          <p:cNvPr id="41013" name="exstream_shape5973"/>
          <p:cNvSpPr>
            <a:spLocks noChangeArrowheads="1"/>
          </p:cNvSpPr>
          <p:nvPr/>
        </p:nvSpPr>
        <p:spPr bwMode="auto">
          <a:xfrm>
            <a:off x="571500" y="424815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defTabSz="228600" eaLnBrk="0" fontAlgn="base" hangingPunct="0">
              <a:spcBef>
                <a:spcPct val="0"/>
              </a:spcBef>
              <a:spcAft>
                <a:spcPct val="0"/>
              </a:spcAft>
            </a:pPr>
            <a:r>
              <a:rPr lang="en-US" sz="900">
                <a:solidFill>
                  <a:srgbClr val="000000"/>
                </a:solidFill>
                <a:latin typeface="Arial" charset="0"/>
              </a:rPr>
              <a:t>Catastrophic</a:t>
            </a:r>
          </a:p>
        </p:txBody>
      </p:sp>
      <p:sp>
        <p:nvSpPr>
          <p:cNvPr id="41012" name="exstream_shape5974"/>
          <p:cNvSpPr>
            <a:spLocks noChangeArrowheads="1"/>
          </p:cNvSpPr>
          <p:nvPr/>
        </p:nvSpPr>
        <p:spPr bwMode="auto">
          <a:xfrm>
            <a:off x="17240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$401.08</a:t>
            </a:r>
          </a:p>
        </p:txBody>
      </p:sp>
      <p:sp>
        <p:nvSpPr>
          <p:cNvPr id="41011" name="exstream_shape5975"/>
          <p:cNvSpPr>
            <a:spLocks noChangeArrowheads="1"/>
          </p:cNvSpPr>
          <p:nvPr/>
        </p:nvSpPr>
        <p:spPr bwMode="auto">
          <a:xfrm>
            <a:off x="22955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$2.81</a:t>
            </a:r>
          </a:p>
        </p:txBody>
      </p:sp>
      <p:sp>
        <p:nvSpPr>
          <p:cNvPr id="41010" name="exstream_shape5976"/>
          <p:cNvSpPr>
            <a:spLocks noChangeArrowheads="1"/>
          </p:cNvSpPr>
          <p:nvPr/>
        </p:nvSpPr>
        <p:spPr bwMode="auto">
          <a:xfrm>
            <a:off x="28670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-99.3%</a:t>
            </a:r>
          </a:p>
        </p:txBody>
      </p:sp>
      <p:sp>
        <p:nvSpPr>
          <p:cNvPr id="41009" name="exstream_shape5977"/>
          <p:cNvSpPr>
            <a:spLocks noChangeArrowheads="1"/>
          </p:cNvSpPr>
          <p:nvPr/>
        </p:nvSpPr>
        <p:spPr bwMode="auto">
          <a:xfrm>
            <a:off x="3438525" y="42481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08" name="exstream_shape5978"/>
          <p:cNvSpPr>
            <a:spLocks noChangeArrowheads="1"/>
          </p:cNvSpPr>
          <p:nvPr/>
        </p:nvSpPr>
        <p:spPr bwMode="auto">
          <a:xfrm>
            <a:off x="36671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24.7</a:t>
            </a:r>
          </a:p>
        </p:txBody>
      </p:sp>
      <p:sp>
        <p:nvSpPr>
          <p:cNvPr id="41007" name="exstream_shape5979"/>
          <p:cNvSpPr>
            <a:spLocks noChangeArrowheads="1"/>
          </p:cNvSpPr>
          <p:nvPr/>
        </p:nvSpPr>
        <p:spPr bwMode="auto">
          <a:xfrm>
            <a:off x="42386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1006" name="exstream_shape5980"/>
          <p:cNvSpPr>
            <a:spLocks noChangeArrowheads="1"/>
          </p:cNvSpPr>
          <p:nvPr/>
        </p:nvSpPr>
        <p:spPr bwMode="auto">
          <a:xfrm>
            <a:off x="48101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-100.0%</a:t>
            </a:r>
          </a:p>
        </p:txBody>
      </p:sp>
      <p:sp>
        <p:nvSpPr>
          <p:cNvPr id="41005" name="exstream_shape5981"/>
          <p:cNvSpPr>
            <a:spLocks noChangeArrowheads="1"/>
          </p:cNvSpPr>
          <p:nvPr/>
        </p:nvSpPr>
        <p:spPr bwMode="auto">
          <a:xfrm>
            <a:off x="5381625" y="424815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04" name="exstream_shape5982"/>
          <p:cNvSpPr>
            <a:spLocks noChangeArrowheads="1"/>
          </p:cNvSpPr>
          <p:nvPr/>
        </p:nvSpPr>
        <p:spPr bwMode="auto">
          <a:xfrm>
            <a:off x="56102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181.3</a:t>
            </a:r>
          </a:p>
        </p:txBody>
      </p:sp>
      <p:sp>
        <p:nvSpPr>
          <p:cNvPr id="41003" name="exstream_shape5983"/>
          <p:cNvSpPr>
            <a:spLocks noChangeArrowheads="1"/>
          </p:cNvSpPr>
          <p:nvPr/>
        </p:nvSpPr>
        <p:spPr bwMode="auto">
          <a:xfrm>
            <a:off x="61817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0.0</a:t>
            </a:r>
          </a:p>
        </p:txBody>
      </p:sp>
      <p:sp>
        <p:nvSpPr>
          <p:cNvPr id="41002" name="exstream_shape5984"/>
          <p:cNvSpPr>
            <a:spLocks noChangeArrowheads="1"/>
          </p:cNvSpPr>
          <p:nvPr/>
        </p:nvSpPr>
        <p:spPr bwMode="auto">
          <a:xfrm>
            <a:off x="675322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-100.0%</a:t>
            </a:r>
          </a:p>
        </p:txBody>
      </p:sp>
      <p:sp>
        <p:nvSpPr>
          <p:cNvPr id="41001" name="exstream_shape5985"/>
          <p:cNvSpPr>
            <a:spLocks noChangeArrowheads="1"/>
          </p:cNvSpPr>
          <p:nvPr/>
        </p:nvSpPr>
        <p:spPr bwMode="auto">
          <a:xfrm>
            <a:off x="7324725" y="424815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1000" name="exstream_shape5986"/>
          <p:cNvSpPr>
            <a:spLocks noChangeArrowheads="1"/>
          </p:cNvSpPr>
          <p:nvPr/>
        </p:nvSpPr>
        <p:spPr bwMode="auto">
          <a:xfrm>
            <a:off x="753427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$16,222</a:t>
            </a:r>
          </a:p>
        </p:txBody>
      </p:sp>
      <p:sp>
        <p:nvSpPr>
          <p:cNvPr id="40999" name="exstream_shape5987"/>
          <p:cNvSpPr>
            <a:spLocks noChangeArrowheads="1"/>
          </p:cNvSpPr>
          <p:nvPr/>
        </p:nvSpPr>
        <p:spPr bwMode="auto">
          <a:xfrm>
            <a:off x="8105775" y="424815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$0</a:t>
            </a:r>
          </a:p>
        </p:txBody>
      </p:sp>
      <p:sp>
        <p:nvSpPr>
          <p:cNvPr id="40998" name="exstream_shape5988"/>
          <p:cNvSpPr>
            <a:spLocks noChangeArrowheads="1"/>
          </p:cNvSpPr>
          <p:nvPr/>
        </p:nvSpPr>
        <p:spPr bwMode="auto">
          <a:xfrm>
            <a:off x="8677275" y="424815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defTabSz="228600" eaLnBrk="0" fontAlgn="base" hangingPunct="0">
              <a:spcBef>
                <a:spcPct val="0"/>
              </a:spcBef>
              <a:spcAft>
                <a:spcPct val="0"/>
              </a:spcAft>
            </a:pPr>
            <a:r>
              <a:rPr lang="en-US" sz="900">
                <a:solidFill>
                  <a:srgbClr val="000000"/>
                </a:solidFill>
                <a:latin typeface="Arial" charset="0"/>
              </a:rPr>
              <a:t>-100.0%</a:t>
            </a:r>
          </a:p>
        </p:txBody>
      </p:sp>
      <p:sp>
        <p:nvSpPr>
          <p:cNvPr id="40997" name="exstream_shape5989"/>
          <p:cNvSpPr>
            <a:spLocks noChangeArrowheads="1"/>
          </p:cNvSpPr>
          <p:nvPr/>
        </p:nvSpPr>
        <p:spPr bwMode="auto">
          <a:xfrm>
            <a:off x="571500" y="4495800"/>
            <a:ext cx="1152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defTabSz="228600" eaLnBrk="0" fontAlgn="base" hangingPunct="0">
              <a:spcBef>
                <a:spcPct val="0"/>
              </a:spcBef>
              <a:spcAft>
                <a:spcPct val="0"/>
              </a:spcAft>
            </a:pPr>
            <a:r>
              <a:rPr lang="en-US" sz="900" b="1">
                <a:solidFill>
                  <a:srgbClr val="000000"/>
                </a:solidFill>
                <a:latin typeface="Arial" charset="0"/>
              </a:rPr>
              <a:t>Total</a:t>
            </a:r>
          </a:p>
        </p:txBody>
      </p:sp>
      <p:sp>
        <p:nvSpPr>
          <p:cNvPr id="40996" name="exstream_shape5990"/>
          <p:cNvSpPr>
            <a:spLocks noChangeArrowheads="1"/>
          </p:cNvSpPr>
          <p:nvPr/>
        </p:nvSpPr>
        <p:spPr bwMode="auto">
          <a:xfrm>
            <a:off x="571500" y="4495800"/>
            <a:ext cx="1152525" cy="0"/>
          </a:xfrm>
          <a:custGeom>
            <a:avLst/>
            <a:gdLst>
              <a:gd name="T0" fmla="*/ 0 w 726"/>
              <a:gd name="T1" fmla="*/ 726 w 726"/>
            </a:gdLst>
            <a:ahLst/>
            <a:cxnLst>
              <a:cxn ang="0">
                <a:pos x="T0" y="0"/>
              </a:cxn>
              <a:cxn ang="0">
                <a:pos x="T1" y="0"/>
              </a:cxn>
            </a:cxnLst>
            <a:rect l="0" t="0" r="r" b="b"/>
            <a:pathLst>
              <a:path w="726">
                <a:moveTo>
                  <a:pt x="0" y="0"/>
                </a:moveTo>
                <a:lnTo>
                  <a:pt x="726" y="0"/>
                </a:lnTo>
              </a:path>
            </a:pathLst>
          </a:custGeom>
          <a:solidFill>
            <a:srgbClr val="FFFFFF"/>
          </a:solidFill>
          <a:ln w="12700">
            <a:solidFill>
              <a:srgbClr val="000000"/>
            </a:solidFill>
            <a:round/>
            <a:headEnd/>
            <a:tailEnd/>
          </a:ln>
        </p:spPr>
        <p:txBody>
          <a:bodyPr/>
          <a:lstStyle/>
          <a:p>
            <a:endParaRPr lang="en-US"/>
          </a:p>
        </p:txBody>
      </p:sp>
      <p:sp>
        <p:nvSpPr>
          <p:cNvPr id="40995" name="exstream_shape5991"/>
          <p:cNvSpPr>
            <a:spLocks noChangeArrowheads="1"/>
          </p:cNvSpPr>
          <p:nvPr/>
        </p:nvSpPr>
        <p:spPr bwMode="auto">
          <a:xfrm>
            <a:off x="17240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$790.99</a:t>
            </a:r>
          </a:p>
        </p:txBody>
      </p:sp>
      <p:sp>
        <p:nvSpPr>
          <p:cNvPr id="40994" name="exstream_shape5992"/>
          <p:cNvSpPr>
            <a:spLocks noChangeArrowheads="1"/>
          </p:cNvSpPr>
          <p:nvPr/>
        </p:nvSpPr>
        <p:spPr bwMode="auto">
          <a:xfrm>
            <a:off x="17240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93" name="exstream_shape5993"/>
          <p:cNvSpPr>
            <a:spLocks noChangeArrowheads="1"/>
          </p:cNvSpPr>
          <p:nvPr/>
        </p:nvSpPr>
        <p:spPr bwMode="auto">
          <a:xfrm>
            <a:off x="22955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$313.39</a:t>
            </a:r>
          </a:p>
        </p:txBody>
      </p:sp>
      <p:sp>
        <p:nvSpPr>
          <p:cNvPr id="40992" name="exstream_shape5994"/>
          <p:cNvSpPr>
            <a:spLocks noChangeArrowheads="1"/>
          </p:cNvSpPr>
          <p:nvPr/>
        </p:nvSpPr>
        <p:spPr bwMode="auto">
          <a:xfrm>
            <a:off x="22955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91" name="exstream_shape5995"/>
          <p:cNvSpPr>
            <a:spLocks noChangeArrowheads="1"/>
          </p:cNvSpPr>
          <p:nvPr/>
        </p:nvSpPr>
        <p:spPr bwMode="auto">
          <a:xfrm>
            <a:off x="28670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-60.4%</a:t>
            </a:r>
          </a:p>
        </p:txBody>
      </p:sp>
      <p:sp>
        <p:nvSpPr>
          <p:cNvPr id="40990" name="exstream_shape5996"/>
          <p:cNvSpPr>
            <a:spLocks noChangeArrowheads="1"/>
          </p:cNvSpPr>
          <p:nvPr/>
        </p:nvSpPr>
        <p:spPr bwMode="auto">
          <a:xfrm>
            <a:off x="28670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89" name="exstream_shape5997"/>
          <p:cNvSpPr>
            <a:spLocks noChangeArrowheads="1"/>
          </p:cNvSpPr>
          <p:nvPr/>
        </p:nvSpPr>
        <p:spPr bwMode="auto">
          <a:xfrm>
            <a:off x="3438525" y="44958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0988" name="exstream_shape5998"/>
          <p:cNvSpPr>
            <a:spLocks noChangeArrowheads="1"/>
          </p:cNvSpPr>
          <p:nvPr/>
        </p:nvSpPr>
        <p:spPr bwMode="auto">
          <a:xfrm>
            <a:off x="3438525" y="4495800"/>
            <a:ext cx="228600" cy="0"/>
          </a:xfrm>
          <a:custGeom>
            <a:avLst/>
            <a:gdLst>
              <a:gd name="T0" fmla="*/ 0 w 144"/>
              <a:gd name="T1" fmla="*/ 144 w 144"/>
            </a:gdLst>
            <a:ahLst/>
            <a:cxnLst>
              <a:cxn ang="0">
                <a:pos x="T0" y="0"/>
              </a:cxn>
              <a:cxn ang="0">
                <a:pos x="T1" y="0"/>
              </a:cxn>
            </a:cxnLst>
            <a:rect l="0" t="0" r="r" b="b"/>
            <a:pathLst>
              <a:path w="144">
                <a:moveTo>
                  <a:pt x="0" y="0"/>
                </a:moveTo>
                <a:lnTo>
                  <a:pt x="144" y="0"/>
                </a:lnTo>
              </a:path>
            </a:pathLst>
          </a:custGeom>
          <a:solidFill>
            <a:srgbClr val="FFFFFF"/>
          </a:solidFill>
          <a:ln w="12700">
            <a:solidFill>
              <a:srgbClr val="000000"/>
            </a:solidFill>
            <a:round/>
            <a:headEnd/>
            <a:tailEnd/>
          </a:ln>
        </p:spPr>
        <p:txBody>
          <a:bodyPr/>
          <a:lstStyle/>
          <a:p>
            <a:endParaRPr lang="en-US"/>
          </a:p>
        </p:txBody>
      </p:sp>
      <p:sp>
        <p:nvSpPr>
          <p:cNvPr id="40987" name="exstream_shape5999"/>
          <p:cNvSpPr>
            <a:spLocks noChangeArrowheads="1"/>
          </p:cNvSpPr>
          <p:nvPr/>
        </p:nvSpPr>
        <p:spPr bwMode="auto">
          <a:xfrm>
            <a:off x="36671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61.8</a:t>
            </a:r>
          </a:p>
        </p:txBody>
      </p:sp>
      <p:sp>
        <p:nvSpPr>
          <p:cNvPr id="40986" name="exstream_shape6000"/>
          <p:cNvSpPr>
            <a:spLocks noChangeArrowheads="1"/>
          </p:cNvSpPr>
          <p:nvPr/>
        </p:nvSpPr>
        <p:spPr bwMode="auto">
          <a:xfrm>
            <a:off x="36671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85" name="exstream_shape6001"/>
          <p:cNvSpPr>
            <a:spLocks noChangeArrowheads="1"/>
          </p:cNvSpPr>
          <p:nvPr/>
        </p:nvSpPr>
        <p:spPr bwMode="auto">
          <a:xfrm>
            <a:off x="42386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39.1</a:t>
            </a:r>
          </a:p>
        </p:txBody>
      </p:sp>
      <p:sp>
        <p:nvSpPr>
          <p:cNvPr id="40984" name="exstream_shape6002"/>
          <p:cNvSpPr>
            <a:spLocks noChangeArrowheads="1"/>
          </p:cNvSpPr>
          <p:nvPr/>
        </p:nvSpPr>
        <p:spPr bwMode="auto">
          <a:xfrm>
            <a:off x="42386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83" name="exstream_shape6003"/>
          <p:cNvSpPr>
            <a:spLocks noChangeArrowheads="1"/>
          </p:cNvSpPr>
          <p:nvPr/>
        </p:nvSpPr>
        <p:spPr bwMode="auto">
          <a:xfrm>
            <a:off x="48101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-36.7%</a:t>
            </a:r>
          </a:p>
        </p:txBody>
      </p:sp>
      <p:sp>
        <p:nvSpPr>
          <p:cNvPr id="40982" name="exstream_shape6004"/>
          <p:cNvSpPr>
            <a:spLocks noChangeArrowheads="1"/>
          </p:cNvSpPr>
          <p:nvPr/>
        </p:nvSpPr>
        <p:spPr bwMode="auto">
          <a:xfrm>
            <a:off x="48101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81" name="exstream_shape6005"/>
          <p:cNvSpPr>
            <a:spLocks noChangeArrowheads="1"/>
          </p:cNvSpPr>
          <p:nvPr/>
        </p:nvSpPr>
        <p:spPr bwMode="auto">
          <a:xfrm>
            <a:off x="5381625" y="4495800"/>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0980" name="exstream_shape6006"/>
          <p:cNvSpPr>
            <a:spLocks noChangeArrowheads="1"/>
          </p:cNvSpPr>
          <p:nvPr/>
        </p:nvSpPr>
        <p:spPr bwMode="auto">
          <a:xfrm>
            <a:off x="5381625" y="4495800"/>
            <a:ext cx="228600" cy="0"/>
          </a:xfrm>
          <a:custGeom>
            <a:avLst/>
            <a:gdLst>
              <a:gd name="T0" fmla="*/ 0 w 144"/>
              <a:gd name="T1" fmla="*/ 144 w 144"/>
            </a:gdLst>
            <a:ahLst/>
            <a:cxnLst>
              <a:cxn ang="0">
                <a:pos x="T0" y="0"/>
              </a:cxn>
              <a:cxn ang="0">
                <a:pos x="T1" y="0"/>
              </a:cxn>
            </a:cxnLst>
            <a:rect l="0" t="0" r="r" b="b"/>
            <a:pathLst>
              <a:path w="144">
                <a:moveTo>
                  <a:pt x="0" y="0"/>
                </a:moveTo>
                <a:lnTo>
                  <a:pt x="144" y="0"/>
                </a:lnTo>
              </a:path>
            </a:pathLst>
          </a:custGeom>
          <a:solidFill>
            <a:srgbClr val="FFFFFF"/>
          </a:solidFill>
          <a:ln w="12700">
            <a:solidFill>
              <a:srgbClr val="000000"/>
            </a:solidFill>
            <a:round/>
            <a:headEnd/>
            <a:tailEnd/>
          </a:ln>
        </p:spPr>
        <p:txBody>
          <a:bodyPr/>
          <a:lstStyle/>
          <a:p>
            <a:endParaRPr lang="en-US"/>
          </a:p>
        </p:txBody>
      </p:sp>
      <p:sp>
        <p:nvSpPr>
          <p:cNvPr id="40979" name="exstream_shape6007"/>
          <p:cNvSpPr>
            <a:spLocks noChangeArrowheads="1"/>
          </p:cNvSpPr>
          <p:nvPr/>
        </p:nvSpPr>
        <p:spPr bwMode="auto">
          <a:xfrm>
            <a:off x="56102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276.1</a:t>
            </a:r>
          </a:p>
        </p:txBody>
      </p:sp>
      <p:sp>
        <p:nvSpPr>
          <p:cNvPr id="40978" name="exstream_shape6008"/>
          <p:cNvSpPr>
            <a:spLocks noChangeArrowheads="1"/>
          </p:cNvSpPr>
          <p:nvPr/>
        </p:nvSpPr>
        <p:spPr bwMode="auto">
          <a:xfrm>
            <a:off x="56102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77" name="exstream_shape6009"/>
          <p:cNvSpPr>
            <a:spLocks noChangeArrowheads="1"/>
          </p:cNvSpPr>
          <p:nvPr/>
        </p:nvSpPr>
        <p:spPr bwMode="auto">
          <a:xfrm>
            <a:off x="61817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82.6</a:t>
            </a:r>
          </a:p>
        </p:txBody>
      </p:sp>
      <p:sp>
        <p:nvSpPr>
          <p:cNvPr id="40976" name="exstream_shape6010"/>
          <p:cNvSpPr>
            <a:spLocks noChangeArrowheads="1"/>
          </p:cNvSpPr>
          <p:nvPr/>
        </p:nvSpPr>
        <p:spPr bwMode="auto">
          <a:xfrm>
            <a:off x="61817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75" name="exstream_shape6011"/>
          <p:cNvSpPr>
            <a:spLocks noChangeArrowheads="1"/>
          </p:cNvSpPr>
          <p:nvPr/>
        </p:nvSpPr>
        <p:spPr bwMode="auto">
          <a:xfrm>
            <a:off x="675322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-70.1%</a:t>
            </a:r>
          </a:p>
        </p:txBody>
      </p:sp>
      <p:sp>
        <p:nvSpPr>
          <p:cNvPr id="40974" name="exstream_shape6012"/>
          <p:cNvSpPr>
            <a:spLocks noChangeArrowheads="1"/>
          </p:cNvSpPr>
          <p:nvPr/>
        </p:nvSpPr>
        <p:spPr bwMode="auto">
          <a:xfrm>
            <a:off x="675322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73" name="exstream_shape6013"/>
          <p:cNvSpPr>
            <a:spLocks noChangeArrowheads="1"/>
          </p:cNvSpPr>
          <p:nvPr/>
        </p:nvSpPr>
        <p:spPr bwMode="auto">
          <a:xfrm>
            <a:off x="7324725" y="4495800"/>
            <a:ext cx="209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sp>
        <p:nvSpPr>
          <p:cNvPr id="40972" name="exstream_shape6014"/>
          <p:cNvSpPr>
            <a:spLocks noChangeArrowheads="1"/>
          </p:cNvSpPr>
          <p:nvPr/>
        </p:nvSpPr>
        <p:spPr bwMode="auto">
          <a:xfrm>
            <a:off x="7324725" y="4495800"/>
            <a:ext cx="209550" cy="0"/>
          </a:xfrm>
          <a:custGeom>
            <a:avLst/>
            <a:gdLst>
              <a:gd name="T0" fmla="*/ 0 w 132"/>
              <a:gd name="T1" fmla="*/ 132 w 132"/>
            </a:gdLst>
            <a:ahLst/>
            <a:cxnLst>
              <a:cxn ang="0">
                <a:pos x="T0" y="0"/>
              </a:cxn>
              <a:cxn ang="0">
                <a:pos x="T1" y="0"/>
              </a:cxn>
            </a:cxnLst>
            <a:rect l="0" t="0" r="r" b="b"/>
            <a:pathLst>
              <a:path w="132">
                <a:moveTo>
                  <a:pt x="0" y="0"/>
                </a:moveTo>
                <a:lnTo>
                  <a:pt x="132" y="0"/>
                </a:lnTo>
              </a:path>
            </a:pathLst>
          </a:custGeom>
          <a:solidFill>
            <a:srgbClr val="FFFFFF"/>
          </a:solidFill>
          <a:ln w="12700">
            <a:solidFill>
              <a:srgbClr val="000000"/>
            </a:solidFill>
            <a:round/>
            <a:headEnd/>
            <a:tailEnd/>
          </a:ln>
        </p:spPr>
        <p:txBody>
          <a:bodyPr/>
          <a:lstStyle/>
          <a:p>
            <a:endParaRPr lang="en-US"/>
          </a:p>
        </p:txBody>
      </p:sp>
      <p:sp>
        <p:nvSpPr>
          <p:cNvPr id="40971" name="exstream_shape6015"/>
          <p:cNvSpPr>
            <a:spLocks noChangeArrowheads="1"/>
          </p:cNvSpPr>
          <p:nvPr/>
        </p:nvSpPr>
        <p:spPr bwMode="auto">
          <a:xfrm>
            <a:off x="753427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$12,796</a:t>
            </a:r>
          </a:p>
        </p:txBody>
      </p:sp>
      <p:sp>
        <p:nvSpPr>
          <p:cNvPr id="40970" name="exstream_shape6016"/>
          <p:cNvSpPr>
            <a:spLocks noChangeArrowheads="1"/>
          </p:cNvSpPr>
          <p:nvPr/>
        </p:nvSpPr>
        <p:spPr bwMode="auto">
          <a:xfrm>
            <a:off x="753427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69" name="exstream_shape6017"/>
          <p:cNvSpPr>
            <a:spLocks noChangeArrowheads="1"/>
          </p:cNvSpPr>
          <p:nvPr/>
        </p:nvSpPr>
        <p:spPr bwMode="auto">
          <a:xfrm>
            <a:off x="8105775" y="4495800"/>
            <a:ext cx="571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$8,009</a:t>
            </a:r>
          </a:p>
        </p:txBody>
      </p:sp>
      <p:sp>
        <p:nvSpPr>
          <p:cNvPr id="40968" name="exstream_shape6018"/>
          <p:cNvSpPr>
            <a:spLocks noChangeArrowheads="1"/>
          </p:cNvSpPr>
          <p:nvPr/>
        </p:nvSpPr>
        <p:spPr bwMode="auto">
          <a:xfrm>
            <a:off x="8105775" y="4495800"/>
            <a:ext cx="571500" cy="0"/>
          </a:xfrm>
          <a:custGeom>
            <a:avLst/>
            <a:gdLst>
              <a:gd name="T0" fmla="*/ 0 w 360"/>
              <a:gd name="T1" fmla="*/ 360 w 360"/>
            </a:gdLst>
            <a:ahLst/>
            <a:cxnLst>
              <a:cxn ang="0">
                <a:pos x="T0" y="0"/>
              </a:cxn>
              <a:cxn ang="0">
                <a:pos x="T1" y="0"/>
              </a:cxn>
            </a:cxnLst>
            <a:rect l="0" t="0" r="r" b="b"/>
            <a:pathLst>
              <a:path w="360">
                <a:moveTo>
                  <a:pt x="0" y="0"/>
                </a:moveTo>
                <a:lnTo>
                  <a:pt x="360" y="0"/>
                </a:lnTo>
              </a:path>
            </a:pathLst>
          </a:custGeom>
          <a:solidFill>
            <a:srgbClr val="FFFFFF"/>
          </a:solidFill>
          <a:ln w="12700">
            <a:solidFill>
              <a:srgbClr val="000000"/>
            </a:solidFill>
            <a:round/>
            <a:headEnd/>
            <a:tailEnd/>
          </a:ln>
        </p:spPr>
        <p:txBody>
          <a:bodyPr/>
          <a:lstStyle/>
          <a:p>
            <a:endParaRPr lang="en-US"/>
          </a:p>
        </p:txBody>
      </p:sp>
      <p:sp>
        <p:nvSpPr>
          <p:cNvPr id="40967" name="exstream_shape6019"/>
          <p:cNvSpPr>
            <a:spLocks noChangeArrowheads="1"/>
          </p:cNvSpPr>
          <p:nvPr/>
        </p:nvSpPr>
        <p:spPr bwMode="auto">
          <a:xfrm>
            <a:off x="8677275" y="4495800"/>
            <a:ext cx="5810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lgn="r" defTabSz="228600" eaLnBrk="0" fontAlgn="base" hangingPunct="0">
              <a:spcBef>
                <a:spcPct val="0"/>
              </a:spcBef>
              <a:spcAft>
                <a:spcPct val="0"/>
              </a:spcAft>
            </a:pPr>
            <a:r>
              <a:rPr lang="en-US" sz="900" b="1">
                <a:solidFill>
                  <a:srgbClr val="000000"/>
                </a:solidFill>
                <a:latin typeface="Arial" charset="0"/>
              </a:rPr>
              <a:t>-37.4%</a:t>
            </a:r>
          </a:p>
        </p:txBody>
      </p:sp>
      <p:sp>
        <p:nvSpPr>
          <p:cNvPr id="40966" name="exstream_shape6020"/>
          <p:cNvSpPr>
            <a:spLocks noChangeArrowheads="1"/>
          </p:cNvSpPr>
          <p:nvPr/>
        </p:nvSpPr>
        <p:spPr bwMode="auto">
          <a:xfrm>
            <a:off x="8677275" y="4495800"/>
            <a:ext cx="581025" cy="0"/>
          </a:xfrm>
          <a:custGeom>
            <a:avLst/>
            <a:gdLst>
              <a:gd name="T0" fmla="*/ 0 w 366"/>
              <a:gd name="T1" fmla="*/ 366 w 366"/>
            </a:gdLst>
            <a:ahLst/>
            <a:cxnLst>
              <a:cxn ang="0">
                <a:pos x="T0" y="0"/>
              </a:cxn>
              <a:cxn ang="0">
                <a:pos x="T1" y="0"/>
              </a:cxn>
            </a:cxnLst>
            <a:rect l="0" t="0" r="r" b="b"/>
            <a:pathLst>
              <a:path w="366">
                <a:moveTo>
                  <a:pt x="0" y="0"/>
                </a:moveTo>
                <a:lnTo>
                  <a:pt x="366" y="0"/>
                </a:lnTo>
              </a:path>
            </a:pathLst>
          </a:custGeom>
          <a:solidFill>
            <a:srgbClr val="FFFFFF"/>
          </a:solidFill>
          <a:ln w="12700">
            <a:solidFill>
              <a:srgbClr val="000000"/>
            </a:solidFill>
            <a:round/>
            <a:headEnd/>
            <a:tailEnd/>
          </a:ln>
        </p:spPr>
        <p:txBody>
          <a:bodyPr/>
          <a:lstStyle/>
          <a:p>
            <a:endParaRPr lang="en-US"/>
          </a:p>
        </p:txBody>
      </p:sp>
      <p:sp>
        <p:nvSpPr>
          <p:cNvPr id="40965" name="exstream_shape6021"/>
          <p:cNvSpPr txBox="1">
            <a:spLocks noChangeArrowheads="1"/>
          </p:cNvSpPr>
          <p:nvPr/>
        </p:nvSpPr>
        <p:spPr bwMode="auto">
          <a:xfrm>
            <a:off x="5038725" y="7391400"/>
            <a:ext cx="4581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63" name="exstream_shape6023"/>
          <p:cNvSpPr txBox="1">
            <a:spLocks noChangeArrowheads="1"/>
          </p:cNvSpPr>
          <p:nvPr/>
        </p:nvSpPr>
        <p:spPr bwMode="auto">
          <a:xfrm>
            <a:off x="8143875" y="7477125"/>
            <a:ext cx="14478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3331656815"/>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otalTime>382</TotalTime>
  <Words>3959</Words>
  <Application>Microsoft Office PowerPoint</Application>
  <PresentationFormat>Custom</PresentationFormat>
  <Paragraphs>2055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Cigna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 Slides</dc:title>
  <dc:creator>Guarino, Jon W      B2NAU</dc:creator>
  <cp:lastModifiedBy>Evelyn, Matthew K      584</cp:lastModifiedBy>
  <cp:revision>18</cp:revision>
  <dcterms:created xsi:type="dcterms:W3CDTF">2013-06-17T18:05:52Z</dcterms:created>
  <dcterms:modified xsi:type="dcterms:W3CDTF">2014-03-25T16:51:15Z</dcterms:modified>
</cp:coreProperties>
</file>